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sz w:val="24"/>
          <w:szCs w:val="24"/>
          <w:lang w:val="en-GB"/>
        </w:rPr>
        <w:id w:val="-1107193236"/>
        <w:docPartObj>
          <w:docPartGallery w:val="Cover Pages"/>
          <w:docPartUnique/>
        </w:docPartObj>
      </w:sdtPr>
      <w:sdtEndPr>
        <w:rPr>
          <w:sz w:val="28"/>
        </w:rPr>
      </w:sdtEndPr>
      <w:sdtContent>
        <w:p w14:paraId="1B7858BC" w14:textId="74CBC660" w:rsidR="00137178" w:rsidRPr="006E2907" w:rsidRDefault="00137178" w:rsidP="008927AB">
          <w:pPr>
            <w:pStyle w:val="1A-frontpageName-Nimi"/>
            <w:rPr>
              <w:lang w:val="en-GB"/>
            </w:rPr>
          </w:pPr>
          <w:r w:rsidRPr="006E2907">
            <w:rPr>
              <w:noProof/>
              <w:lang w:val="en-GB" w:eastAsia="fi-FI" w:bidi="ar-SA"/>
            </w:rPr>
            <w:drawing>
              <wp:anchor distT="0" distB="0" distL="114300" distR="114300" simplePos="0" relativeHeight="251659264" behindDoc="1" locked="1" layoutInCell="1" allowOverlap="1" wp14:anchorId="3B7BA258" wp14:editId="110FD13B">
                <wp:simplePos x="0" y="0"/>
                <wp:positionH relativeFrom="column">
                  <wp:posOffset>-1096010</wp:posOffset>
                </wp:positionH>
                <wp:positionV relativeFrom="page">
                  <wp:posOffset>-2540</wp:posOffset>
                </wp:positionV>
                <wp:extent cx="7566660" cy="3970655"/>
                <wp:effectExtent l="0" t="0" r="0" b="0"/>
                <wp:wrapTight wrapText="bothSides">
                  <wp:wrapPolygon edited="0">
                    <wp:start x="0" y="0"/>
                    <wp:lineTo x="0" y="21451"/>
                    <wp:lineTo x="21535" y="21451"/>
                    <wp:lineTo x="21535" y="0"/>
                    <wp:lineTo x="0" y="0"/>
                  </wp:wrapPolygon>
                </wp:wrapTight>
                <wp:docPr id="4" name="Vaasan yliopisto - University of Vaasa" descr="Vaasan yliopisto. The University of Vaasa." title="Vaasan yliopisto. The University of Vaas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gradu-logo-2.jpg"/>
                        <pic:cNvPicPr/>
                      </pic:nvPicPr>
                      <pic:blipFill>
                        <a:blip r:embed="rId12" cstate="print">
                          <a:extLst>
                            <a:ext uri="{28A0092B-C50C-407E-A947-70E740481C1C}">
                              <a14:useLocalDpi xmlns:a14="http://schemas.microsoft.com/office/drawing/2010/main" val="0"/>
                            </a:ext>
                          </a:extLst>
                        </a:blip>
                        <a:stretch>
                          <a:fillRect/>
                        </a:stretch>
                      </pic:blipFill>
                      <pic:spPr>
                        <a:xfrm>
                          <a:off x="0" y="0"/>
                          <a:ext cx="7566660" cy="3970655"/>
                        </a:xfrm>
                        <a:prstGeom prst="rect">
                          <a:avLst/>
                        </a:prstGeom>
                      </pic:spPr>
                    </pic:pic>
                  </a:graphicData>
                </a:graphic>
                <wp14:sizeRelH relativeFrom="page">
                  <wp14:pctWidth>0</wp14:pctWidth>
                </wp14:sizeRelH>
                <wp14:sizeRelV relativeFrom="page">
                  <wp14:pctHeight>0</wp14:pctHeight>
                </wp14:sizeRelV>
              </wp:anchor>
            </w:drawing>
          </w:r>
          <w:sdt>
            <w:sdtPr>
              <w:rPr>
                <w:lang w:val="en-GB"/>
              </w:rPr>
              <w:alias w:val="Author"/>
              <w:tag w:val=""/>
              <w:id w:val="-611431296"/>
              <w:placeholder>
                <w:docPart w:val="90CF6DDE7AC256449CEA9B1E5AD87357"/>
              </w:placeholder>
              <w:dataBinding w:prefixMappings="xmlns:ns0='http://purl.org/dc/elements/1.1/' xmlns:ns1='http://schemas.openxmlformats.org/package/2006/metadata/core-properties' " w:xpath="/ns1:coreProperties[1]/ns0:creator[1]" w:storeItemID="{6C3C8BC8-F283-45AE-878A-BAB7291924A1}"/>
              <w:text/>
            </w:sdtPr>
            <w:sdtContent>
              <w:r w:rsidR="007845A2">
                <w:rPr>
                  <w:lang w:val="en-GB"/>
                </w:rPr>
                <w:t>Valtteri Raikisto</w:t>
              </w:r>
            </w:sdtContent>
          </w:sdt>
        </w:p>
        <w:p w14:paraId="59CB80BD" w14:textId="77777777" w:rsidR="007845A2" w:rsidRPr="007845A2" w:rsidRDefault="007845A2" w:rsidP="007845A2">
          <w:pPr>
            <w:jc w:val="center"/>
            <w:rPr>
              <w:rFonts w:ascii="Calibri" w:hAnsi="Calibri" w:cs="Calibri"/>
              <w:b/>
              <w:bCs/>
              <w:sz w:val="40"/>
              <w:szCs w:val="40"/>
              <w:lang w:val="en-US"/>
            </w:rPr>
          </w:pPr>
          <w:r w:rsidRPr="007845A2">
            <w:rPr>
              <w:rFonts w:ascii="Calibri" w:hAnsi="Calibri" w:cs="Calibri"/>
              <w:b/>
              <w:bCs/>
              <w:sz w:val="40"/>
              <w:szCs w:val="40"/>
              <w:lang w:val="en-US"/>
            </w:rPr>
            <w:t>Navigating Turbulence: The Swiss Franc’s Resilience as a Safe-Haven Currency</w:t>
          </w:r>
        </w:p>
        <w:p w14:paraId="1F921613" w14:textId="06DB94CE" w:rsidR="00137178" w:rsidRPr="006E2907" w:rsidRDefault="00137178" w:rsidP="00256FFA">
          <w:pPr>
            <w:suppressAutoHyphens/>
            <w:spacing w:line="240" w:lineRule="auto"/>
            <w:rPr>
              <w:lang w:val="en-GB"/>
            </w:rPr>
          </w:pPr>
        </w:p>
        <w:p w14:paraId="42659638" w14:textId="77777777" w:rsidR="00137178" w:rsidRPr="006E2907" w:rsidRDefault="00137178" w:rsidP="008927AB">
          <w:pPr>
            <w:pStyle w:val="3A-frontpagesubtitle-Alaotsikko"/>
            <w:rPr>
              <w:lang w:val="en-GB"/>
            </w:rPr>
          </w:pPr>
        </w:p>
        <w:p w14:paraId="4E40A87A" w14:textId="77777777" w:rsidR="00137178" w:rsidRPr="006E2907" w:rsidRDefault="00137178" w:rsidP="008927AB">
          <w:pPr>
            <w:pStyle w:val="3A-frontpagesubtitle-Alaotsikko"/>
            <w:rPr>
              <w:lang w:val="en-GB"/>
            </w:rPr>
          </w:pPr>
        </w:p>
        <w:p w14:paraId="218C2AC3" w14:textId="77777777" w:rsidR="00137178" w:rsidRPr="006E2907" w:rsidRDefault="00137178" w:rsidP="008927AB">
          <w:pPr>
            <w:pStyle w:val="3A-frontpagesubtitle-Alaotsikko"/>
            <w:rPr>
              <w:lang w:val="en-GB"/>
            </w:rPr>
          </w:pPr>
        </w:p>
        <w:p w14:paraId="19513789" w14:textId="5407EDA7" w:rsidR="00FE38EA" w:rsidRPr="006E2907" w:rsidRDefault="00FE38EA" w:rsidP="00FE38EA">
          <w:pPr>
            <w:pStyle w:val="3A-frontpagesubtitle-Alaotsikko"/>
            <w:rPr>
              <w:lang w:val="en-GB"/>
            </w:rPr>
          </w:pPr>
          <w:r w:rsidRPr="006E2907">
            <w:rPr>
              <w:noProof/>
              <w:lang w:val="en-GB" w:eastAsia="fi-FI" w:bidi="ar-SA"/>
            </w:rPr>
            <mc:AlternateContent>
              <mc:Choice Requires="wps">
                <w:drawing>
                  <wp:anchor distT="45720" distB="45720" distL="114300" distR="114300" simplePos="0" relativeHeight="251661312" behindDoc="0" locked="0" layoutInCell="1" allowOverlap="1" wp14:anchorId="5B25B45B" wp14:editId="4FB51004">
                    <wp:simplePos x="0" y="0"/>
                    <wp:positionH relativeFrom="column">
                      <wp:posOffset>1615440</wp:posOffset>
                    </wp:positionH>
                    <wp:positionV relativeFrom="margin">
                      <wp:posOffset>7987030</wp:posOffset>
                    </wp:positionV>
                    <wp:extent cx="2360930" cy="531495"/>
                    <wp:effectExtent l="0" t="0" r="0" b="1905"/>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60930" cy="531495"/>
                            </a:xfrm>
                            <a:prstGeom prst="rect">
                              <a:avLst/>
                            </a:prstGeom>
                            <a:solidFill>
                              <a:srgbClr val="FFFFFF"/>
                            </a:solidFill>
                            <a:ln w="9525">
                              <a:noFill/>
                              <a:miter lim="800000"/>
                              <a:headEnd/>
                              <a:tailEnd/>
                            </a:ln>
                          </wps:spPr>
                          <wps:txbx>
                            <w:txbxContent>
                              <w:p w14:paraId="65C4865B" w14:textId="4FBC6B43" w:rsidR="00306306" w:rsidRPr="00FE38EA" w:rsidRDefault="00306306" w:rsidP="00FE38EA">
                                <w:pPr>
                                  <w:jc w:val="center"/>
                                  <w:rPr>
                                    <w:lang w:val="en-US"/>
                                  </w:rPr>
                                </w:pPr>
                                <w:r>
                                  <w:t>Vaasa 2025</w:t>
                                </w:r>
                              </w:p>
                            </w:txbxContent>
                          </wps:txbx>
                          <wps:bodyPr rot="0" vert="horz" wrap="square" lIns="91440" tIns="45720" rIns="91440" bIns="45720" anchor="t" anchorCtr="0">
                            <a:noAutofit/>
                          </wps:bodyPr>
                        </wps:wsp>
                      </a:graphicData>
                    </a:graphic>
                    <wp14:sizeRelH relativeFrom="margin">
                      <wp14:pctWidth>40000</wp14:pctWidth>
                    </wp14:sizeRelH>
                    <wp14:sizeRelV relativeFrom="margin">
                      <wp14:pctHeight>0</wp14:pctHeight>
                    </wp14:sizeRelV>
                  </wp:anchor>
                </w:drawing>
              </mc:Choice>
              <mc:Fallback>
                <w:pict>
                  <v:shapetype w14:anchorId="5B25B45B" id="_x0000_t202" coordsize="21600,21600" o:spt="202" path="m,l,21600r21600,l21600,xe">
                    <v:stroke joinstyle="miter"/>
                    <v:path gradientshapeok="t" o:connecttype="rect"/>
                  </v:shapetype>
                  <v:shape id="Text Box 2" o:spid="_x0000_s1026" type="#_x0000_t202" style="position:absolute;left:0;text-align:left;margin-left:127.2pt;margin-top:628.9pt;width:185.9pt;height:41.85pt;z-index:251661312;visibility:visible;mso-wrap-style:square;mso-width-percent:400;mso-height-percent:0;mso-wrap-distance-left:9pt;mso-wrap-distance-top:3.6pt;mso-wrap-distance-right:9pt;mso-wrap-distance-bottom:3.6pt;mso-position-horizontal:absolute;mso-position-horizontal-relative:text;mso-position-vertical:absolute;mso-position-vertical-relative:margin;mso-width-percent:40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QOV+IQIAAB0EAAAOAAAAZHJzL2Uyb0RvYy54bWysU9tuGyEQfa/Uf0C813uxncQrr6PUqatK&#10;6UVK+gEsy3pRgaGAvet+fQbsOG77VpUHxDAzhzNnhuXtqBXZC+clmJoWk5wSYTi00mxr+v1p8+6G&#10;Eh+YaZkCI2p6EJ7ert6+WQ62EiX0oFrhCIIYXw22pn0Itsoyz3uhmZ+AFQadHTjNAppum7WODYiu&#10;VVbm+VU2gGutAy68x9v7o5OuEn7XCR6+dp0XgaiaIreQdpf2Ju7ZasmqrWO2l/xEg/0DC82kwUfP&#10;UPcsMLJz8i8oLbkDD12YcNAZdJ3kItWA1RT5H9U89syKVAuK4+1ZJv//YPmX/TdHZFvTsrimxDCN&#10;TXoSYyDvYSRl1GewvsKwR4uBYcRr7HOq1dsH4D88MbDumdmKO+dg6AVrkV8RM7OL1COOjyDN8Bla&#10;fIbtAiSgsXM6iodyEETHPh3OvYlUOF6W06t8MUUXR998WswW8/QEq16yrfPhowBN4qGmDnuf0Nn+&#10;wYfIhlUvIfExD0q2G6lUMty2WStH9gznZJPWCf23MGXIUNPFvJwnZAMxP42QlgHnWEld05s8rpjO&#10;qqjGB9Omc2BSHc/IRJmTPFGRozZhbEYMjJo10B5QKAfHecX/hYce3C9KBpzVmvqfO+YEJeqTQbEX&#10;xWwWhzsZs/l1iYa79DSXHmY4QtU0UHI8rkP6EJGvgTtsSieTXq9MTlxxBpOMp/8Sh/zSTlGvv3r1&#10;DAAA//8DAFBLAwQUAAYACAAAACEA7J6a7OAAAAANAQAADwAAAGRycy9kb3ducmV2LnhtbEyPzW6D&#10;MBCE75X6DtZW6q0xuEAiiomqSqiVOOXnAQwsPwLbCDuEvn23p/a4M59mZ7Ljpie24uIGaySEuwAY&#10;mto2g+kkXC/FywGY88o0arIGJXyjg2P++JCptLF3c8L17DtGIcalSkLv/Zxy7uoetXI7O6Mhr7WL&#10;Vp7OpePNou4UricugiDhWg2GPvRqxo8e6/F80xK+yrpoRanb1Y+hHstT9Vm0eymfn7b3N2AeN/8H&#10;w299qg45darszTSOTRJEHEWEkiHiPY0gJBGJAFaR9BqFMfA84/9X5D8AAAD//wMAUEsBAi0AFAAG&#10;AAgAAAAhALaDOJL+AAAA4QEAABMAAAAAAAAAAAAAAAAAAAAAAFtDb250ZW50X1R5cGVzXS54bWxQ&#10;SwECLQAUAAYACAAAACEAOP0h/9YAAACUAQAACwAAAAAAAAAAAAAAAAAvAQAAX3JlbHMvLnJlbHNQ&#10;SwECLQAUAAYACAAAACEAoEDlfiECAAAdBAAADgAAAAAAAAAAAAAAAAAuAgAAZHJzL2Uyb0RvYy54&#10;bWxQSwECLQAUAAYACAAAACEA7J6a7OAAAAANAQAADwAAAAAAAAAAAAAAAAB7BAAAZHJzL2Rvd25y&#10;ZXYueG1sUEsFBgAAAAAEAAQA8wAAAIgFAAAAAA==&#10;" stroked="f">
                    <v:textbox>
                      <w:txbxContent>
                        <w:p w14:paraId="65C4865B" w14:textId="4FBC6B43" w:rsidR="00306306" w:rsidRPr="00FE38EA" w:rsidRDefault="00306306" w:rsidP="00FE38EA">
                          <w:pPr>
                            <w:jc w:val="center"/>
                            <w:rPr>
                              <w:lang w:val="en-US"/>
                            </w:rPr>
                          </w:pPr>
                          <w:r>
                            <w:t>Vaasa 2025</w:t>
                          </w:r>
                        </w:p>
                      </w:txbxContent>
                    </v:textbox>
                    <w10:wrap type="square" anchory="margin"/>
                  </v:shape>
                </w:pict>
              </mc:Fallback>
            </mc:AlternateContent>
          </w:r>
        </w:p>
        <w:p w14:paraId="5BCC3B30" w14:textId="77777777" w:rsidR="00FE38EA" w:rsidRPr="006E2907" w:rsidRDefault="00FE38EA" w:rsidP="00FE38EA">
          <w:pPr>
            <w:pStyle w:val="3A-frontpagesubtitle-Alaotsikko"/>
            <w:rPr>
              <w:lang w:val="en-GB"/>
            </w:rPr>
          </w:pPr>
        </w:p>
        <w:p w14:paraId="45079806" w14:textId="4F34F71C" w:rsidR="00FE38EA" w:rsidRPr="006E2907" w:rsidRDefault="00653894" w:rsidP="00FE38EA">
          <w:pPr>
            <w:pStyle w:val="3A-frontpagesubtitle-Alaotsikko"/>
            <w:rPr>
              <w:lang w:val="en-GB"/>
            </w:rPr>
          </w:pPr>
          <w:r w:rsidRPr="006E2907">
            <w:rPr>
              <w:noProof/>
              <w:lang w:val="en-GB" w:eastAsia="fi-FI" w:bidi="ar-SA"/>
            </w:rPr>
            <mc:AlternateContent>
              <mc:Choice Requires="wps">
                <w:drawing>
                  <wp:anchor distT="45720" distB="45720" distL="114300" distR="114300" simplePos="0" relativeHeight="251663360" behindDoc="0" locked="0" layoutInCell="1" allowOverlap="0" wp14:anchorId="26DA6DF2" wp14:editId="18C53BE5">
                    <wp:simplePos x="0" y="0"/>
                    <wp:positionH relativeFrom="column">
                      <wp:posOffset>3239770</wp:posOffset>
                    </wp:positionH>
                    <wp:positionV relativeFrom="page">
                      <wp:posOffset>7742555</wp:posOffset>
                    </wp:positionV>
                    <wp:extent cx="2717800" cy="1404620"/>
                    <wp:effectExtent l="0" t="0" r="0" b="1905"/>
                    <wp:wrapSquare wrapText="bothSides"/>
                    <wp:docPr id="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17800" cy="1404620"/>
                            </a:xfrm>
                            <a:prstGeom prst="rect">
                              <a:avLst/>
                            </a:prstGeom>
                            <a:solidFill>
                              <a:srgbClr val="FFFFFF"/>
                            </a:solidFill>
                            <a:ln w="9525">
                              <a:noFill/>
                              <a:miter lim="800000"/>
                              <a:headEnd/>
                              <a:tailEnd/>
                            </a:ln>
                          </wps:spPr>
                          <wps:txbx>
                            <w:txbxContent>
                              <w:p w14:paraId="7D5C127F" w14:textId="1A3E194E" w:rsidR="00306306" w:rsidRDefault="00000000" w:rsidP="00FE38EA">
                                <w:pPr>
                                  <w:spacing w:line="240" w:lineRule="auto"/>
                                  <w:jc w:val="right"/>
                                  <w:rPr>
                                    <w:lang w:val="en-US"/>
                                  </w:rPr>
                                </w:pPr>
                                <w:sdt>
                                  <w:sdtPr>
                                    <w:rPr>
                                      <w:kern w:val="0"/>
                                      <w:lang w:val="en-US"/>
                                    </w:rPr>
                                    <w:alias w:val="Category"/>
                                    <w:tag w:val=""/>
                                    <w:id w:val="1686552832"/>
                                    <w:placeholder>
                                      <w:docPart w:val="62C45F2DB256D947A3DFB3635E54C644"/>
                                    </w:placeholder>
                                    <w:dataBinding w:prefixMappings="xmlns:ns0='http://purl.org/dc/elements/1.1/' xmlns:ns1='http://schemas.openxmlformats.org/package/2006/metadata/core-properties' " w:xpath="/ns1:coreProperties[1]/ns1:category[1]" w:storeItemID="{6C3C8BC8-F283-45AE-878A-BAB7291924A1}"/>
                                    <w:text/>
                                  </w:sdtPr>
                                  <w:sdtContent>
                                    <w:r w:rsidR="00306306">
                                      <w:rPr>
                                        <w:kern w:val="0"/>
                                        <w:lang w:val="en-US"/>
                                      </w:rPr>
                                      <w:t>School of Accounting and Finance</w:t>
                                    </w:r>
                                  </w:sdtContent>
                                </w:sdt>
                                <w:r w:rsidR="00306306">
                                  <w:rPr>
                                    <w:lang w:val="en-US"/>
                                  </w:rPr>
                                  <w:t xml:space="preserve"> </w:t>
                                </w:r>
                              </w:p>
                              <w:p w14:paraId="503E891F" w14:textId="7FF0A60F" w:rsidR="00306306" w:rsidRPr="00F7462F" w:rsidRDefault="00306306" w:rsidP="00FE38EA">
                                <w:pPr>
                                  <w:spacing w:line="240" w:lineRule="auto"/>
                                  <w:jc w:val="right"/>
                                  <w:rPr>
                                    <w:lang w:val="en-US"/>
                                  </w:rPr>
                                </w:pPr>
                                <w:r>
                                  <w:rPr>
                                    <w:lang w:val="en-US"/>
                                  </w:rPr>
                                  <w:t>Bachelor’s thesis in Economics</w:t>
                                </w:r>
                                <w:r w:rsidRPr="00F7462F">
                                  <w:rPr>
                                    <w:lang w:val="en-US"/>
                                  </w:rPr>
                                  <w:t xml:space="preserve"> </w:t>
                                </w:r>
                              </w:p>
                              <w:p w14:paraId="0A1F5530" w14:textId="67470FDF" w:rsidR="00306306" w:rsidRPr="00FE38EA" w:rsidRDefault="00306306" w:rsidP="00FE38EA">
                                <w:pPr>
                                  <w:spacing w:line="240" w:lineRule="auto"/>
                                  <w:jc w:val="right"/>
                                  <w:rPr>
                                    <w:lang w:val="en-US"/>
                                  </w:rPr>
                                </w:pPr>
                                <w:r>
                                  <w:rPr>
                                    <w:lang w:val="en-US"/>
                                  </w:rPr>
                                  <w:t>Bachelor Programme in Business Studies</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6DA6DF2" id="_x0000_s1027" type="#_x0000_t202" style="position:absolute;left:0;text-align:left;margin-left:255.1pt;margin-top:609.65pt;width:214pt;height:110.6pt;z-index:251663360;visibility:visible;mso-wrap-style:square;mso-width-percent:0;mso-height-percent:200;mso-wrap-distance-left:9pt;mso-wrap-distance-top:3.6pt;mso-wrap-distance-right:9pt;mso-wrap-distance-bottom:3.6pt;mso-position-horizontal:absolute;mso-position-horizontal-relative:text;mso-position-vertical:absolute;mso-position-vertical-relative:page;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4atNIQIAACMEAAAOAAAAZHJzL2Uyb0RvYy54bWysU9tuGyEQfa/Uf0C813uRHScrr6PUqatK&#10;aVop6QewLOtFBYYC9q779R1Yx7HSt6o8IGCGw5kzh9XtqBU5COclmJoWs5wSYTi00uxq+uN5++Ga&#10;Eh+YaZkCI2p6FJ7ert+/Ww22EiX0oFrhCIIYXw22pn0Itsoyz3uhmZ+BFQaDHTjNAm7dLmsdGxBd&#10;q6zM86tsANdaB1x4j6f3U5CuE37XCR6+dZ0XgaiaIreQZpfmJs7ZesWqnWO2l/xEg/0DC82kwUfP&#10;UPcsMLJ38i8oLbkDD12YcdAZdJ3kItWA1RT5m2qeemZFqgXF8fYsk/9/sPzx8N0R2da0pMQwjS16&#10;FmMgH2EkZVRnsL7CpCeLaWHEY+xyqtTbB+A/PTGw6ZnZiTvnYOgFa5FdEW9mF1cnHB9BmuErtPgM&#10;2wdIQGPndJQOxSCIjl06njsTqXA8LJfF8jrHEMdYMc/nV2XqXcaql+vW+fBZgCZxUVOHrU/w7PDg&#10;Q6TDqpeU+JoHJdutVCpt3K7ZKEcODG2yTSNV8CZNGTLU9GZRLhKygXg/OUjLgDZWUtcUaeKYjBXl&#10;+GTalBKYVNMamShz0idKMokTxmZMjUjiRe0aaI8omIPJtfjLcNGD+03JgI6tqf+1Z05Qor4YFP2m&#10;mM+jxdNmvliiQsRdRprLCDMcoWoaKJmWm5C+RZLD3mFztjLJ9srkRBmdmNQ8/Zpo9ct9ynr92+s/&#10;AAAA//8DAFBLAwQUAAYACAAAACEAPlOZ0eAAAAANAQAADwAAAGRycy9kb3ducmV2LnhtbEyPzU7D&#10;MBCE70i8g7VI3KidtEFtGqeqqLhwQKIgwdGNnTiq/2S7aXh7lhMcd+bT7Eyzm60hk4pp9I5DsWBA&#10;lOu8HN3A4eP9+WENJGXhpDDeKQ7fKsGuvb1pRC391b2p6ZgHgiEu1YKDzjnUlKZOKyvSwgfl0Ot9&#10;tCLjGQcqo7hiuDW0ZOyRWjE6/KBFUE9adefjxXL4tHqUh/j61UszHV76fRXmGDi/v5v3WyBZzfkP&#10;ht/6WB1a7HTyFycTMRyqgpWIolEWmyUQRDbLNUonlFYrVgFtG/p/RfsDAAD//wMAUEsBAi0AFAAG&#10;AAgAAAAhALaDOJL+AAAA4QEAABMAAAAAAAAAAAAAAAAAAAAAAFtDb250ZW50X1R5cGVzXS54bWxQ&#10;SwECLQAUAAYACAAAACEAOP0h/9YAAACUAQAACwAAAAAAAAAAAAAAAAAvAQAAX3JlbHMvLnJlbHNQ&#10;SwECLQAUAAYACAAAACEA8OGrTSECAAAjBAAADgAAAAAAAAAAAAAAAAAuAgAAZHJzL2Uyb0RvYy54&#10;bWxQSwECLQAUAAYACAAAACEAPlOZ0eAAAAANAQAADwAAAAAAAAAAAAAAAAB7BAAAZHJzL2Rvd25y&#10;ZXYueG1sUEsFBgAAAAAEAAQA8wAAAIgFAAAAAA==&#10;" o:allowoverlap="f" stroked="f">
                    <v:textbox style="mso-fit-shape-to-text:t">
                      <w:txbxContent>
                        <w:p w14:paraId="7D5C127F" w14:textId="1A3E194E" w:rsidR="00306306" w:rsidRDefault="00965FC4" w:rsidP="00FE38EA">
                          <w:pPr>
                            <w:spacing w:line="240" w:lineRule="auto"/>
                            <w:jc w:val="right"/>
                            <w:rPr>
                              <w:lang w:val="en-US"/>
                            </w:rPr>
                          </w:pPr>
                          <w:sdt>
                            <w:sdtPr>
                              <w:rPr>
                                <w:kern w:val="0"/>
                                <w:lang w:val="en-US"/>
                              </w:rPr>
                              <w:alias w:val="Category"/>
                              <w:tag w:val=""/>
                              <w:id w:val="1686552832"/>
                              <w:placeholder>
                                <w:docPart w:val="62C45F2DB256D947A3DFB3635E54C644"/>
                              </w:placeholder>
                              <w:dataBinding w:prefixMappings="xmlns:ns0='http://purl.org/dc/elements/1.1/' xmlns:ns1='http://schemas.openxmlformats.org/package/2006/metadata/core-properties' " w:xpath="/ns1:coreProperties[1]/ns1:category[1]" w:storeItemID="{6C3C8BC8-F283-45AE-878A-BAB7291924A1}"/>
                              <w:text/>
                            </w:sdtPr>
                            <w:sdtEndPr/>
                            <w:sdtContent>
                              <w:r w:rsidR="00306306">
                                <w:rPr>
                                  <w:kern w:val="0"/>
                                  <w:lang w:val="en-US"/>
                                </w:rPr>
                                <w:t>School of Accounting and Finance</w:t>
                              </w:r>
                            </w:sdtContent>
                          </w:sdt>
                          <w:r w:rsidR="00306306">
                            <w:rPr>
                              <w:lang w:val="en-US"/>
                            </w:rPr>
                            <w:t xml:space="preserve"> </w:t>
                          </w:r>
                        </w:p>
                        <w:p w14:paraId="503E891F" w14:textId="7FF0A60F" w:rsidR="00306306" w:rsidRPr="00F7462F" w:rsidRDefault="00306306" w:rsidP="00FE38EA">
                          <w:pPr>
                            <w:spacing w:line="240" w:lineRule="auto"/>
                            <w:jc w:val="right"/>
                            <w:rPr>
                              <w:lang w:val="en-US"/>
                            </w:rPr>
                          </w:pPr>
                          <w:r>
                            <w:rPr>
                              <w:lang w:val="en-US"/>
                            </w:rPr>
                            <w:t>Bachelor’s thesis in Economics</w:t>
                          </w:r>
                          <w:r w:rsidRPr="00F7462F">
                            <w:rPr>
                              <w:lang w:val="en-US"/>
                            </w:rPr>
                            <w:t xml:space="preserve"> </w:t>
                          </w:r>
                        </w:p>
                        <w:p w14:paraId="0A1F5530" w14:textId="67470FDF" w:rsidR="00306306" w:rsidRPr="00FE38EA" w:rsidRDefault="00306306" w:rsidP="00FE38EA">
                          <w:pPr>
                            <w:spacing w:line="240" w:lineRule="auto"/>
                            <w:jc w:val="right"/>
                            <w:rPr>
                              <w:lang w:val="en-US"/>
                            </w:rPr>
                          </w:pPr>
                          <w:r>
                            <w:rPr>
                              <w:lang w:val="en-US"/>
                            </w:rPr>
                            <w:t>Bachelor Programme in Business Studies</w:t>
                          </w:r>
                        </w:p>
                      </w:txbxContent>
                    </v:textbox>
                    <w10:wrap type="square" anchory="page"/>
                  </v:shape>
                </w:pict>
              </mc:Fallback>
            </mc:AlternateContent>
          </w:r>
        </w:p>
        <w:p w14:paraId="4F5FF41F" w14:textId="77777777" w:rsidR="00FE38EA" w:rsidRPr="006E2907" w:rsidRDefault="00FE38EA" w:rsidP="00FE38EA">
          <w:pPr>
            <w:pStyle w:val="3A-frontpagesubtitle-Alaotsikko"/>
            <w:rPr>
              <w:lang w:val="en-GB"/>
            </w:rPr>
          </w:pPr>
        </w:p>
        <w:p w14:paraId="2F253037" w14:textId="77777777" w:rsidR="00137178" w:rsidRPr="006E2907" w:rsidRDefault="00137178" w:rsidP="00FE38EA">
          <w:pPr>
            <w:pStyle w:val="3A-frontpagesubtitle-Alaotsikko"/>
            <w:rPr>
              <w:lang w:val="en-GB"/>
            </w:rPr>
          </w:pPr>
          <w:r w:rsidRPr="006E2907">
            <w:rPr>
              <w:lang w:val="en-GB"/>
            </w:rPr>
            <w:br w:type="page"/>
          </w:r>
        </w:p>
      </w:sdtContent>
    </w:sdt>
    <w:tbl>
      <w:tblPr>
        <w:tblStyle w:val="TableGrid"/>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268"/>
        <w:gridCol w:w="1418"/>
        <w:gridCol w:w="1417"/>
        <w:gridCol w:w="3391"/>
      </w:tblGrid>
      <w:tr w:rsidR="00825008" w:rsidRPr="00517BAB" w14:paraId="2CEC0E98" w14:textId="77777777" w:rsidTr="008927AB">
        <w:trPr>
          <w:trHeight w:val="561"/>
        </w:trPr>
        <w:tc>
          <w:tcPr>
            <w:tcW w:w="8494" w:type="dxa"/>
            <w:gridSpan w:val="4"/>
          </w:tcPr>
          <w:p w14:paraId="40B7777C" w14:textId="77777777" w:rsidR="00825008" w:rsidRPr="006E2907" w:rsidRDefault="00825008" w:rsidP="008927AB">
            <w:pPr>
              <w:pStyle w:val="abstract"/>
              <w:rPr>
                <w:b/>
                <w:lang w:val="en-GB"/>
              </w:rPr>
            </w:pPr>
            <w:bookmarkStart w:id="0" w:name="_Toc1035577"/>
            <w:r w:rsidRPr="006E2907">
              <w:rPr>
                <w:b/>
                <w:lang w:val="en-GB"/>
              </w:rPr>
              <w:lastRenderedPageBreak/>
              <w:t>UNIVERSITY OF VAASA</w:t>
            </w:r>
          </w:p>
          <w:p w14:paraId="596FB127" w14:textId="2E8B773B" w:rsidR="00825008" w:rsidRPr="006E2907" w:rsidRDefault="00000000" w:rsidP="008927AB">
            <w:pPr>
              <w:pStyle w:val="abstract"/>
              <w:tabs>
                <w:tab w:val="left" w:pos="2550"/>
              </w:tabs>
              <w:rPr>
                <w:b/>
                <w:lang w:val="en-GB"/>
              </w:rPr>
            </w:pPr>
            <w:sdt>
              <w:sdtPr>
                <w:rPr>
                  <w:b/>
                  <w:lang w:val="en-GB"/>
                </w:rPr>
                <w:alias w:val="Category"/>
                <w:tag w:val=""/>
                <w:id w:val="-1203866510"/>
                <w:placeholder>
                  <w:docPart w:val="1E4DDAF8CE32EF4CB30CC58F26BEF7AD"/>
                </w:placeholder>
                <w:dataBinding w:prefixMappings="xmlns:ns0='http://purl.org/dc/elements/1.1/' xmlns:ns1='http://schemas.openxmlformats.org/package/2006/metadata/core-properties' " w:xpath="/ns1:coreProperties[1]/ns1:category[1]" w:storeItemID="{6C3C8BC8-F283-45AE-878A-BAB7291924A1}"/>
                <w:text/>
              </w:sdtPr>
              <w:sdtContent>
                <w:r w:rsidR="00BF0AC7">
                  <w:rPr>
                    <w:b/>
                    <w:lang w:val="en-GB"/>
                  </w:rPr>
                  <w:t>School of Accounting and Finance</w:t>
                </w:r>
              </w:sdtContent>
            </w:sdt>
          </w:p>
        </w:tc>
      </w:tr>
      <w:tr w:rsidR="00825008" w:rsidRPr="006E2907" w14:paraId="0AA9F0E5" w14:textId="77777777" w:rsidTr="008927AB">
        <w:trPr>
          <w:trHeight w:val="261"/>
        </w:trPr>
        <w:tc>
          <w:tcPr>
            <w:tcW w:w="2268" w:type="dxa"/>
          </w:tcPr>
          <w:p w14:paraId="76F8A67F" w14:textId="77777777" w:rsidR="00825008" w:rsidRPr="006E2907" w:rsidRDefault="00825008" w:rsidP="008927AB">
            <w:pPr>
              <w:pStyle w:val="abstract"/>
              <w:rPr>
                <w:b/>
                <w:lang w:val="en-GB"/>
              </w:rPr>
            </w:pPr>
            <w:r w:rsidRPr="006E2907">
              <w:rPr>
                <w:b/>
                <w:lang w:val="en-GB"/>
              </w:rPr>
              <w:t>Author:</w:t>
            </w:r>
          </w:p>
        </w:tc>
        <w:tc>
          <w:tcPr>
            <w:tcW w:w="6226" w:type="dxa"/>
            <w:gridSpan w:val="3"/>
          </w:tcPr>
          <w:p w14:paraId="3C1848B4" w14:textId="6406C67B" w:rsidR="00825008" w:rsidRPr="006E2907" w:rsidRDefault="00000000" w:rsidP="008927AB">
            <w:pPr>
              <w:pStyle w:val="abstract"/>
              <w:rPr>
                <w:b/>
                <w:lang w:val="en-GB"/>
              </w:rPr>
            </w:pPr>
            <w:sdt>
              <w:sdtPr>
                <w:rPr>
                  <w:lang w:val="en-GB"/>
                </w:rPr>
                <w:alias w:val="Author"/>
                <w:tag w:val=""/>
                <w:id w:val="-1979218798"/>
                <w:placeholder>
                  <w:docPart w:val="4651E6F01023B84DBFE3C06B240BA756"/>
                </w:placeholder>
                <w:dataBinding w:prefixMappings="xmlns:ns0='http://purl.org/dc/elements/1.1/' xmlns:ns1='http://schemas.openxmlformats.org/package/2006/metadata/core-properties' " w:xpath="/ns1:coreProperties[1]/ns0:creator[1]" w:storeItemID="{6C3C8BC8-F283-45AE-878A-BAB7291924A1}"/>
                <w:text/>
              </w:sdtPr>
              <w:sdtContent>
                <w:r w:rsidR="007845A2">
                  <w:rPr>
                    <w:lang w:val="en-GB"/>
                  </w:rPr>
                  <w:t>Valtteri Raikisto</w:t>
                </w:r>
              </w:sdtContent>
            </w:sdt>
          </w:p>
        </w:tc>
      </w:tr>
      <w:tr w:rsidR="00825008" w:rsidRPr="00517BAB" w14:paraId="6642FFC5" w14:textId="77777777" w:rsidTr="008927AB">
        <w:trPr>
          <w:trHeight w:val="261"/>
        </w:trPr>
        <w:tc>
          <w:tcPr>
            <w:tcW w:w="2268" w:type="dxa"/>
          </w:tcPr>
          <w:p w14:paraId="348B29F4" w14:textId="77777777" w:rsidR="00825008" w:rsidRPr="006E2907" w:rsidRDefault="00825008" w:rsidP="008927AB">
            <w:pPr>
              <w:pStyle w:val="abstract"/>
              <w:rPr>
                <w:b/>
                <w:lang w:val="en-GB"/>
              </w:rPr>
            </w:pPr>
            <w:r w:rsidRPr="006E2907">
              <w:rPr>
                <w:b/>
                <w:lang w:val="en-GB"/>
              </w:rPr>
              <w:t xml:space="preserve">Title of the thesis: </w:t>
            </w:r>
          </w:p>
        </w:tc>
        <w:tc>
          <w:tcPr>
            <w:tcW w:w="6226" w:type="dxa"/>
            <w:gridSpan w:val="3"/>
          </w:tcPr>
          <w:p w14:paraId="59D54849" w14:textId="44177C19" w:rsidR="00825008" w:rsidRPr="006E2907" w:rsidRDefault="00107DE3" w:rsidP="008927AB">
            <w:pPr>
              <w:pStyle w:val="abstract"/>
              <w:rPr>
                <w:b/>
                <w:lang w:val="en-GB"/>
              </w:rPr>
            </w:pPr>
            <w:r>
              <w:rPr>
                <w:lang w:val="en-GB"/>
              </w:rPr>
              <w:t>Navigating turbulence: Swiss Franc’s Resilience as a Safe-Haven Currency</w:t>
            </w:r>
          </w:p>
        </w:tc>
      </w:tr>
      <w:tr w:rsidR="00825008" w:rsidRPr="00517BAB" w14:paraId="0303EBB2" w14:textId="77777777" w:rsidTr="008927AB">
        <w:trPr>
          <w:trHeight w:val="261"/>
        </w:trPr>
        <w:tc>
          <w:tcPr>
            <w:tcW w:w="2268" w:type="dxa"/>
          </w:tcPr>
          <w:p w14:paraId="335B0DF2" w14:textId="77777777" w:rsidR="00825008" w:rsidRPr="006E2907" w:rsidRDefault="00825008" w:rsidP="008927AB">
            <w:pPr>
              <w:pStyle w:val="abstract"/>
              <w:rPr>
                <w:b/>
                <w:lang w:val="en-GB"/>
              </w:rPr>
            </w:pPr>
            <w:r w:rsidRPr="006E2907">
              <w:rPr>
                <w:b/>
                <w:lang w:val="en-GB"/>
              </w:rPr>
              <w:t>Degree:</w:t>
            </w:r>
          </w:p>
        </w:tc>
        <w:tc>
          <w:tcPr>
            <w:tcW w:w="6226" w:type="dxa"/>
            <w:gridSpan w:val="3"/>
          </w:tcPr>
          <w:p w14:paraId="4732CD89" w14:textId="6249107C" w:rsidR="00825008" w:rsidRPr="006E2907" w:rsidRDefault="00BF0AC7" w:rsidP="008927AB">
            <w:pPr>
              <w:pStyle w:val="abstract"/>
              <w:rPr>
                <w:lang w:val="en-GB"/>
              </w:rPr>
            </w:pPr>
            <w:r>
              <w:rPr>
                <w:lang w:val="en-GB"/>
              </w:rPr>
              <w:t>Bachelor of Science (Economics and Business Administration)</w:t>
            </w:r>
          </w:p>
        </w:tc>
      </w:tr>
      <w:tr w:rsidR="00825008" w:rsidRPr="006E2907" w14:paraId="5695E5E1" w14:textId="77777777" w:rsidTr="008927AB">
        <w:trPr>
          <w:trHeight w:val="261"/>
        </w:trPr>
        <w:tc>
          <w:tcPr>
            <w:tcW w:w="2268" w:type="dxa"/>
          </w:tcPr>
          <w:p w14:paraId="4875C6DB" w14:textId="77777777" w:rsidR="00825008" w:rsidRPr="006E2907" w:rsidRDefault="00825008" w:rsidP="008927AB">
            <w:pPr>
              <w:pStyle w:val="abstract"/>
              <w:rPr>
                <w:b/>
                <w:lang w:val="en-GB"/>
              </w:rPr>
            </w:pPr>
            <w:r w:rsidRPr="006E2907">
              <w:rPr>
                <w:b/>
                <w:lang w:val="en-GB"/>
              </w:rPr>
              <w:t>Discipline:</w:t>
            </w:r>
          </w:p>
        </w:tc>
        <w:tc>
          <w:tcPr>
            <w:tcW w:w="6226" w:type="dxa"/>
            <w:gridSpan w:val="3"/>
          </w:tcPr>
          <w:p w14:paraId="695AAC6E" w14:textId="5F1A2AF5" w:rsidR="00825008" w:rsidRPr="006E2907" w:rsidRDefault="00BF0AC7" w:rsidP="008927AB">
            <w:pPr>
              <w:pStyle w:val="abstract"/>
              <w:rPr>
                <w:lang w:val="en-GB"/>
              </w:rPr>
            </w:pPr>
            <w:r>
              <w:rPr>
                <w:lang w:val="en-GB"/>
              </w:rPr>
              <w:t>Economics</w:t>
            </w:r>
            <w:r w:rsidR="00825008" w:rsidRPr="006E2907">
              <w:rPr>
                <w:lang w:val="en-GB"/>
              </w:rPr>
              <w:t xml:space="preserve"> </w:t>
            </w:r>
          </w:p>
        </w:tc>
      </w:tr>
      <w:tr w:rsidR="00825008" w:rsidRPr="006E2907" w14:paraId="0EDD72F3" w14:textId="77777777" w:rsidTr="008927AB">
        <w:trPr>
          <w:trHeight w:val="261"/>
        </w:trPr>
        <w:tc>
          <w:tcPr>
            <w:tcW w:w="2268" w:type="dxa"/>
          </w:tcPr>
          <w:p w14:paraId="4FA0D47C" w14:textId="77777777" w:rsidR="00825008" w:rsidRPr="006E2907" w:rsidRDefault="00825008" w:rsidP="008927AB">
            <w:pPr>
              <w:pStyle w:val="abstract"/>
              <w:rPr>
                <w:b/>
                <w:lang w:val="en-GB"/>
              </w:rPr>
            </w:pPr>
            <w:r w:rsidRPr="006E2907">
              <w:rPr>
                <w:b/>
                <w:lang w:val="en-GB"/>
              </w:rPr>
              <w:t>Supervisor:</w:t>
            </w:r>
          </w:p>
        </w:tc>
        <w:tc>
          <w:tcPr>
            <w:tcW w:w="6226" w:type="dxa"/>
            <w:gridSpan w:val="3"/>
          </w:tcPr>
          <w:p w14:paraId="68047A87" w14:textId="774A3097" w:rsidR="00825008" w:rsidRPr="006E2907" w:rsidRDefault="00BF0AC7" w:rsidP="008927AB">
            <w:pPr>
              <w:pStyle w:val="abstract"/>
              <w:rPr>
                <w:lang w:val="en-GB"/>
              </w:rPr>
            </w:pPr>
            <w:r>
              <w:rPr>
                <w:lang w:val="en-GB"/>
              </w:rPr>
              <w:t>Stephen Onifade</w:t>
            </w:r>
            <w:r w:rsidR="00825008" w:rsidRPr="006E2907">
              <w:rPr>
                <w:lang w:val="en-GB"/>
              </w:rPr>
              <w:t xml:space="preserve"> </w:t>
            </w:r>
          </w:p>
        </w:tc>
      </w:tr>
      <w:tr w:rsidR="00825008" w:rsidRPr="006E2907" w14:paraId="0FD1200B" w14:textId="77777777" w:rsidTr="008927AB">
        <w:trPr>
          <w:trHeight w:val="261"/>
        </w:trPr>
        <w:tc>
          <w:tcPr>
            <w:tcW w:w="2268" w:type="dxa"/>
          </w:tcPr>
          <w:p w14:paraId="608F88F3" w14:textId="77777777" w:rsidR="00825008" w:rsidRPr="006E2907" w:rsidRDefault="00825008" w:rsidP="008927AB">
            <w:pPr>
              <w:pStyle w:val="abstract"/>
              <w:rPr>
                <w:b/>
                <w:lang w:val="en-GB"/>
              </w:rPr>
            </w:pPr>
            <w:r w:rsidRPr="006E2907">
              <w:rPr>
                <w:b/>
                <w:lang w:val="en-GB"/>
              </w:rPr>
              <w:t>Year:</w:t>
            </w:r>
          </w:p>
        </w:tc>
        <w:tc>
          <w:tcPr>
            <w:tcW w:w="1418" w:type="dxa"/>
          </w:tcPr>
          <w:p w14:paraId="7D85C6B6" w14:textId="73C4177A" w:rsidR="00825008" w:rsidRPr="006E2907" w:rsidRDefault="00825008" w:rsidP="008927AB">
            <w:pPr>
              <w:pStyle w:val="abstract"/>
              <w:rPr>
                <w:b/>
                <w:lang w:val="en-GB"/>
              </w:rPr>
            </w:pPr>
            <w:r w:rsidRPr="006E2907">
              <w:rPr>
                <w:lang w:val="en-GB"/>
              </w:rPr>
              <w:t>20</w:t>
            </w:r>
            <w:r w:rsidR="00BF0AC7">
              <w:rPr>
                <w:lang w:val="en-GB"/>
              </w:rPr>
              <w:t>25</w:t>
            </w:r>
          </w:p>
        </w:tc>
        <w:tc>
          <w:tcPr>
            <w:tcW w:w="1417" w:type="dxa"/>
          </w:tcPr>
          <w:p w14:paraId="10253EAA" w14:textId="77777777" w:rsidR="00825008" w:rsidRPr="006E2907" w:rsidRDefault="00825008" w:rsidP="008927AB">
            <w:pPr>
              <w:pStyle w:val="abstract"/>
              <w:rPr>
                <w:b/>
                <w:lang w:val="en-GB"/>
              </w:rPr>
            </w:pPr>
            <w:r w:rsidRPr="006E2907">
              <w:rPr>
                <w:b/>
                <w:lang w:val="en-GB"/>
              </w:rPr>
              <w:t>Pages:</w:t>
            </w:r>
          </w:p>
        </w:tc>
        <w:tc>
          <w:tcPr>
            <w:tcW w:w="3391" w:type="dxa"/>
          </w:tcPr>
          <w:p w14:paraId="7FE1ADAF" w14:textId="4D3D5C68" w:rsidR="00825008" w:rsidRPr="006E2907" w:rsidRDefault="009E07E0" w:rsidP="008927AB">
            <w:pPr>
              <w:pStyle w:val="abstract"/>
              <w:rPr>
                <w:lang w:val="en-GB"/>
              </w:rPr>
            </w:pPr>
            <w:r>
              <w:rPr>
                <w:lang w:val="en-GB"/>
              </w:rPr>
              <w:t>52</w:t>
            </w:r>
          </w:p>
        </w:tc>
      </w:tr>
    </w:tbl>
    <w:p w14:paraId="64C6F712" w14:textId="77777777" w:rsidR="00825008" w:rsidRPr="006E2907" w:rsidRDefault="00825008" w:rsidP="005B7957">
      <w:pPr>
        <w:pStyle w:val="abstract"/>
        <w:rPr>
          <w:b/>
          <w:lang w:val="en-GB"/>
        </w:rPr>
      </w:pPr>
    </w:p>
    <w:p w14:paraId="40016CC5" w14:textId="77777777" w:rsidR="005B7957" w:rsidRPr="006E2907" w:rsidRDefault="00F7462F" w:rsidP="005B7957">
      <w:pPr>
        <w:pStyle w:val="abstract"/>
        <w:rPr>
          <w:b/>
          <w:lang w:val="en-GB"/>
        </w:rPr>
      </w:pPr>
      <w:r w:rsidRPr="006E2907">
        <w:rPr>
          <w:b/>
          <w:lang w:val="en-GB"/>
        </w:rPr>
        <w:t>ABSTRACT</w:t>
      </w:r>
      <w:r w:rsidR="005B7957" w:rsidRPr="006E2907">
        <w:rPr>
          <w:b/>
          <w:lang w:val="en-GB"/>
        </w:rPr>
        <w:t>:</w:t>
      </w:r>
      <w:bookmarkEnd w:id="0"/>
    </w:p>
    <w:p w14:paraId="11B68561" w14:textId="77777777" w:rsidR="00825008" w:rsidRPr="006E2907" w:rsidRDefault="00825008" w:rsidP="005B7957">
      <w:pPr>
        <w:pStyle w:val="abstract"/>
        <w:rPr>
          <w:b/>
          <w:lang w:val="en-GB"/>
        </w:rPr>
      </w:pPr>
    </w:p>
    <w:p w14:paraId="2706DD7F" w14:textId="77777777" w:rsidR="00050337" w:rsidRPr="00050337" w:rsidRDefault="00050337" w:rsidP="00453665">
      <w:pPr>
        <w:pStyle w:val="NormalWeb"/>
        <w:jc w:val="both"/>
        <w:rPr>
          <w:rFonts w:asciiTheme="minorHAnsi" w:hAnsiTheme="minorHAnsi" w:cstheme="minorHAnsi"/>
          <w:sz w:val="22"/>
          <w:szCs w:val="22"/>
        </w:rPr>
      </w:pPr>
      <w:r w:rsidRPr="00050337">
        <w:rPr>
          <w:rFonts w:asciiTheme="minorHAnsi" w:hAnsiTheme="minorHAnsi" w:cstheme="minorHAnsi"/>
          <w:sz w:val="22"/>
          <w:szCs w:val="22"/>
        </w:rPr>
        <w:t>The Swiss franc (CHF) has long been regarded as a stable currency, often strengthening during periods of global and financial uncertainty. This study examines the key factors influencing the Swiss franc’s valuation, focusing on its response to different macroeconomic shocks. The motivation behind this work lies in the recurring appreciation of the franc, particularly during global crises. This study investigates whether the franc’s movements align with traditional exchange rate theories and whether its role as a “safe haven” is supported by existing empirical evidence.</w:t>
      </w:r>
    </w:p>
    <w:p w14:paraId="4D6C07D5" w14:textId="1A00FAC6" w:rsidR="00050337" w:rsidRPr="00050337" w:rsidRDefault="00050337" w:rsidP="00453665">
      <w:pPr>
        <w:pStyle w:val="NormalWeb"/>
        <w:jc w:val="both"/>
        <w:rPr>
          <w:rFonts w:asciiTheme="minorHAnsi" w:hAnsiTheme="minorHAnsi" w:cstheme="minorHAnsi"/>
          <w:sz w:val="22"/>
          <w:szCs w:val="22"/>
        </w:rPr>
      </w:pPr>
      <w:r w:rsidRPr="00050337">
        <w:rPr>
          <w:rFonts w:asciiTheme="minorHAnsi" w:hAnsiTheme="minorHAnsi" w:cstheme="minorHAnsi"/>
          <w:sz w:val="22"/>
          <w:szCs w:val="22"/>
        </w:rPr>
        <w:t xml:space="preserve">To analyze the franc’s reaction to various economic </w:t>
      </w:r>
      <w:r w:rsidR="005B73ED">
        <w:rPr>
          <w:rFonts w:asciiTheme="minorHAnsi" w:hAnsiTheme="minorHAnsi" w:cstheme="minorHAnsi"/>
          <w:sz w:val="22"/>
          <w:szCs w:val="22"/>
        </w:rPr>
        <w:t>shocks</w:t>
      </w:r>
      <w:r w:rsidRPr="00050337">
        <w:rPr>
          <w:rFonts w:asciiTheme="minorHAnsi" w:hAnsiTheme="minorHAnsi" w:cstheme="minorHAnsi"/>
          <w:sz w:val="22"/>
          <w:szCs w:val="22"/>
        </w:rPr>
        <w:t xml:space="preserve">, a </w:t>
      </w:r>
      <w:r w:rsidRPr="00050337">
        <w:rPr>
          <w:rStyle w:val="Strong"/>
          <w:rFonts w:asciiTheme="minorHAnsi" w:hAnsiTheme="minorHAnsi" w:cstheme="minorHAnsi"/>
          <w:b w:val="0"/>
          <w:bCs w:val="0"/>
          <w:sz w:val="22"/>
          <w:szCs w:val="22"/>
        </w:rPr>
        <w:t>Vector Autoregressive (VAR) model</w:t>
      </w:r>
      <w:r w:rsidRPr="00050337">
        <w:rPr>
          <w:rFonts w:asciiTheme="minorHAnsi" w:hAnsiTheme="minorHAnsi" w:cstheme="minorHAnsi"/>
          <w:sz w:val="22"/>
          <w:szCs w:val="22"/>
        </w:rPr>
        <w:t xml:space="preserve"> is employed. This model allows for the examination of dynamic interactions between the exchange rate and classic macroeconomic variables, such as interest rates, inflation, and foreign direct investment. Additionally, it incorporates less commonly analyzed factors, such as </w:t>
      </w:r>
      <w:r w:rsidRPr="00050337">
        <w:rPr>
          <w:rStyle w:val="Strong"/>
          <w:rFonts w:asciiTheme="minorHAnsi" w:hAnsiTheme="minorHAnsi" w:cstheme="minorHAnsi"/>
          <w:b w:val="0"/>
          <w:bCs w:val="0"/>
          <w:sz w:val="22"/>
          <w:szCs w:val="22"/>
        </w:rPr>
        <w:t>oil prices</w:t>
      </w:r>
      <w:r w:rsidRPr="00050337">
        <w:rPr>
          <w:rFonts w:asciiTheme="minorHAnsi" w:hAnsiTheme="minorHAnsi" w:cstheme="minorHAnsi"/>
          <w:sz w:val="22"/>
          <w:szCs w:val="22"/>
        </w:rPr>
        <w:t xml:space="preserve"> and the </w:t>
      </w:r>
      <w:r w:rsidRPr="00050337">
        <w:rPr>
          <w:rStyle w:val="Strong"/>
          <w:rFonts w:asciiTheme="minorHAnsi" w:hAnsiTheme="minorHAnsi" w:cstheme="minorHAnsi"/>
          <w:b w:val="0"/>
          <w:bCs w:val="0"/>
          <w:sz w:val="22"/>
          <w:szCs w:val="22"/>
        </w:rPr>
        <w:t>Geopolitical Risk Index (GPR)</w:t>
      </w:r>
      <w:r w:rsidRPr="00050337">
        <w:rPr>
          <w:rFonts w:asciiTheme="minorHAnsi" w:hAnsiTheme="minorHAnsi" w:cstheme="minorHAnsi"/>
          <w:sz w:val="22"/>
          <w:szCs w:val="22"/>
        </w:rPr>
        <w:t xml:space="preserve">. The </w:t>
      </w:r>
      <w:r w:rsidRPr="00050337">
        <w:rPr>
          <w:rStyle w:val="Strong"/>
          <w:rFonts w:asciiTheme="minorHAnsi" w:hAnsiTheme="minorHAnsi" w:cstheme="minorHAnsi"/>
          <w:b w:val="0"/>
          <w:bCs w:val="0"/>
          <w:sz w:val="22"/>
          <w:szCs w:val="22"/>
        </w:rPr>
        <w:t>Impulse Response Function (IR</w:t>
      </w:r>
      <w:r>
        <w:rPr>
          <w:rStyle w:val="Strong"/>
          <w:rFonts w:asciiTheme="minorHAnsi" w:hAnsiTheme="minorHAnsi" w:cstheme="minorHAnsi"/>
          <w:b w:val="0"/>
          <w:bCs w:val="0"/>
          <w:sz w:val="22"/>
          <w:szCs w:val="22"/>
        </w:rPr>
        <w:t>F)</w:t>
      </w:r>
      <w:r w:rsidRPr="00050337">
        <w:rPr>
          <w:rFonts w:asciiTheme="minorHAnsi" w:hAnsiTheme="minorHAnsi" w:cstheme="minorHAnsi"/>
          <w:sz w:val="22"/>
          <w:szCs w:val="22"/>
        </w:rPr>
        <w:t xml:space="preserve"> is applied to assess how the franc responds to shocks in these variables over time.</w:t>
      </w:r>
    </w:p>
    <w:p w14:paraId="44756725" w14:textId="3B196E59" w:rsidR="00050337" w:rsidRPr="00050337" w:rsidRDefault="00050337" w:rsidP="00453665">
      <w:pPr>
        <w:pStyle w:val="NormalWeb"/>
        <w:jc w:val="both"/>
        <w:rPr>
          <w:rFonts w:asciiTheme="minorHAnsi" w:hAnsiTheme="minorHAnsi" w:cstheme="minorHAnsi"/>
          <w:sz w:val="22"/>
          <w:szCs w:val="22"/>
        </w:rPr>
      </w:pPr>
      <w:r w:rsidRPr="00050337">
        <w:rPr>
          <w:rFonts w:asciiTheme="minorHAnsi" w:hAnsiTheme="minorHAnsi" w:cstheme="minorHAnsi"/>
          <w:sz w:val="22"/>
          <w:szCs w:val="22"/>
        </w:rPr>
        <w:t>The findings reveal that the franc appreciates in response to inflationary pressures in the United States, while a slight appreciation is also observed in reaction to geopolitical risks. Additionally, the response to oil price shocks is slightly positive, challenging the classical assumption regarding small open economies. The</w:t>
      </w:r>
      <w:r w:rsidR="005A3002">
        <w:rPr>
          <w:rFonts w:asciiTheme="minorHAnsi" w:hAnsiTheme="minorHAnsi" w:cstheme="minorHAnsi"/>
          <w:sz w:val="22"/>
          <w:szCs w:val="22"/>
        </w:rPr>
        <w:t>re is practically no</w:t>
      </w:r>
      <w:r w:rsidRPr="00050337">
        <w:rPr>
          <w:rFonts w:asciiTheme="minorHAnsi" w:hAnsiTheme="minorHAnsi" w:cstheme="minorHAnsi"/>
          <w:sz w:val="22"/>
          <w:szCs w:val="22"/>
        </w:rPr>
        <w:t xml:space="preserve"> impact of </w:t>
      </w:r>
      <w:r w:rsidRPr="00050337">
        <w:rPr>
          <w:rStyle w:val="Strong"/>
          <w:rFonts w:asciiTheme="minorHAnsi" w:hAnsiTheme="minorHAnsi" w:cstheme="minorHAnsi"/>
          <w:b w:val="0"/>
          <w:bCs w:val="0"/>
          <w:sz w:val="22"/>
          <w:szCs w:val="22"/>
        </w:rPr>
        <w:t>foreign direct investment (FDI) innovations</w:t>
      </w:r>
      <w:r w:rsidR="008E39A0">
        <w:rPr>
          <w:rStyle w:val="Strong"/>
          <w:rFonts w:asciiTheme="minorHAnsi" w:hAnsiTheme="minorHAnsi" w:cstheme="minorHAnsi"/>
          <w:b w:val="0"/>
          <w:bCs w:val="0"/>
          <w:sz w:val="22"/>
          <w:szCs w:val="22"/>
        </w:rPr>
        <w:t xml:space="preserve"> on the exchange rates</w:t>
      </w:r>
      <w:r w:rsidRPr="00050337">
        <w:rPr>
          <w:rFonts w:asciiTheme="minorHAnsi" w:hAnsiTheme="minorHAnsi" w:cstheme="minorHAnsi"/>
          <w:sz w:val="22"/>
          <w:szCs w:val="22"/>
        </w:rPr>
        <w:t xml:space="preserve">, </w:t>
      </w:r>
      <w:r w:rsidR="008E39A0">
        <w:rPr>
          <w:rFonts w:asciiTheme="minorHAnsi" w:hAnsiTheme="minorHAnsi" w:cstheme="minorHAnsi"/>
          <w:sz w:val="22"/>
          <w:szCs w:val="22"/>
        </w:rPr>
        <w:t xml:space="preserve">which </w:t>
      </w:r>
      <w:r w:rsidRPr="00050337">
        <w:rPr>
          <w:rFonts w:asciiTheme="minorHAnsi" w:hAnsiTheme="minorHAnsi" w:cstheme="minorHAnsi"/>
          <w:sz w:val="22"/>
          <w:szCs w:val="22"/>
        </w:rPr>
        <w:t>align</w:t>
      </w:r>
      <w:r w:rsidR="008E39A0">
        <w:rPr>
          <w:rFonts w:asciiTheme="minorHAnsi" w:hAnsiTheme="minorHAnsi" w:cstheme="minorHAnsi"/>
          <w:sz w:val="22"/>
          <w:szCs w:val="22"/>
        </w:rPr>
        <w:t>s well</w:t>
      </w:r>
      <w:r w:rsidRPr="00050337">
        <w:rPr>
          <w:rFonts w:asciiTheme="minorHAnsi" w:hAnsiTheme="minorHAnsi" w:cstheme="minorHAnsi"/>
          <w:sz w:val="22"/>
          <w:szCs w:val="22"/>
        </w:rPr>
        <w:t xml:space="preserve"> with previous studies.</w:t>
      </w:r>
    </w:p>
    <w:p w14:paraId="6702DE71" w14:textId="77777777" w:rsidR="00050337" w:rsidRPr="00050337" w:rsidRDefault="00050337" w:rsidP="00453665">
      <w:pPr>
        <w:pStyle w:val="NormalWeb"/>
        <w:jc w:val="both"/>
        <w:rPr>
          <w:rFonts w:asciiTheme="minorHAnsi" w:hAnsiTheme="minorHAnsi" w:cstheme="minorHAnsi"/>
          <w:sz w:val="22"/>
          <w:szCs w:val="22"/>
        </w:rPr>
      </w:pPr>
      <w:r w:rsidRPr="00050337">
        <w:rPr>
          <w:rFonts w:asciiTheme="minorHAnsi" w:hAnsiTheme="minorHAnsi" w:cstheme="minorHAnsi"/>
          <w:sz w:val="22"/>
          <w:szCs w:val="22"/>
        </w:rPr>
        <w:t xml:space="preserve">These results indicate that Swiss authorities should </w:t>
      </w:r>
      <w:r w:rsidRPr="00050337">
        <w:rPr>
          <w:rStyle w:val="Strong"/>
          <w:rFonts w:asciiTheme="minorHAnsi" w:hAnsiTheme="minorHAnsi" w:cstheme="minorHAnsi"/>
          <w:b w:val="0"/>
          <w:bCs w:val="0"/>
          <w:sz w:val="22"/>
          <w:szCs w:val="22"/>
        </w:rPr>
        <w:t>maintain stable interest rates</w:t>
      </w:r>
      <w:r w:rsidRPr="00050337">
        <w:rPr>
          <w:rFonts w:asciiTheme="minorHAnsi" w:hAnsiTheme="minorHAnsi" w:cstheme="minorHAnsi"/>
          <w:sz w:val="22"/>
          <w:szCs w:val="22"/>
        </w:rPr>
        <w:t>, as they contribute to long-term price stability. Given that the franc tends to appreciate over time—especially during crises—excessive currency strength could harm Swiss exports and economic competitiveness.</w:t>
      </w:r>
    </w:p>
    <w:p w14:paraId="741C7362" w14:textId="6E0337C3" w:rsidR="00050337" w:rsidRPr="00050337" w:rsidRDefault="00050337" w:rsidP="00453665">
      <w:pPr>
        <w:pStyle w:val="NormalWeb"/>
        <w:jc w:val="both"/>
        <w:rPr>
          <w:rFonts w:asciiTheme="minorHAnsi" w:hAnsiTheme="minorHAnsi" w:cstheme="minorHAnsi"/>
          <w:sz w:val="22"/>
          <w:szCs w:val="22"/>
        </w:rPr>
      </w:pPr>
      <w:r w:rsidRPr="00050337">
        <w:rPr>
          <w:rFonts w:asciiTheme="minorHAnsi" w:hAnsiTheme="minorHAnsi" w:cstheme="minorHAnsi"/>
          <w:sz w:val="22"/>
          <w:szCs w:val="22"/>
        </w:rPr>
        <w:t xml:space="preserve">This research contributes to the broader understanding of </w:t>
      </w:r>
      <w:r w:rsidRPr="00050337">
        <w:rPr>
          <w:rStyle w:val="Strong"/>
          <w:rFonts w:asciiTheme="minorHAnsi" w:hAnsiTheme="minorHAnsi" w:cstheme="minorHAnsi"/>
          <w:b w:val="0"/>
          <w:bCs w:val="0"/>
          <w:sz w:val="22"/>
          <w:szCs w:val="22"/>
        </w:rPr>
        <w:t>exchange rate dynamics</w:t>
      </w:r>
      <w:r w:rsidRPr="00050337">
        <w:rPr>
          <w:rFonts w:asciiTheme="minorHAnsi" w:hAnsiTheme="minorHAnsi" w:cstheme="minorHAnsi"/>
          <w:sz w:val="22"/>
          <w:szCs w:val="22"/>
        </w:rPr>
        <w:t xml:space="preserve"> by providing empirical insights into the Swiss franc’s behavior. The study underscores the importance of </w:t>
      </w:r>
      <w:r w:rsidRPr="00050337">
        <w:rPr>
          <w:rStyle w:val="Strong"/>
          <w:rFonts w:asciiTheme="minorHAnsi" w:hAnsiTheme="minorHAnsi" w:cstheme="minorHAnsi"/>
          <w:b w:val="0"/>
          <w:bCs w:val="0"/>
          <w:sz w:val="22"/>
          <w:szCs w:val="22"/>
        </w:rPr>
        <w:t>considering external economic shocks</w:t>
      </w:r>
      <w:r w:rsidRPr="00050337">
        <w:rPr>
          <w:rFonts w:asciiTheme="minorHAnsi" w:hAnsiTheme="minorHAnsi" w:cstheme="minorHAnsi"/>
          <w:b/>
          <w:bCs/>
          <w:sz w:val="22"/>
          <w:szCs w:val="22"/>
        </w:rPr>
        <w:t xml:space="preserve"> </w:t>
      </w:r>
      <w:r w:rsidRPr="00050337">
        <w:rPr>
          <w:rFonts w:asciiTheme="minorHAnsi" w:hAnsiTheme="minorHAnsi" w:cstheme="minorHAnsi"/>
          <w:sz w:val="22"/>
          <w:szCs w:val="22"/>
        </w:rPr>
        <w:t xml:space="preserve">when assessing exchange rate stability and highlights the need for </w:t>
      </w:r>
      <w:r w:rsidRPr="00050337">
        <w:rPr>
          <w:rStyle w:val="Strong"/>
          <w:rFonts w:asciiTheme="minorHAnsi" w:hAnsiTheme="minorHAnsi" w:cstheme="minorHAnsi"/>
          <w:b w:val="0"/>
          <w:bCs w:val="0"/>
          <w:sz w:val="22"/>
          <w:szCs w:val="22"/>
        </w:rPr>
        <w:t>proactive monetary policy responses</w:t>
      </w:r>
      <w:r w:rsidRPr="00050337">
        <w:rPr>
          <w:rFonts w:asciiTheme="minorHAnsi" w:hAnsiTheme="minorHAnsi" w:cstheme="minorHAnsi"/>
          <w:sz w:val="22"/>
          <w:szCs w:val="22"/>
        </w:rPr>
        <w:t xml:space="preserve"> to ensure long-term economic </w:t>
      </w:r>
      <w:r w:rsidR="005E48D7">
        <w:rPr>
          <w:rFonts w:asciiTheme="minorHAnsi" w:hAnsiTheme="minorHAnsi" w:cstheme="minorHAnsi"/>
          <w:sz w:val="22"/>
          <w:szCs w:val="22"/>
        </w:rPr>
        <w:t>stability</w:t>
      </w:r>
      <w:r w:rsidRPr="00050337">
        <w:rPr>
          <w:rFonts w:asciiTheme="minorHAnsi" w:hAnsiTheme="minorHAnsi" w:cstheme="minorHAnsi"/>
          <w:sz w:val="22"/>
          <w:szCs w:val="22"/>
        </w:rPr>
        <w:t>.</w:t>
      </w:r>
    </w:p>
    <w:p w14:paraId="4FDF6D8B" w14:textId="77777777" w:rsidR="005B7957" w:rsidRPr="00050337" w:rsidRDefault="005B7957" w:rsidP="005B7957">
      <w:pPr>
        <w:pStyle w:val="abstract"/>
        <w:rPr>
          <w:lang w:val="en-US"/>
        </w:rPr>
      </w:pPr>
    </w:p>
    <w:p w14:paraId="3C4D022F" w14:textId="77777777" w:rsidR="00950D51" w:rsidRPr="006E2907" w:rsidRDefault="00950D51" w:rsidP="005B7957">
      <w:pPr>
        <w:pStyle w:val="abstract"/>
        <w:rPr>
          <w:lang w:val="en-GB"/>
        </w:rPr>
      </w:pPr>
    </w:p>
    <w:p w14:paraId="5AF4A25E" w14:textId="77777777" w:rsidR="005B7957" w:rsidRPr="006E2907" w:rsidRDefault="005B7957" w:rsidP="005B7957">
      <w:pPr>
        <w:pStyle w:val="abstract"/>
        <w:rPr>
          <w:lang w:val="en-GB"/>
        </w:rPr>
      </w:pPr>
    </w:p>
    <w:tbl>
      <w:tblPr>
        <w:tblStyle w:val="TableGrid"/>
        <w:tblW w:w="0" w:type="auto"/>
        <w:tblLook w:val="04A0" w:firstRow="1" w:lastRow="0" w:firstColumn="1" w:lastColumn="0" w:noHBand="0" w:noVBand="1"/>
      </w:tblPr>
      <w:tblGrid>
        <w:gridCol w:w="8494"/>
      </w:tblGrid>
      <w:tr w:rsidR="00137178" w:rsidRPr="00517BAB" w14:paraId="58731173" w14:textId="77777777" w:rsidTr="00137178">
        <w:tc>
          <w:tcPr>
            <w:tcW w:w="8494" w:type="dxa"/>
            <w:tcBorders>
              <w:top w:val="single" w:sz="4" w:space="0" w:color="auto"/>
              <w:left w:val="nil"/>
              <w:bottom w:val="nil"/>
              <w:right w:val="nil"/>
            </w:tcBorders>
          </w:tcPr>
          <w:p w14:paraId="7605D2C0" w14:textId="42F517B0" w:rsidR="00137178" w:rsidRPr="006E2907" w:rsidRDefault="006441A3" w:rsidP="00137178">
            <w:pPr>
              <w:pStyle w:val="abstract"/>
              <w:rPr>
                <w:b/>
                <w:lang w:val="en-GB"/>
              </w:rPr>
            </w:pPr>
            <w:r w:rsidRPr="006E2907">
              <w:rPr>
                <w:b/>
                <w:lang w:val="en-GB"/>
              </w:rPr>
              <w:t>KEYWORDS</w:t>
            </w:r>
            <w:r w:rsidR="00137178" w:rsidRPr="006E2907">
              <w:rPr>
                <w:b/>
                <w:lang w:val="en-GB"/>
              </w:rPr>
              <w:t>:</w:t>
            </w:r>
            <w:r w:rsidR="00C6761A">
              <w:rPr>
                <w:b/>
                <w:lang w:val="en-GB"/>
              </w:rPr>
              <w:t xml:space="preserve"> </w:t>
            </w:r>
            <w:r w:rsidR="00C6761A" w:rsidRPr="00453665">
              <w:rPr>
                <w:lang w:val="en-GB"/>
              </w:rPr>
              <w:t xml:space="preserve">Swiss franc, safe haven, </w:t>
            </w:r>
            <w:r w:rsidR="00256FFA" w:rsidRPr="00453665">
              <w:rPr>
                <w:lang w:val="en-GB"/>
              </w:rPr>
              <w:t xml:space="preserve">monetary policy, </w:t>
            </w:r>
            <w:r w:rsidR="00EE661F" w:rsidRPr="00453665">
              <w:rPr>
                <w:lang w:val="en-GB"/>
              </w:rPr>
              <w:t xml:space="preserve">macroeconomics, </w:t>
            </w:r>
            <w:r w:rsidR="00DD2D93" w:rsidRPr="00453665">
              <w:rPr>
                <w:lang w:val="en-GB"/>
              </w:rPr>
              <w:t>v</w:t>
            </w:r>
            <w:r w:rsidR="00DA57B5" w:rsidRPr="00453665">
              <w:rPr>
                <w:lang w:val="en-GB"/>
              </w:rPr>
              <w:t>ector auto</w:t>
            </w:r>
            <w:r w:rsidR="00DD2D93" w:rsidRPr="00453665">
              <w:rPr>
                <w:lang w:val="en-GB"/>
              </w:rPr>
              <w:t>regressi</w:t>
            </w:r>
            <w:r w:rsidR="00210516" w:rsidRPr="00453665">
              <w:rPr>
                <w:lang w:val="en-GB"/>
              </w:rPr>
              <w:t>on</w:t>
            </w:r>
            <w:r w:rsidR="00DD2D93" w:rsidRPr="00453665">
              <w:rPr>
                <w:lang w:val="en-GB"/>
              </w:rPr>
              <w:t xml:space="preserve">, impulse response </w:t>
            </w:r>
            <w:r w:rsidR="00732D43" w:rsidRPr="00453665">
              <w:rPr>
                <w:lang w:val="en-GB"/>
              </w:rPr>
              <w:t>function</w:t>
            </w:r>
          </w:p>
        </w:tc>
      </w:tr>
    </w:tbl>
    <w:p w14:paraId="517152CD" w14:textId="77777777" w:rsidR="005B7957" w:rsidRPr="006E2907" w:rsidRDefault="005B7957" w:rsidP="005B7957">
      <w:pPr>
        <w:pStyle w:val="abstract"/>
        <w:rPr>
          <w:b/>
          <w:lang w:val="en-GB"/>
        </w:rPr>
      </w:pPr>
      <w:r w:rsidRPr="006E2907">
        <w:rPr>
          <w:b/>
          <w:lang w:val="en-GB"/>
        </w:rPr>
        <w:br w:type="page"/>
      </w:r>
    </w:p>
    <w:p w14:paraId="03825D24" w14:textId="77777777" w:rsidR="002B10E9" w:rsidRPr="006E2907" w:rsidRDefault="00F7462F" w:rsidP="00B407BB">
      <w:pPr>
        <w:pStyle w:val="TOC1"/>
        <w:rPr>
          <w:b/>
          <w:lang w:val="en-GB"/>
        </w:rPr>
      </w:pPr>
      <w:r w:rsidRPr="006E2907">
        <w:rPr>
          <w:b/>
          <w:sz w:val="28"/>
          <w:lang w:val="en-GB"/>
        </w:rPr>
        <w:lastRenderedPageBreak/>
        <w:t>Contents</w:t>
      </w:r>
    </w:p>
    <w:p w14:paraId="1491200B" w14:textId="6D48229A" w:rsidR="00EE33A3" w:rsidRDefault="002B10E9">
      <w:pPr>
        <w:pStyle w:val="TOC1"/>
        <w:rPr>
          <w:rFonts w:asciiTheme="minorHAnsi" w:eastAsiaTheme="minorEastAsia" w:hAnsiTheme="minorHAnsi" w:cstheme="minorBidi"/>
          <w:noProof/>
          <w:szCs w:val="24"/>
          <w:lang w:eastAsia="en-GB" w:bidi="ar-SA"/>
          <w14:ligatures w14:val="standardContextual"/>
        </w:rPr>
      </w:pPr>
      <w:r w:rsidRPr="006E2907">
        <w:rPr>
          <w:b/>
          <w:lang w:val="en-GB"/>
        </w:rPr>
        <w:fldChar w:fldCharType="begin"/>
      </w:r>
      <w:r w:rsidRPr="006E2907">
        <w:rPr>
          <w:lang w:val="en-GB"/>
        </w:rPr>
        <w:instrText xml:space="preserve"> TOC \o "1-3" \h \z \u </w:instrText>
      </w:r>
      <w:r w:rsidRPr="006E2907">
        <w:rPr>
          <w:b/>
          <w:lang w:val="en-GB"/>
        </w:rPr>
        <w:fldChar w:fldCharType="separate"/>
      </w:r>
      <w:hyperlink w:anchor="_Toc191907673" w:history="1">
        <w:r w:rsidR="00EE33A3" w:rsidRPr="00145915">
          <w:rPr>
            <w:rStyle w:val="Hyperlink"/>
            <w:noProof/>
            <w:lang w:val="en-US"/>
          </w:rPr>
          <w:t>1</w:t>
        </w:r>
        <w:r w:rsidR="00EE33A3">
          <w:rPr>
            <w:rFonts w:asciiTheme="minorHAnsi" w:eastAsiaTheme="minorEastAsia" w:hAnsiTheme="minorHAnsi" w:cstheme="minorBidi"/>
            <w:noProof/>
            <w:szCs w:val="24"/>
            <w:lang w:eastAsia="en-GB" w:bidi="ar-SA"/>
            <w14:ligatures w14:val="standardContextual"/>
          </w:rPr>
          <w:tab/>
        </w:r>
        <w:r w:rsidR="00EE33A3" w:rsidRPr="00145915">
          <w:rPr>
            <w:rStyle w:val="Hyperlink"/>
            <w:noProof/>
            <w:lang w:val="en-US"/>
          </w:rPr>
          <w:t>Introduction</w:t>
        </w:r>
        <w:r w:rsidR="00EE33A3">
          <w:rPr>
            <w:noProof/>
            <w:webHidden/>
          </w:rPr>
          <w:tab/>
        </w:r>
        <w:r w:rsidR="00EE33A3">
          <w:rPr>
            <w:noProof/>
            <w:webHidden/>
          </w:rPr>
          <w:fldChar w:fldCharType="begin"/>
        </w:r>
        <w:r w:rsidR="00EE33A3">
          <w:rPr>
            <w:noProof/>
            <w:webHidden/>
          </w:rPr>
          <w:instrText xml:space="preserve"> PAGEREF _Toc191907673 \h </w:instrText>
        </w:r>
        <w:r w:rsidR="00EE33A3">
          <w:rPr>
            <w:noProof/>
            <w:webHidden/>
          </w:rPr>
        </w:r>
        <w:r w:rsidR="00EE33A3">
          <w:rPr>
            <w:noProof/>
            <w:webHidden/>
          </w:rPr>
          <w:fldChar w:fldCharType="separate"/>
        </w:r>
        <w:r w:rsidR="00EE33A3">
          <w:rPr>
            <w:noProof/>
            <w:webHidden/>
          </w:rPr>
          <w:t>9</w:t>
        </w:r>
        <w:r w:rsidR="00EE33A3">
          <w:rPr>
            <w:noProof/>
            <w:webHidden/>
          </w:rPr>
          <w:fldChar w:fldCharType="end"/>
        </w:r>
      </w:hyperlink>
    </w:p>
    <w:p w14:paraId="1E86F0C8" w14:textId="74985F68" w:rsidR="00EE33A3" w:rsidRDefault="00000000">
      <w:pPr>
        <w:pStyle w:val="TOC1"/>
        <w:rPr>
          <w:rFonts w:asciiTheme="minorHAnsi" w:eastAsiaTheme="minorEastAsia" w:hAnsiTheme="minorHAnsi" w:cstheme="minorBidi"/>
          <w:noProof/>
          <w:szCs w:val="24"/>
          <w:lang w:eastAsia="en-GB" w:bidi="ar-SA"/>
          <w14:ligatures w14:val="standardContextual"/>
        </w:rPr>
      </w:pPr>
      <w:hyperlink w:anchor="_Toc191907674" w:history="1">
        <w:r w:rsidR="00EE33A3" w:rsidRPr="00145915">
          <w:rPr>
            <w:rStyle w:val="Hyperlink"/>
            <w:noProof/>
            <w:lang w:val="en-US"/>
          </w:rPr>
          <w:t>2</w:t>
        </w:r>
        <w:r w:rsidR="00EE33A3">
          <w:rPr>
            <w:rFonts w:asciiTheme="minorHAnsi" w:eastAsiaTheme="minorEastAsia" w:hAnsiTheme="minorHAnsi" w:cstheme="minorBidi"/>
            <w:noProof/>
            <w:szCs w:val="24"/>
            <w:lang w:eastAsia="en-GB" w:bidi="ar-SA"/>
            <w14:ligatures w14:val="standardContextual"/>
          </w:rPr>
          <w:tab/>
        </w:r>
        <w:r w:rsidR="00EE33A3" w:rsidRPr="00145915">
          <w:rPr>
            <w:rStyle w:val="Hyperlink"/>
            <w:noProof/>
            <w:lang w:val="en-US"/>
          </w:rPr>
          <w:t>Historical Review</w:t>
        </w:r>
        <w:r w:rsidR="00EE33A3">
          <w:rPr>
            <w:noProof/>
            <w:webHidden/>
          </w:rPr>
          <w:tab/>
        </w:r>
        <w:r w:rsidR="00EE33A3">
          <w:rPr>
            <w:noProof/>
            <w:webHidden/>
          </w:rPr>
          <w:fldChar w:fldCharType="begin"/>
        </w:r>
        <w:r w:rsidR="00EE33A3">
          <w:rPr>
            <w:noProof/>
            <w:webHidden/>
          </w:rPr>
          <w:instrText xml:space="preserve"> PAGEREF _Toc191907674 \h </w:instrText>
        </w:r>
        <w:r w:rsidR="00EE33A3">
          <w:rPr>
            <w:noProof/>
            <w:webHidden/>
          </w:rPr>
        </w:r>
        <w:r w:rsidR="00EE33A3">
          <w:rPr>
            <w:noProof/>
            <w:webHidden/>
          </w:rPr>
          <w:fldChar w:fldCharType="separate"/>
        </w:r>
        <w:r w:rsidR="00EE33A3">
          <w:rPr>
            <w:noProof/>
            <w:webHidden/>
          </w:rPr>
          <w:t>11</w:t>
        </w:r>
        <w:r w:rsidR="00EE33A3">
          <w:rPr>
            <w:noProof/>
            <w:webHidden/>
          </w:rPr>
          <w:fldChar w:fldCharType="end"/>
        </w:r>
      </w:hyperlink>
    </w:p>
    <w:p w14:paraId="39CFF7A2" w14:textId="58EA65C8" w:rsidR="00EE33A3" w:rsidRDefault="00000000">
      <w:pPr>
        <w:pStyle w:val="TOC2"/>
        <w:rPr>
          <w:rFonts w:eastAsiaTheme="minorEastAsia" w:cstheme="minorBidi"/>
          <w:noProof/>
          <w:szCs w:val="24"/>
          <w:lang w:eastAsia="en-GB" w:bidi="ar-SA"/>
          <w14:ligatures w14:val="standardContextual"/>
        </w:rPr>
      </w:pPr>
      <w:hyperlink w:anchor="_Toc191907675" w:history="1">
        <w:r w:rsidR="00EE33A3" w:rsidRPr="00145915">
          <w:rPr>
            <w:rStyle w:val="Hyperlink"/>
            <w:noProof/>
            <w:lang w:val="en-US"/>
          </w:rPr>
          <w:t>2.1</w:t>
        </w:r>
        <w:r w:rsidR="00EE33A3">
          <w:rPr>
            <w:rFonts w:eastAsiaTheme="minorEastAsia" w:cstheme="minorBidi"/>
            <w:noProof/>
            <w:szCs w:val="24"/>
            <w:lang w:eastAsia="en-GB" w:bidi="ar-SA"/>
            <w14:ligatures w14:val="standardContextual"/>
          </w:rPr>
          <w:tab/>
        </w:r>
        <w:r w:rsidR="00EE33A3" w:rsidRPr="00145915">
          <w:rPr>
            <w:rStyle w:val="Hyperlink"/>
            <w:noProof/>
            <w:lang w:val="en-US"/>
          </w:rPr>
          <w:t>Pre-1850 to the World Wars</w:t>
        </w:r>
        <w:r w:rsidR="00EE33A3">
          <w:rPr>
            <w:noProof/>
            <w:webHidden/>
          </w:rPr>
          <w:tab/>
        </w:r>
        <w:r w:rsidR="00EE33A3">
          <w:rPr>
            <w:noProof/>
            <w:webHidden/>
          </w:rPr>
          <w:fldChar w:fldCharType="begin"/>
        </w:r>
        <w:r w:rsidR="00EE33A3">
          <w:rPr>
            <w:noProof/>
            <w:webHidden/>
          </w:rPr>
          <w:instrText xml:space="preserve"> PAGEREF _Toc191907675 \h </w:instrText>
        </w:r>
        <w:r w:rsidR="00EE33A3">
          <w:rPr>
            <w:noProof/>
            <w:webHidden/>
          </w:rPr>
        </w:r>
        <w:r w:rsidR="00EE33A3">
          <w:rPr>
            <w:noProof/>
            <w:webHidden/>
          </w:rPr>
          <w:fldChar w:fldCharType="separate"/>
        </w:r>
        <w:r w:rsidR="00EE33A3">
          <w:rPr>
            <w:noProof/>
            <w:webHidden/>
          </w:rPr>
          <w:t>11</w:t>
        </w:r>
        <w:r w:rsidR="00EE33A3">
          <w:rPr>
            <w:noProof/>
            <w:webHidden/>
          </w:rPr>
          <w:fldChar w:fldCharType="end"/>
        </w:r>
      </w:hyperlink>
    </w:p>
    <w:p w14:paraId="7A5BC68F" w14:textId="7F429580" w:rsidR="00EE33A3" w:rsidRDefault="00000000">
      <w:pPr>
        <w:pStyle w:val="TOC2"/>
        <w:rPr>
          <w:rFonts w:eastAsiaTheme="minorEastAsia" w:cstheme="minorBidi"/>
          <w:noProof/>
          <w:szCs w:val="24"/>
          <w:lang w:eastAsia="en-GB" w:bidi="ar-SA"/>
          <w14:ligatures w14:val="standardContextual"/>
        </w:rPr>
      </w:pPr>
      <w:hyperlink w:anchor="_Toc191907676" w:history="1">
        <w:r w:rsidR="00EE33A3" w:rsidRPr="00145915">
          <w:rPr>
            <w:rStyle w:val="Hyperlink"/>
            <w:noProof/>
            <w:lang w:val="en-US"/>
          </w:rPr>
          <w:t>2.2</w:t>
        </w:r>
        <w:r w:rsidR="00EE33A3">
          <w:rPr>
            <w:rFonts w:eastAsiaTheme="minorEastAsia" w:cstheme="minorBidi"/>
            <w:noProof/>
            <w:szCs w:val="24"/>
            <w:lang w:eastAsia="en-GB" w:bidi="ar-SA"/>
            <w14:ligatures w14:val="standardContextual"/>
          </w:rPr>
          <w:tab/>
        </w:r>
        <w:r w:rsidR="00EE33A3" w:rsidRPr="00145915">
          <w:rPr>
            <w:rStyle w:val="Hyperlink"/>
            <w:noProof/>
            <w:lang w:val="en-US"/>
          </w:rPr>
          <w:t>World Wars and Great Depression (1914-1945):</w:t>
        </w:r>
        <w:r w:rsidR="00EE33A3">
          <w:rPr>
            <w:noProof/>
            <w:webHidden/>
          </w:rPr>
          <w:tab/>
        </w:r>
        <w:r w:rsidR="00EE33A3">
          <w:rPr>
            <w:noProof/>
            <w:webHidden/>
          </w:rPr>
          <w:fldChar w:fldCharType="begin"/>
        </w:r>
        <w:r w:rsidR="00EE33A3">
          <w:rPr>
            <w:noProof/>
            <w:webHidden/>
          </w:rPr>
          <w:instrText xml:space="preserve"> PAGEREF _Toc191907676 \h </w:instrText>
        </w:r>
        <w:r w:rsidR="00EE33A3">
          <w:rPr>
            <w:noProof/>
            <w:webHidden/>
          </w:rPr>
        </w:r>
        <w:r w:rsidR="00EE33A3">
          <w:rPr>
            <w:noProof/>
            <w:webHidden/>
          </w:rPr>
          <w:fldChar w:fldCharType="separate"/>
        </w:r>
        <w:r w:rsidR="00EE33A3">
          <w:rPr>
            <w:noProof/>
            <w:webHidden/>
          </w:rPr>
          <w:t>13</w:t>
        </w:r>
        <w:r w:rsidR="00EE33A3">
          <w:rPr>
            <w:noProof/>
            <w:webHidden/>
          </w:rPr>
          <w:fldChar w:fldCharType="end"/>
        </w:r>
      </w:hyperlink>
    </w:p>
    <w:p w14:paraId="2DDD4B72" w14:textId="1C233A70" w:rsidR="00EE33A3" w:rsidRDefault="00000000">
      <w:pPr>
        <w:pStyle w:val="TOC2"/>
        <w:rPr>
          <w:rFonts w:eastAsiaTheme="minorEastAsia" w:cstheme="minorBidi"/>
          <w:noProof/>
          <w:szCs w:val="24"/>
          <w:lang w:eastAsia="en-GB" w:bidi="ar-SA"/>
          <w14:ligatures w14:val="standardContextual"/>
        </w:rPr>
      </w:pPr>
      <w:hyperlink w:anchor="_Toc191907677" w:history="1">
        <w:r w:rsidR="00EE33A3" w:rsidRPr="00145915">
          <w:rPr>
            <w:rStyle w:val="Hyperlink"/>
            <w:noProof/>
            <w:lang w:val="en-US"/>
          </w:rPr>
          <w:t>2.3</w:t>
        </w:r>
        <w:r w:rsidR="00EE33A3">
          <w:rPr>
            <w:rFonts w:eastAsiaTheme="minorEastAsia" w:cstheme="minorBidi"/>
            <w:noProof/>
            <w:szCs w:val="24"/>
            <w:lang w:eastAsia="en-GB" w:bidi="ar-SA"/>
            <w14:ligatures w14:val="standardContextual"/>
          </w:rPr>
          <w:tab/>
        </w:r>
        <w:r w:rsidR="00EE33A3" w:rsidRPr="00145915">
          <w:rPr>
            <w:rStyle w:val="Hyperlink"/>
            <w:noProof/>
            <w:lang w:val="en-US"/>
          </w:rPr>
          <w:t>Bretton Woods and Aftermath (1945-1973):</w:t>
        </w:r>
        <w:r w:rsidR="00EE33A3">
          <w:rPr>
            <w:noProof/>
            <w:webHidden/>
          </w:rPr>
          <w:tab/>
        </w:r>
        <w:r w:rsidR="00EE33A3">
          <w:rPr>
            <w:noProof/>
            <w:webHidden/>
          </w:rPr>
          <w:fldChar w:fldCharType="begin"/>
        </w:r>
        <w:r w:rsidR="00EE33A3">
          <w:rPr>
            <w:noProof/>
            <w:webHidden/>
          </w:rPr>
          <w:instrText xml:space="preserve"> PAGEREF _Toc191907677 \h </w:instrText>
        </w:r>
        <w:r w:rsidR="00EE33A3">
          <w:rPr>
            <w:noProof/>
            <w:webHidden/>
          </w:rPr>
        </w:r>
        <w:r w:rsidR="00EE33A3">
          <w:rPr>
            <w:noProof/>
            <w:webHidden/>
          </w:rPr>
          <w:fldChar w:fldCharType="separate"/>
        </w:r>
        <w:r w:rsidR="00EE33A3">
          <w:rPr>
            <w:noProof/>
            <w:webHidden/>
          </w:rPr>
          <w:t>14</w:t>
        </w:r>
        <w:r w:rsidR="00EE33A3">
          <w:rPr>
            <w:noProof/>
            <w:webHidden/>
          </w:rPr>
          <w:fldChar w:fldCharType="end"/>
        </w:r>
      </w:hyperlink>
    </w:p>
    <w:p w14:paraId="1DA412AF" w14:textId="1C7BE80A" w:rsidR="00EE33A3" w:rsidRDefault="00000000">
      <w:pPr>
        <w:pStyle w:val="TOC2"/>
        <w:rPr>
          <w:rFonts w:eastAsiaTheme="minorEastAsia" w:cstheme="minorBidi"/>
          <w:noProof/>
          <w:szCs w:val="24"/>
          <w:lang w:eastAsia="en-GB" w:bidi="ar-SA"/>
          <w14:ligatures w14:val="standardContextual"/>
        </w:rPr>
      </w:pPr>
      <w:hyperlink w:anchor="_Toc191907678" w:history="1">
        <w:r w:rsidR="00EE33A3" w:rsidRPr="00145915">
          <w:rPr>
            <w:rStyle w:val="Hyperlink"/>
            <w:noProof/>
            <w:lang w:val="en-US"/>
          </w:rPr>
          <w:t>2.4</w:t>
        </w:r>
        <w:r w:rsidR="00EE33A3">
          <w:rPr>
            <w:rFonts w:eastAsiaTheme="minorEastAsia" w:cstheme="minorBidi"/>
            <w:noProof/>
            <w:szCs w:val="24"/>
            <w:lang w:eastAsia="en-GB" w:bidi="ar-SA"/>
            <w14:ligatures w14:val="standardContextual"/>
          </w:rPr>
          <w:tab/>
        </w:r>
        <w:r w:rsidR="00EE33A3" w:rsidRPr="00145915">
          <w:rPr>
            <w:rStyle w:val="Hyperlink"/>
            <w:noProof/>
            <w:lang w:val="en-US"/>
          </w:rPr>
          <w:t>Political stability</w:t>
        </w:r>
        <w:r w:rsidR="00EE33A3">
          <w:rPr>
            <w:noProof/>
            <w:webHidden/>
          </w:rPr>
          <w:tab/>
        </w:r>
        <w:r w:rsidR="00EE33A3">
          <w:rPr>
            <w:noProof/>
            <w:webHidden/>
          </w:rPr>
          <w:fldChar w:fldCharType="begin"/>
        </w:r>
        <w:r w:rsidR="00EE33A3">
          <w:rPr>
            <w:noProof/>
            <w:webHidden/>
          </w:rPr>
          <w:instrText xml:space="preserve"> PAGEREF _Toc191907678 \h </w:instrText>
        </w:r>
        <w:r w:rsidR="00EE33A3">
          <w:rPr>
            <w:noProof/>
            <w:webHidden/>
          </w:rPr>
        </w:r>
        <w:r w:rsidR="00EE33A3">
          <w:rPr>
            <w:noProof/>
            <w:webHidden/>
          </w:rPr>
          <w:fldChar w:fldCharType="separate"/>
        </w:r>
        <w:r w:rsidR="00EE33A3">
          <w:rPr>
            <w:noProof/>
            <w:webHidden/>
          </w:rPr>
          <w:t>15</w:t>
        </w:r>
        <w:r w:rsidR="00EE33A3">
          <w:rPr>
            <w:noProof/>
            <w:webHidden/>
          </w:rPr>
          <w:fldChar w:fldCharType="end"/>
        </w:r>
      </w:hyperlink>
    </w:p>
    <w:p w14:paraId="3A6D74E1" w14:textId="05F62FC3" w:rsidR="00EE33A3" w:rsidRDefault="00000000">
      <w:pPr>
        <w:pStyle w:val="TOC1"/>
        <w:rPr>
          <w:rFonts w:asciiTheme="minorHAnsi" w:eastAsiaTheme="minorEastAsia" w:hAnsiTheme="minorHAnsi" w:cstheme="minorBidi"/>
          <w:noProof/>
          <w:szCs w:val="24"/>
          <w:lang w:eastAsia="en-GB" w:bidi="ar-SA"/>
          <w14:ligatures w14:val="standardContextual"/>
        </w:rPr>
      </w:pPr>
      <w:hyperlink w:anchor="_Toc191907679" w:history="1">
        <w:r w:rsidR="00EE33A3" w:rsidRPr="00145915">
          <w:rPr>
            <w:rStyle w:val="Hyperlink"/>
            <w:noProof/>
            <w:lang w:val="en-US"/>
          </w:rPr>
          <w:t>3</w:t>
        </w:r>
        <w:r w:rsidR="00EE33A3">
          <w:rPr>
            <w:rFonts w:asciiTheme="minorHAnsi" w:eastAsiaTheme="minorEastAsia" w:hAnsiTheme="minorHAnsi" w:cstheme="minorBidi"/>
            <w:noProof/>
            <w:szCs w:val="24"/>
            <w:lang w:eastAsia="en-GB" w:bidi="ar-SA"/>
            <w14:ligatures w14:val="standardContextual"/>
          </w:rPr>
          <w:tab/>
        </w:r>
        <w:r w:rsidR="00EE33A3" w:rsidRPr="00145915">
          <w:rPr>
            <w:rStyle w:val="Hyperlink"/>
            <w:noProof/>
            <w:lang w:val="en-US"/>
          </w:rPr>
          <w:t>Determination of Swiss franc trends and fluctuations</w:t>
        </w:r>
        <w:r w:rsidR="00EE33A3">
          <w:rPr>
            <w:noProof/>
            <w:webHidden/>
          </w:rPr>
          <w:tab/>
        </w:r>
        <w:r w:rsidR="00EE33A3">
          <w:rPr>
            <w:noProof/>
            <w:webHidden/>
          </w:rPr>
          <w:fldChar w:fldCharType="begin"/>
        </w:r>
        <w:r w:rsidR="00EE33A3">
          <w:rPr>
            <w:noProof/>
            <w:webHidden/>
          </w:rPr>
          <w:instrText xml:space="preserve"> PAGEREF _Toc191907679 \h </w:instrText>
        </w:r>
        <w:r w:rsidR="00EE33A3">
          <w:rPr>
            <w:noProof/>
            <w:webHidden/>
          </w:rPr>
        </w:r>
        <w:r w:rsidR="00EE33A3">
          <w:rPr>
            <w:noProof/>
            <w:webHidden/>
          </w:rPr>
          <w:fldChar w:fldCharType="separate"/>
        </w:r>
        <w:r w:rsidR="00EE33A3">
          <w:rPr>
            <w:noProof/>
            <w:webHidden/>
          </w:rPr>
          <w:t>18</w:t>
        </w:r>
        <w:r w:rsidR="00EE33A3">
          <w:rPr>
            <w:noProof/>
            <w:webHidden/>
          </w:rPr>
          <w:fldChar w:fldCharType="end"/>
        </w:r>
      </w:hyperlink>
    </w:p>
    <w:p w14:paraId="1429A326" w14:textId="37E17CAA" w:rsidR="00EE33A3" w:rsidRDefault="00000000">
      <w:pPr>
        <w:pStyle w:val="TOC2"/>
        <w:rPr>
          <w:rFonts w:eastAsiaTheme="minorEastAsia" w:cstheme="minorBidi"/>
          <w:noProof/>
          <w:szCs w:val="24"/>
          <w:lang w:eastAsia="en-GB" w:bidi="ar-SA"/>
          <w14:ligatures w14:val="standardContextual"/>
        </w:rPr>
      </w:pPr>
      <w:hyperlink w:anchor="_Toc191907680" w:history="1">
        <w:r w:rsidR="00EE33A3" w:rsidRPr="00145915">
          <w:rPr>
            <w:rStyle w:val="Hyperlink"/>
            <w:noProof/>
            <w:lang w:val="en-US"/>
          </w:rPr>
          <w:t>3.1</w:t>
        </w:r>
        <w:r w:rsidR="00EE33A3">
          <w:rPr>
            <w:rFonts w:eastAsiaTheme="minorEastAsia" w:cstheme="minorBidi"/>
            <w:noProof/>
            <w:szCs w:val="24"/>
            <w:lang w:eastAsia="en-GB" w:bidi="ar-SA"/>
            <w14:ligatures w14:val="standardContextual"/>
          </w:rPr>
          <w:tab/>
        </w:r>
        <w:r w:rsidR="00EE33A3" w:rsidRPr="00145915">
          <w:rPr>
            <w:rStyle w:val="Hyperlink"/>
            <w:noProof/>
            <w:lang w:val="en-US"/>
          </w:rPr>
          <w:t>Purchasing power parity:</w:t>
        </w:r>
        <w:r w:rsidR="00EE33A3">
          <w:rPr>
            <w:noProof/>
            <w:webHidden/>
          </w:rPr>
          <w:tab/>
        </w:r>
        <w:r w:rsidR="00EE33A3">
          <w:rPr>
            <w:noProof/>
            <w:webHidden/>
          </w:rPr>
          <w:fldChar w:fldCharType="begin"/>
        </w:r>
        <w:r w:rsidR="00EE33A3">
          <w:rPr>
            <w:noProof/>
            <w:webHidden/>
          </w:rPr>
          <w:instrText xml:space="preserve"> PAGEREF _Toc191907680 \h </w:instrText>
        </w:r>
        <w:r w:rsidR="00EE33A3">
          <w:rPr>
            <w:noProof/>
            <w:webHidden/>
          </w:rPr>
        </w:r>
        <w:r w:rsidR="00EE33A3">
          <w:rPr>
            <w:noProof/>
            <w:webHidden/>
          </w:rPr>
          <w:fldChar w:fldCharType="separate"/>
        </w:r>
        <w:r w:rsidR="00EE33A3">
          <w:rPr>
            <w:noProof/>
            <w:webHidden/>
          </w:rPr>
          <w:t>18</w:t>
        </w:r>
        <w:r w:rsidR="00EE33A3">
          <w:rPr>
            <w:noProof/>
            <w:webHidden/>
          </w:rPr>
          <w:fldChar w:fldCharType="end"/>
        </w:r>
      </w:hyperlink>
    </w:p>
    <w:p w14:paraId="1C64A041" w14:textId="0E2408E4" w:rsidR="00EE33A3" w:rsidRDefault="00000000">
      <w:pPr>
        <w:pStyle w:val="TOC2"/>
        <w:rPr>
          <w:rFonts w:eastAsiaTheme="minorEastAsia" w:cstheme="minorBidi"/>
          <w:noProof/>
          <w:szCs w:val="24"/>
          <w:lang w:eastAsia="en-GB" w:bidi="ar-SA"/>
          <w14:ligatures w14:val="standardContextual"/>
        </w:rPr>
      </w:pPr>
      <w:hyperlink w:anchor="_Toc191907681" w:history="1">
        <w:r w:rsidR="00EE33A3" w:rsidRPr="00145915">
          <w:rPr>
            <w:rStyle w:val="Hyperlink"/>
            <w:noProof/>
            <w:lang w:val="en-US"/>
          </w:rPr>
          <w:t>3.2</w:t>
        </w:r>
        <w:r w:rsidR="00EE33A3">
          <w:rPr>
            <w:rFonts w:eastAsiaTheme="minorEastAsia" w:cstheme="minorBidi"/>
            <w:noProof/>
            <w:szCs w:val="24"/>
            <w:lang w:eastAsia="en-GB" w:bidi="ar-SA"/>
            <w14:ligatures w14:val="standardContextual"/>
          </w:rPr>
          <w:tab/>
        </w:r>
        <w:r w:rsidR="00EE33A3" w:rsidRPr="00145915">
          <w:rPr>
            <w:rStyle w:val="Hyperlink"/>
            <w:noProof/>
            <w:lang w:val="en-US"/>
          </w:rPr>
          <w:t>Balassa-Samuelson effect:</w:t>
        </w:r>
        <w:r w:rsidR="00EE33A3">
          <w:rPr>
            <w:noProof/>
            <w:webHidden/>
          </w:rPr>
          <w:tab/>
        </w:r>
        <w:r w:rsidR="00EE33A3">
          <w:rPr>
            <w:noProof/>
            <w:webHidden/>
          </w:rPr>
          <w:fldChar w:fldCharType="begin"/>
        </w:r>
        <w:r w:rsidR="00EE33A3">
          <w:rPr>
            <w:noProof/>
            <w:webHidden/>
          </w:rPr>
          <w:instrText xml:space="preserve"> PAGEREF _Toc191907681 \h </w:instrText>
        </w:r>
        <w:r w:rsidR="00EE33A3">
          <w:rPr>
            <w:noProof/>
            <w:webHidden/>
          </w:rPr>
        </w:r>
        <w:r w:rsidR="00EE33A3">
          <w:rPr>
            <w:noProof/>
            <w:webHidden/>
          </w:rPr>
          <w:fldChar w:fldCharType="separate"/>
        </w:r>
        <w:r w:rsidR="00EE33A3">
          <w:rPr>
            <w:noProof/>
            <w:webHidden/>
          </w:rPr>
          <w:t>18</w:t>
        </w:r>
        <w:r w:rsidR="00EE33A3">
          <w:rPr>
            <w:noProof/>
            <w:webHidden/>
          </w:rPr>
          <w:fldChar w:fldCharType="end"/>
        </w:r>
      </w:hyperlink>
    </w:p>
    <w:p w14:paraId="5B64A0F9" w14:textId="7B43A087" w:rsidR="00EE33A3" w:rsidRDefault="00000000">
      <w:pPr>
        <w:pStyle w:val="TOC2"/>
        <w:rPr>
          <w:rFonts w:eastAsiaTheme="minorEastAsia" w:cstheme="minorBidi"/>
          <w:noProof/>
          <w:szCs w:val="24"/>
          <w:lang w:eastAsia="en-GB" w:bidi="ar-SA"/>
          <w14:ligatures w14:val="standardContextual"/>
        </w:rPr>
      </w:pPr>
      <w:hyperlink w:anchor="_Toc191907682" w:history="1">
        <w:r w:rsidR="00EE33A3" w:rsidRPr="00145915">
          <w:rPr>
            <w:rStyle w:val="Hyperlink"/>
            <w:noProof/>
            <w:lang w:val="en-US"/>
          </w:rPr>
          <w:t>3.3</w:t>
        </w:r>
        <w:r w:rsidR="00EE33A3">
          <w:rPr>
            <w:rFonts w:eastAsiaTheme="minorEastAsia" w:cstheme="minorBidi"/>
            <w:noProof/>
            <w:szCs w:val="24"/>
            <w:lang w:eastAsia="en-GB" w:bidi="ar-SA"/>
            <w14:ligatures w14:val="standardContextual"/>
          </w:rPr>
          <w:tab/>
        </w:r>
        <w:r w:rsidR="00EE33A3" w:rsidRPr="00145915">
          <w:rPr>
            <w:rStyle w:val="Hyperlink"/>
            <w:noProof/>
            <w:lang w:val="en-US"/>
          </w:rPr>
          <w:t>Oil price fluctuations:</w:t>
        </w:r>
        <w:r w:rsidR="00EE33A3">
          <w:rPr>
            <w:noProof/>
            <w:webHidden/>
          </w:rPr>
          <w:tab/>
        </w:r>
        <w:r w:rsidR="00EE33A3">
          <w:rPr>
            <w:noProof/>
            <w:webHidden/>
          </w:rPr>
          <w:fldChar w:fldCharType="begin"/>
        </w:r>
        <w:r w:rsidR="00EE33A3">
          <w:rPr>
            <w:noProof/>
            <w:webHidden/>
          </w:rPr>
          <w:instrText xml:space="preserve"> PAGEREF _Toc191907682 \h </w:instrText>
        </w:r>
        <w:r w:rsidR="00EE33A3">
          <w:rPr>
            <w:noProof/>
            <w:webHidden/>
          </w:rPr>
        </w:r>
        <w:r w:rsidR="00EE33A3">
          <w:rPr>
            <w:noProof/>
            <w:webHidden/>
          </w:rPr>
          <w:fldChar w:fldCharType="separate"/>
        </w:r>
        <w:r w:rsidR="00EE33A3">
          <w:rPr>
            <w:noProof/>
            <w:webHidden/>
          </w:rPr>
          <w:t>20</w:t>
        </w:r>
        <w:r w:rsidR="00EE33A3">
          <w:rPr>
            <w:noProof/>
            <w:webHidden/>
          </w:rPr>
          <w:fldChar w:fldCharType="end"/>
        </w:r>
      </w:hyperlink>
    </w:p>
    <w:p w14:paraId="3E80559C" w14:textId="5788BB23" w:rsidR="00EE33A3" w:rsidRDefault="00000000">
      <w:pPr>
        <w:pStyle w:val="TOC2"/>
        <w:rPr>
          <w:rFonts w:eastAsiaTheme="minorEastAsia" w:cstheme="minorBidi"/>
          <w:noProof/>
          <w:szCs w:val="24"/>
          <w:lang w:eastAsia="en-GB" w:bidi="ar-SA"/>
          <w14:ligatures w14:val="standardContextual"/>
        </w:rPr>
      </w:pPr>
      <w:hyperlink w:anchor="_Toc191907683" w:history="1">
        <w:r w:rsidR="00EE33A3" w:rsidRPr="00145915">
          <w:rPr>
            <w:rStyle w:val="Hyperlink"/>
            <w:noProof/>
            <w:lang w:val="en-US"/>
          </w:rPr>
          <w:t>3.4</w:t>
        </w:r>
        <w:r w:rsidR="00EE33A3">
          <w:rPr>
            <w:rFonts w:eastAsiaTheme="minorEastAsia" w:cstheme="minorBidi"/>
            <w:noProof/>
            <w:szCs w:val="24"/>
            <w:lang w:eastAsia="en-GB" w:bidi="ar-SA"/>
            <w14:ligatures w14:val="standardContextual"/>
          </w:rPr>
          <w:tab/>
        </w:r>
        <w:r w:rsidR="00EE33A3" w:rsidRPr="00145915">
          <w:rPr>
            <w:rStyle w:val="Hyperlink"/>
            <w:noProof/>
            <w:lang w:val="en-US"/>
          </w:rPr>
          <w:t>2011-2015 – the impact of the eurozone crisis in Switzerland:</w:t>
        </w:r>
        <w:r w:rsidR="00EE33A3">
          <w:rPr>
            <w:noProof/>
            <w:webHidden/>
          </w:rPr>
          <w:tab/>
        </w:r>
        <w:r w:rsidR="00EE33A3">
          <w:rPr>
            <w:noProof/>
            <w:webHidden/>
          </w:rPr>
          <w:fldChar w:fldCharType="begin"/>
        </w:r>
        <w:r w:rsidR="00EE33A3">
          <w:rPr>
            <w:noProof/>
            <w:webHidden/>
          </w:rPr>
          <w:instrText xml:space="preserve"> PAGEREF _Toc191907683 \h </w:instrText>
        </w:r>
        <w:r w:rsidR="00EE33A3">
          <w:rPr>
            <w:noProof/>
            <w:webHidden/>
          </w:rPr>
        </w:r>
        <w:r w:rsidR="00EE33A3">
          <w:rPr>
            <w:noProof/>
            <w:webHidden/>
          </w:rPr>
          <w:fldChar w:fldCharType="separate"/>
        </w:r>
        <w:r w:rsidR="00EE33A3">
          <w:rPr>
            <w:noProof/>
            <w:webHidden/>
          </w:rPr>
          <w:t>21</w:t>
        </w:r>
        <w:r w:rsidR="00EE33A3">
          <w:rPr>
            <w:noProof/>
            <w:webHidden/>
          </w:rPr>
          <w:fldChar w:fldCharType="end"/>
        </w:r>
      </w:hyperlink>
    </w:p>
    <w:p w14:paraId="5C6123C0" w14:textId="354AC101" w:rsidR="00EE33A3" w:rsidRDefault="00000000">
      <w:pPr>
        <w:pStyle w:val="TOC2"/>
        <w:rPr>
          <w:rFonts w:eastAsiaTheme="minorEastAsia" w:cstheme="minorBidi"/>
          <w:noProof/>
          <w:szCs w:val="24"/>
          <w:lang w:eastAsia="en-GB" w:bidi="ar-SA"/>
          <w14:ligatures w14:val="standardContextual"/>
        </w:rPr>
      </w:pPr>
      <w:hyperlink w:anchor="_Toc191907684" w:history="1">
        <w:r w:rsidR="00EE33A3" w:rsidRPr="00145915">
          <w:rPr>
            <w:rStyle w:val="Hyperlink"/>
            <w:noProof/>
            <w:lang w:val="en-US"/>
          </w:rPr>
          <w:t>3.5</w:t>
        </w:r>
        <w:r w:rsidR="00EE33A3">
          <w:rPr>
            <w:rFonts w:eastAsiaTheme="minorEastAsia" w:cstheme="minorBidi"/>
            <w:noProof/>
            <w:szCs w:val="24"/>
            <w:lang w:eastAsia="en-GB" w:bidi="ar-SA"/>
            <w14:ligatures w14:val="standardContextual"/>
          </w:rPr>
          <w:tab/>
        </w:r>
        <w:r w:rsidR="00EE33A3" w:rsidRPr="00145915">
          <w:rPr>
            <w:rStyle w:val="Hyperlink"/>
            <w:noProof/>
            <w:lang w:val="en-US"/>
          </w:rPr>
          <w:t>2020-2024 crisis periods: Economic impact of covid, wars and the energy crisis</w:t>
        </w:r>
        <w:r w:rsidR="00EE33A3">
          <w:rPr>
            <w:noProof/>
            <w:webHidden/>
          </w:rPr>
          <w:tab/>
        </w:r>
        <w:r w:rsidR="00EE33A3">
          <w:rPr>
            <w:noProof/>
            <w:webHidden/>
          </w:rPr>
          <w:fldChar w:fldCharType="begin"/>
        </w:r>
        <w:r w:rsidR="00EE33A3">
          <w:rPr>
            <w:noProof/>
            <w:webHidden/>
          </w:rPr>
          <w:instrText xml:space="preserve"> PAGEREF _Toc191907684 \h </w:instrText>
        </w:r>
        <w:r w:rsidR="00EE33A3">
          <w:rPr>
            <w:noProof/>
            <w:webHidden/>
          </w:rPr>
        </w:r>
        <w:r w:rsidR="00EE33A3">
          <w:rPr>
            <w:noProof/>
            <w:webHidden/>
          </w:rPr>
          <w:fldChar w:fldCharType="separate"/>
        </w:r>
        <w:r w:rsidR="00EE33A3">
          <w:rPr>
            <w:noProof/>
            <w:webHidden/>
          </w:rPr>
          <w:t>23</w:t>
        </w:r>
        <w:r w:rsidR="00EE33A3">
          <w:rPr>
            <w:noProof/>
            <w:webHidden/>
          </w:rPr>
          <w:fldChar w:fldCharType="end"/>
        </w:r>
      </w:hyperlink>
    </w:p>
    <w:p w14:paraId="15A5740A" w14:textId="773097C5" w:rsidR="00EE33A3" w:rsidRDefault="00000000">
      <w:pPr>
        <w:pStyle w:val="TOC3"/>
        <w:rPr>
          <w:rFonts w:eastAsiaTheme="minorEastAsia" w:cstheme="minorBidi"/>
          <w:noProof/>
          <w:szCs w:val="24"/>
          <w:lang w:eastAsia="en-GB" w:bidi="ar-SA"/>
          <w14:ligatures w14:val="standardContextual"/>
        </w:rPr>
      </w:pPr>
      <w:hyperlink w:anchor="_Toc191907685" w:history="1">
        <w:r w:rsidR="00EE33A3" w:rsidRPr="00145915">
          <w:rPr>
            <w:rStyle w:val="Hyperlink"/>
            <w:noProof/>
            <w:lang w:val="en-US"/>
          </w:rPr>
          <w:t>3.5.1</w:t>
        </w:r>
        <w:r w:rsidR="00EE33A3">
          <w:rPr>
            <w:rFonts w:eastAsiaTheme="minorEastAsia" w:cstheme="minorBidi"/>
            <w:noProof/>
            <w:szCs w:val="24"/>
            <w:lang w:eastAsia="en-GB" w:bidi="ar-SA"/>
            <w14:ligatures w14:val="standardContextual"/>
          </w:rPr>
          <w:tab/>
        </w:r>
        <w:r w:rsidR="00EE33A3" w:rsidRPr="00145915">
          <w:rPr>
            <w:rStyle w:val="Hyperlink"/>
            <w:noProof/>
            <w:lang w:val="en-US"/>
          </w:rPr>
          <w:t>Covid-19 pandemic</w:t>
        </w:r>
        <w:r w:rsidR="00EE33A3">
          <w:rPr>
            <w:noProof/>
            <w:webHidden/>
          </w:rPr>
          <w:tab/>
        </w:r>
        <w:r w:rsidR="00EE33A3">
          <w:rPr>
            <w:noProof/>
            <w:webHidden/>
          </w:rPr>
          <w:fldChar w:fldCharType="begin"/>
        </w:r>
        <w:r w:rsidR="00EE33A3">
          <w:rPr>
            <w:noProof/>
            <w:webHidden/>
          </w:rPr>
          <w:instrText xml:space="preserve"> PAGEREF _Toc191907685 \h </w:instrText>
        </w:r>
        <w:r w:rsidR="00EE33A3">
          <w:rPr>
            <w:noProof/>
            <w:webHidden/>
          </w:rPr>
        </w:r>
        <w:r w:rsidR="00EE33A3">
          <w:rPr>
            <w:noProof/>
            <w:webHidden/>
          </w:rPr>
          <w:fldChar w:fldCharType="separate"/>
        </w:r>
        <w:r w:rsidR="00EE33A3">
          <w:rPr>
            <w:noProof/>
            <w:webHidden/>
          </w:rPr>
          <w:t>23</w:t>
        </w:r>
        <w:r w:rsidR="00EE33A3">
          <w:rPr>
            <w:noProof/>
            <w:webHidden/>
          </w:rPr>
          <w:fldChar w:fldCharType="end"/>
        </w:r>
      </w:hyperlink>
    </w:p>
    <w:p w14:paraId="07615DB5" w14:textId="55B9E8C2" w:rsidR="00EE33A3" w:rsidRDefault="00000000">
      <w:pPr>
        <w:pStyle w:val="TOC3"/>
        <w:rPr>
          <w:rFonts w:eastAsiaTheme="minorEastAsia" w:cstheme="minorBidi"/>
          <w:noProof/>
          <w:szCs w:val="24"/>
          <w:lang w:eastAsia="en-GB" w:bidi="ar-SA"/>
          <w14:ligatures w14:val="standardContextual"/>
        </w:rPr>
      </w:pPr>
      <w:hyperlink w:anchor="_Toc191907686" w:history="1">
        <w:r w:rsidR="00EE33A3" w:rsidRPr="00145915">
          <w:rPr>
            <w:rStyle w:val="Hyperlink"/>
            <w:noProof/>
            <w:lang w:val="en-US"/>
          </w:rPr>
          <w:t>3.5.2</w:t>
        </w:r>
        <w:r w:rsidR="00EE33A3">
          <w:rPr>
            <w:rFonts w:eastAsiaTheme="minorEastAsia" w:cstheme="minorBidi"/>
            <w:noProof/>
            <w:szCs w:val="24"/>
            <w:lang w:eastAsia="en-GB" w:bidi="ar-SA"/>
            <w14:ligatures w14:val="standardContextual"/>
          </w:rPr>
          <w:tab/>
        </w:r>
        <w:r w:rsidR="00EE33A3" w:rsidRPr="00145915">
          <w:rPr>
            <w:rStyle w:val="Hyperlink"/>
            <w:noProof/>
            <w:lang w:val="en-US"/>
          </w:rPr>
          <w:t>War in Ukraine and Energy Crises</w:t>
        </w:r>
        <w:r w:rsidR="00EE33A3">
          <w:rPr>
            <w:noProof/>
            <w:webHidden/>
          </w:rPr>
          <w:tab/>
        </w:r>
        <w:r w:rsidR="00EE33A3">
          <w:rPr>
            <w:noProof/>
            <w:webHidden/>
          </w:rPr>
          <w:fldChar w:fldCharType="begin"/>
        </w:r>
        <w:r w:rsidR="00EE33A3">
          <w:rPr>
            <w:noProof/>
            <w:webHidden/>
          </w:rPr>
          <w:instrText xml:space="preserve"> PAGEREF _Toc191907686 \h </w:instrText>
        </w:r>
        <w:r w:rsidR="00EE33A3">
          <w:rPr>
            <w:noProof/>
            <w:webHidden/>
          </w:rPr>
        </w:r>
        <w:r w:rsidR="00EE33A3">
          <w:rPr>
            <w:noProof/>
            <w:webHidden/>
          </w:rPr>
          <w:fldChar w:fldCharType="separate"/>
        </w:r>
        <w:r w:rsidR="00EE33A3">
          <w:rPr>
            <w:noProof/>
            <w:webHidden/>
          </w:rPr>
          <w:t>25</w:t>
        </w:r>
        <w:r w:rsidR="00EE33A3">
          <w:rPr>
            <w:noProof/>
            <w:webHidden/>
          </w:rPr>
          <w:fldChar w:fldCharType="end"/>
        </w:r>
      </w:hyperlink>
    </w:p>
    <w:p w14:paraId="3D549377" w14:textId="2C9F7228" w:rsidR="00EE33A3" w:rsidRDefault="00000000">
      <w:pPr>
        <w:pStyle w:val="TOC3"/>
        <w:rPr>
          <w:rFonts w:eastAsiaTheme="minorEastAsia" w:cstheme="minorBidi"/>
          <w:noProof/>
          <w:szCs w:val="24"/>
          <w:lang w:eastAsia="en-GB" w:bidi="ar-SA"/>
          <w14:ligatures w14:val="standardContextual"/>
        </w:rPr>
      </w:pPr>
      <w:hyperlink w:anchor="_Toc191907687" w:history="1">
        <w:r w:rsidR="00EE33A3" w:rsidRPr="00145915">
          <w:rPr>
            <w:rStyle w:val="Hyperlink"/>
            <w:noProof/>
            <w:lang w:val="en-US"/>
          </w:rPr>
          <w:t>3.5.3</w:t>
        </w:r>
        <w:r w:rsidR="00EE33A3">
          <w:rPr>
            <w:rFonts w:eastAsiaTheme="minorEastAsia" w:cstheme="minorBidi"/>
            <w:noProof/>
            <w:szCs w:val="24"/>
            <w:lang w:eastAsia="en-GB" w:bidi="ar-SA"/>
            <w14:ligatures w14:val="standardContextual"/>
          </w:rPr>
          <w:tab/>
        </w:r>
        <w:r w:rsidR="00EE33A3" w:rsidRPr="00145915">
          <w:rPr>
            <w:rStyle w:val="Hyperlink"/>
            <w:noProof/>
            <w:lang w:val="en-US"/>
          </w:rPr>
          <w:t>Strength, Stability and Challenges during the year 2024</w:t>
        </w:r>
        <w:r w:rsidR="00EE33A3">
          <w:rPr>
            <w:noProof/>
            <w:webHidden/>
          </w:rPr>
          <w:tab/>
        </w:r>
        <w:r w:rsidR="00EE33A3">
          <w:rPr>
            <w:noProof/>
            <w:webHidden/>
          </w:rPr>
          <w:fldChar w:fldCharType="begin"/>
        </w:r>
        <w:r w:rsidR="00EE33A3">
          <w:rPr>
            <w:noProof/>
            <w:webHidden/>
          </w:rPr>
          <w:instrText xml:space="preserve"> PAGEREF _Toc191907687 \h </w:instrText>
        </w:r>
        <w:r w:rsidR="00EE33A3">
          <w:rPr>
            <w:noProof/>
            <w:webHidden/>
          </w:rPr>
        </w:r>
        <w:r w:rsidR="00EE33A3">
          <w:rPr>
            <w:noProof/>
            <w:webHidden/>
          </w:rPr>
          <w:fldChar w:fldCharType="separate"/>
        </w:r>
        <w:r w:rsidR="00EE33A3">
          <w:rPr>
            <w:noProof/>
            <w:webHidden/>
          </w:rPr>
          <w:t>27</w:t>
        </w:r>
        <w:r w:rsidR="00EE33A3">
          <w:rPr>
            <w:noProof/>
            <w:webHidden/>
          </w:rPr>
          <w:fldChar w:fldCharType="end"/>
        </w:r>
      </w:hyperlink>
    </w:p>
    <w:p w14:paraId="70AA043C" w14:textId="22168EEC" w:rsidR="00EE33A3" w:rsidRDefault="00000000">
      <w:pPr>
        <w:pStyle w:val="TOC1"/>
        <w:rPr>
          <w:rFonts w:asciiTheme="minorHAnsi" w:eastAsiaTheme="minorEastAsia" w:hAnsiTheme="minorHAnsi" w:cstheme="minorBidi"/>
          <w:noProof/>
          <w:szCs w:val="24"/>
          <w:lang w:eastAsia="en-GB" w:bidi="ar-SA"/>
          <w14:ligatures w14:val="standardContextual"/>
        </w:rPr>
      </w:pPr>
      <w:hyperlink w:anchor="_Toc191907688" w:history="1">
        <w:r w:rsidR="00EE33A3" w:rsidRPr="00145915">
          <w:rPr>
            <w:rStyle w:val="Hyperlink"/>
            <w:noProof/>
            <w:lang w:val="en-US" w:eastAsia="en-GB"/>
          </w:rPr>
          <w:t>4</w:t>
        </w:r>
        <w:r w:rsidR="00EE33A3">
          <w:rPr>
            <w:rFonts w:asciiTheme="minorHAnsi" w:eastAsiaTheme="minorEastAsia" w:hAnsiTheme="minorHAnsi" w:cstheme="minorBidi"/>
            <w:noProof/>
            <w:szCs w:val="24"/>
            <w:lang w:eastAsia="en-GB" w:bidi="ar-SA"/>
            <w14:ligatures w14:val="standardContextual"/>
          </w:rPr>
          <w:tab/>
        </w:r>
        <w:r w:rsidR="00EE33A3" w:rsidRPr="00145915">
          <w:rPr>
            <w:rStyle w:val="Hyperlink"/>
            <w:noProof/>
            <w:lang w:val="en-US" w:eastAsia="en-GB"/>
          </w:rPr>
          <w:t>Theoretical Groundwork and Empirical Analysis</w:t>
        </w:r>
        <w:r w:rsidR="00EE33A3">
          <w:rPr>
            <w:noProof/>
            <w:webHidden/>
          </w:rPr>
          <w:tab/>
        </w:r>
        <w:r w:rsidR="00EE33A3">
          <w:rPr>
            <w:noProof/>
            <w:webHidden/>
          </w:rPr>
          <w:fldChar w:fldCharType="begin"/>
        </w:r>
        <w:r w:rsidR="00EE33A3">
          <w:rPr>
            <w:noProof/>
            <w:webHidden/>
          </w:rPr>
          <w:instrText xml:space="preserve"> PAGEREF _Toc191907688 \h </w:instrText>
        </w:r>
        <w:r w:rsidR="00EE33A3">
          <w:rPr>
            <w:noProof/>
            <w:webHidden/>
          </w:rPr>
        </w:r>
        <w:r w:rsidR="00EE33A3">
          <w:rPr>
            <w:noProof/>
            <w:webHidden/>
          </w:rPr>
          <w:fldChar w:fldCharType="separate"/>
        </w:r>
        <w:r w:rsidR="00EE33A3">
          <w:rPr>
            <w:noProof/>
            <w:webHidden/>
          </w:rPr>
          <w:t>30</w:t>
        </w:r>
        <w:r w:rsidR="00EE33A3">
          <w:rPr>
            <w:noProof/>
            <w:webHidden/>
          </w:rPr>
          <w:fldChar w:fldCharType="end"/>
        </w:r>
      </w:hyperlink>
    </w:p>
    <w:p w14:paraId="457160FE" w14:textId="08B03306" w:rsidR="00EE33A3" w:rsidRDefault="00000000">
      <w:pPr>
        <w:pStyle w:val="TOC2"/>
        <w:rPr>
          <w:rFonts w:eastAsiaTheme="minorEastAsia" w:cstheme="minorBidi"/>
          <w:noProof/>
          <w:szCs w:val="24"/>
          <w:lang w:eastAsia="en-GB" w:bidi="ar-SA"/>
          <w14:ligatures w14:val="standardContextual"/>
        </w:rPr>
      </w:pPr>
      <w:hyperlink w:anchor="_Toc191907689" w:history="1">
        <w:r w:rsidR="00EE33A3" w:rsidRPr="00145915">
          <w:rPr>
            <w:rStyle w:val="Hyperlink"/>
            <w:noProof/>
            <w:lang w:val="en-US" w:eastAsia="en-GB"/>
          </w:rPr>
          <w:t>4.1</w:t>
        </w:r>
        <w:r w:rsidR="00EE33A3">
          <w:rPr>
            <w:rFonts w:eastAsiaTheme="minorEastAsia" w:cstheme="minorBidi"/>
            <w:noProof/>
            <w:szCs w:val="24"/>
            <w:lang w:eastAsia="en-GB" w:bidi="ar-SA"/>
            <w14:ligatures w14:val="standardContextual"/>
          </w:rPr>
          <w:tab/>
        </w:r>
        <w:r w:rsidR="00EE33A3" w:rsidRPr="00145915">
          <w:rPr>
            <w:rStyle w:val="Hyperlink"/>
            <w:noProof/>
            <w:lang w:val="en-US" w:eastAsia="en-GB"/>
          </w:rPr>
          <w:t>Determinants of Exchange Rate Movements and Equilibrium Exchange Rates</w:t>
        </w:r>
        <w:r w:rsidR="00EE33A3">
          <w:rPr>
            <w:noProof/>
            <w:webHidden/>
          </w:rPr>
          <w:tab/>
        </w:r>
        <w:r w:rsidR="00EE33A3">
          <w:rPr>
            <w:noProof/>
            <w:webHidden/>
          </w:rPr>
          <w:fldChar w:fldCharType="begin"/>
        </w:r>
        <w:r w:rsidR="00EE33A3">
          <w:rPr>
            <w:noProof/>
            <w:webHidden/>
          </w:rPr>
          <w:instrText xml:space="preserve"> PAGEREF _Toc191907689 \h </w:instrText>
        </w:r>
        <w:r w:rsidR="00EE33A3">
          <w:rPr>
            <w:noProof/>
            <w:webHidden/>
          </w:rPr>
        </w:r>
        <w:r w:rsidR="00EE33A3">
          <w:rPr>
            <w:noProof/>
            <w:webHidden/>
          </w:rPr>
          <w:fldChar w:fldCharType="separate"/>
        </w:r>
        <w:r w:rsidR="00EE33A3">
          <w:rPr>
            <w:noProof/>
            <w:webHidden/>
          </w:rPr>
          <w:t>30</w:t>
        </w:r>
        <w:r w:rsidR="00EE33A3">
          <w:rPr>
            <w:noProof/>
            <w:webHidden/>
          </w:rPr>
          <w:fldChar w:fldCharType="end"/>
        </w:r>
      </w:hyperlink>
    </w:p>
    <w:p w14:paraId="29A2B908" w14:textId="332F3D69" w:rsidR="00EE33A3" w:rsidRDefault="00000000">
      <w:pPr>
        <w:pStyle w:val="TOC3"/>
        <w:rPr>
          <w:rFonts w:eastAsiaTheme="minorEastAsia" w:cstheme="minorBidi"/>
          <w:noProof/>
          <w:szCs w:val="24"/>
          <w:lang w:eastAsia="en-GB" w:bidi="ar-SA"/>
          <w14:ligatures w14:val="standardContextual"/>
        </w:rPr>
      </w:pPr>
      <w:hyperlink w:anchor="_Toc191907690" w:history="1">
        <w:r w:rsidR="00EE33A3" w:rsidRPr="00145915">
          <w:rPr>
            <w:rStyle w:val="Hyperlink"/>
            <w:noProof/>
            <w:lang w:val="en-US" w:eastAsia="en-GB"/>
          </w:rPr>
          <w:t>4.1.1</w:t>
        </w:r>
        <w:r w:rsidR="00EE33A3">
          <w:rPr>
            <w:rFonts w:eastAsiaTheme="minorEastAsia" w:cstheme="minorBidi"/>
            <w:noProof/>
            <w:szCs w:val="24"/>
            <w:lang w:eastAsia="en-GB" w:bidi="ar-SA"/>
            <w14:ligatures w14:val="standardContextual"/>
          </w:rPr>
          <w:tab/>
        </w:r>
        <w:r w:rsidR="00EE33A3" w:rsidRPr="00145915">
          <w:rPr>
            <w:rStyle w:val="Hyperlink"/>
            <w:noProof/>
            <w:lang w:val="en-US" w:eastAsia="en-GB"/>
          </w:rPr>
          <w:t>Macroeconomic Fundamentals</w:t>
        </w:r>
        <w:r w:rsidR="00EE33A3">
          <w:rPr>
            <w:noProof/>
            <w:webHidden/>
          </w:rPr>
          <w:tab/>
        </w:r>
        <w:r w:rsidR="00EE33A3">
          <w:rPr>
            <w:noProof/>
            <w:webHidden/>
          </w:rPr>
          <w:fldChar w:fldCharType="begin"/>
        </w:r>
        <w:r w:rsidR="00EE33A3">
          <w:rPr>
            <w:noProof/>
            <w:webHidden/>
          </w:rPr>
          <w:instrText xml:space="preserve"> PAGEREF _Toc191907690 \h </w:instrText>
        </w:r>
        <w:r w:rsidR="00EE33A3">
          <w:rPr>
            <w:noProof/>
            <w:webHidden/>
          </w:rPr>
        </w:r>
        <w:r w:rsidR="00EE33A3">
          <w:rPr>
            <w:noProof/>
            <w:webHidden/>
          </w:rPr>
          <w:fldChar w:fldCharType="separate"/>
        </w:r>
        <w:r w:rsidR="00EE33A3">
          <w:rPr>
            <w:noProof/>
            <w:webHidden/>
          </w:rPr>
          <w:t>30</w:t>
        </w:r>
        <w:r w:rsidR="00EE33A3">
          <w:rPr>
            <w:noProof/>
            <w:webHidden/>
          </w:rPr>
          <w:fldChar w:fldCharType="end"/>
        </w:r>
      </w:hyperlink>
    </w:p>
    <w:p w14:paraId="62A129B1" w14:textId="692ABECE" w:rsidR="00EE33A3" w:rsidRDefault="00000000">
      <w:pPr>
        <w:pStyle w:val="TOC3"/>
        <w:rPr>
          <w:rFonts w:eastAsiaTheme="minorEastAsia" w:cstheme="minorBidi"/>
          <w:noProof/>
          <w:szCs w:val="24"/>
          <w:lang w:eastAsia="en-GB" w:bidi="ar-SA"/>
          <w14:ligatures w14:val="standardContextual"/>
        </w:rPr>
      </w:pPr>
      <w:hyperlink w:anchor="_Toc191907691" w:history="1">
        <w:r w:rsidR="00EE33A3" w:rsidRPr="00145915">
          <w:rPr>
            <w:rStyle w:val="Hyperlink"/>
            <w:noProof/>
            <w:lang w:val="en-US" w:eastAsia="en-GB"/>
          </w:rPr>
          <w:t>4.1.2</w:t>
        </w:r>
        <w:r w:rsidR="00EE33A3">
          <w:rPr>
            <w:rFonts w:eastAsiaTheme="minorEastAsia" w:cstheme="minorBidi"/>
            <w:noProof/>
            <w:szCs w:val="24"/>
            <w:lang w:eastAsia="en-GB" w:bidi="ar-SA"/>
            <w14:ligatures w14:val="standardContextual"/>
          </w:rPr>
          <w:tab/>
        </w:r>
        <w:r w:rsidR="00EE33A3" w:rsidRPr="00145915">
          <w:rPr>
            <w:rStyle w:val="Hyperlink"/>
            <w:noProof/>
            <w:lang w:val="en-US" w:eastAsia="en-GB"/>
          </w:rPr>
          <w:t>Exchange Rate Regimes</w:t>
        </w:r>
        <w:r w:rsidR="00EE33A3">
          <w:rPr>
            <w:noProof/>
            <w:webHidden/>
          </w:rPr>
          <w:tab/>
        </w:r>
        <w:r w:rsidR="00EE33A3">
          <w:rPr>
            <w:noProof/>
            <w:webHidden/>
          </w:rPr>
          <w:fldChar w:fldCharType="begin"/>
        </w:r>
        <w:r w:rsidR="00EE33A3">
          <w:rPr>
            <w:noProof/>
            <w:webHidden/>
          </w:rPr>
          <w:instrText xml:space="preserve"> PAGEREF _Toc191907691 \h </w:instrText>
        </w:r>
        <w:r w:rsidR="00EE33A3">
          <w:rPr>
            <w:noProof/>
            <w:webHidden/>
          </w:rPr>
        </w:r>
        <w:r w:rsidR="00EE33A3">
          <w:rPr>
            <w:noProof/>
            <w:webHidden/>
          </w:rPr>
          <w:fldChar w:fldCharType="separate"/>
        </w:r>
        <w:r w:rsidR="00EE33A3">
          <w:rPr>
            <w:noProof/>
            <w:webHidden/>
          </w:rPr>
          <w:t>31</w:t>
        </w:r>
        <w:r w:rsidR="00EE33A3">
          <w:rPr>
            <w:noProof/>
            <w:webHidden/>
          </w:rPr>
          <w:fldChar w:fldCharType="end"/>
        </w:r>
      </w:hyperlink>
    </w:p>
    <w:p w14:paraId="5BC95792" w14:textId="61B4690E" w:rsidR="00EE33A3" w:rsidRDefault="00000000">
      <w:pPr>
        <w:pStyle w:val="TOC3"/>
        <w:rPr>
          <w:rFonts w:eastAsiaTheme="minorEastAsia" w:cstheme="minorBidi"/>
          <w:noProof/>
          <w:szCs w:val="24"/>
          <w:lang w:eastAsia="en-GB" w:bidi="ar-SA"/>
          <w14:ligatures w14:val="standardContextual"/>
        </w:rPr>
      </w:pPr>
      <w:hyperlink w:anchor="_Toc191907692" w:history="1">
        <w:r w:rsidR="00EE33A3" w:rsidRPr="00145915">
          <w:rPr>
            <w:rStyle w:val="Hyperlink"/>
            <w:noProof/>
            <w:lang w:val="en-US" w:eastAsia="en-GB"/>
          </w:rPr>
          <w:t>4.1.3</w:t>
        </w:r>
        <w:r w:rsidR="00EE33A3">
          <w:rPr>
            <w:rFonts w:eastAsiaTheme="minorEastAsia" w:cstheme="minorBidi"/>
            <w:noProof/>
            <w:szCs w:val="24"/>
            <w:lang w:eastAsia="en-GB" w:bidi="ar-SA"/>
            <w14:ligatures w14:val="standardContextual"/>
          </w:rPr>
          <w:tab/>
        </w:r>
        <w:r w:rsidR="00EE33A3" w:rsidRPr="00145915">
          <w:rPr>
            <w:rStyle w:val="Hyperlink"/>
            <w:noProof/>
            <w:lang w:val="en-US" w:eastAsia="en-GB"/>
          </w:rPr>
          <w:t>Exchange Market Structure</w:t>
        </w:r>
        <w:r w:rsidR="00EE33A3">
          <w:rPr>
            <w:noProof/>
            <w:webHidden/>
          </w:rPr>
          <w:tab/>
        </w:r>
        <w:r w:rsidR="00EE33A3">
          <w:rPr>
            <w:noProof/>
            <w:webHidden/>
          </w:rPr>
          <w:fldChar w:fldCharType="begin"/>
        </w:r>
        <w:r w:rsidR="00EE33A3">
          <w:rPr>
            <w:noProof/>
            <w:webHidden/>
          </w:rPr>
          <w:instrText xml:space="preserve"> PAGEREF _Toc191907692 \h </w:instrText>
        </w:r>
        <w:r w:rsidR="00EE33A3">
          <w:rPr>
            <w:noProof/>
            <w:webHidden/>
          </w:rPr>
        </w:r>
        <w:r w:rsidR="00EE33A3">
          <w:rPr>
            <w:noProof/>
            <w:webHidden/>
          </w:rPr>
          <w:fldChar w:fldCharType="separate"/>
        </w:r>
        <w:r w:rsidR="00EE33A3">
          <w:rPr>
            <w:noProof/>
            <w:webHidden/>
          </w:rPr>
          <w:t>31</w:t>
        </w:r>
        <w:r w:rsidR="00EE33A3">
          <w:rPr>
            <w:noProof/>
            <w:webHidden/>
          </w:rPr>
          <w:fldChar w:fldCharType="end"/>
        </w:r>
      </w:hyperlink>
    </w:p>
    <w:p w14:paraId="563167EF" w14:textId="2E1E8CA1" w:rsidR="00EE33A3" w:rsidRDefault="00000000">
      <w:pPr>
        <w:pStyle w:val="TOC3"/>
        <w:rPr>
          <w:rFonts w:eastAsiaTheme="minorEastAsia" w:cstheme="minorBidi"/>
          <w:noProof/>
          <w:szCs w:val="24"/>
          <w:lang w:eastAsia="en-GB" w:bidi="ar-SA"/>
          <w14:ligatures w14:val="standardContextual"/>
        </w:rPr>
      </w:pPr>
      <w:hyperlink w:anchor="_Toc191907693" w:history="1">
        <w:r w:rsidR="00EE33A3" w:rsidRPr="00145915">
          <w:rPr>
            <w:rStyle w:val="Hyperlink"/>
            <w:noProof/>
            <w:lang w:val="en-US" w:eastAsia="en-GB"/>
          </w:rPr>
          <w:t>4.1.4</w:t>
        </w:r>
        <w:r w:rsidR="00EE33A3">
          <w:rPr>
            <w:rFonts w:eastAsiaTheme="minorEastAsia" w:cstheme="minorBidi"/>
            <w:noProof/>
            <w:szCs w:val="24"/>
            <w:lang w:eastAsia="en-GB" w:bidi="ar-SA"/>
            <w14:ligatures w14:val="standardContextual"/>
          </w:rPr>
          <w:tab/>
        </w:r>
        <w:r w:rsidR="00EE33A3" w:rsidRPr="00145915">
          <w:rPr>
            <w:rStyle w:val="Hyperlink"/>
            <w:noProof/>
            <w:lang w:val="en-US" w:eastAsia="en-GB"/>
          </w:rPr>
          <w:t>Concepts of Equilibrium Exchange Rates</w:t>
        </w:r>
        <w:r w:rsidR="00EE33A3">
          <w:rPr>
            <w:noProof/>
            <w:webHidden/>
          </w:rPr>
          <w:tab/>
        </w:r>
        <w:r w:rsidR="00EE33A3">
          <w:rPr>
            <w:noProof/>
            <w:webHidden/>
          </w:rPr>
          <w:fldChar w:fldCharType="begin"/>
        </w:r>
        <w:r w:rsidR="00EE33A3">
          <w:rPr>
            <w:noProof/>
            <w:webHidden/>
          </w:rPr>
          <w:instrText xml:space="preserve"> PAGEREF _Toc191907693 \h </w:instrText>
        </w:r>
        <w:r w:rsidR="00EE33A3">
          <w:rPr>
            <w:noProof/>
            <w:webHidden/>
          </w:rPr>
        </w:r>
        <w:r w:rsidR="00EE33A3">
          <w:rPr>
            <w:noProof/>
            <w:webHidden/>
          </w:rPr>
          <w:fldChar w:fldCharType="separate"/>
        </w:r>
        <w:r w:rsidR="00EE33A3">
          <w:rPr>
            <w:noProof/>
            <w:webHidden/>
          </w:rPr>
          <w:t>32</w:t>
        </w:r>
        <w:r w:rsidR="00EE33A3">
          <w:rPr>
            <w:noProof/>
            <w:webHidden/>
          </w:rPr>
          <w:fldChar w:fldCharType="end"/>
        </w:r>
      </w:hyperlink>
    </w:p>
    <w:p w14:paraId="406D2B3E" w14:textId="34CFF023" w:rsidR="00EE33A3" w:rsidRDefault="00000000">
      <w:pPr>
        <w:pStyle w:val="TOC3"/>
        <w:rPr>
          <w:rFonts w:eastAsiaTheme="minorEastAsia" w:cstheme="minorBidi"/>
          <w:noProof/>
          <w:szCs w:val="24"/>
          <w:lang w:eastAsia="en-GB" w:bidi="ar-SA"/>
          <w14:ligatures w14:val="standardContextual"/>
        </w:rPr>
      </w:pPr>
      <w:hyperlink w:anchor="_Toc191907694" w:history="1">
        <w:r w:rsidR="00EE33A3" w:rsidRPr="00145915">
          <w:rPr>
            <w:rStyle w:val="Hyperlink"/>
            <w:noProof/>
            <w:lang w:val="en-US" w:eastAsia="en-GB"/>
          </w:rPr>
          <w:t>4.1.5</w:t>
        </w:r>
        <w:r w:rsidR="00EE33A3">
          <w:rPr>
            <w:rFonts w:eastAsiaTheme="minorEastAsia" w:cstheme="minorBidi"/>
            <w:noProof/>
            <w:szCs w:val="24"/>
            <w:lang w:eastAsia="en-GB" w:bidi="ar-SA"/>
            <w14:ligatures w14:val="standardContextual"/>
          </w:rPr>
          <w:tab/>
        </w:r>
        <w:r w:rsidR="00EE33A3" w:rsidRPr="00145915">
          <w:rPr>
            <w:rStyle w:val="Hyperlink"/>
            <w:noProof/>
            <w:lang w:val="en-US" w:eastAsia="en-GB"/>
          </w:rPr>
          <w:t>Applications and Empirical Methods</w:t>
        </w:r>
        <w:r w:rsidR="00EE33A3">
          <w:rPr>
            <w:noProof/>
            <w:webHidden/>
          </w:rPr>
          <w:tab/>
        </w:r>
        <w:r w:rsidR="00EE33A3">
          <w:rPr>
            <w:noProof/>
            <w:webHidden/>
          </w:rPr>
          <w:fldChar w:fldCharType="begin"/>
        </w:r>
        <w:r w:rsidR="00EE33A3">
          <w:rPr>
            <w:noProof/>
            <w:webHidden/>
          </w:rPr>
          <w:instrText xml:space="preserve"> PAGEREF _Toc191907694 \h </w:instrText>
        </w:r>
        <w:r w:rsidR="00EE33A3">
          <w:rPr>
            <w:noProof/>
            <w:webHidden/>
          </w:rPr>
        </w:r>
        <w:r w:rsidR="00EE33A3">
          <w:rPr>
            <w:noProof/>
            <w:webHidden/>
          </w:rPr>
          <w:fldChar w:fldCharType="separate"/>
        </w:r>
        <w:r w:rsidR="00EE33A3">
          <w:rPr>
            <w:noProof/>
            <w:webHidden/>
          </w:rPr>
          <w:t>33</w:t>
        </w:r>
        <w:r w:rsidR="00EE33A3">
          <w:rPr>
            <w:noProof/>
            <w:webHidden/>
          </w:rPr>
          <w:fldChar w:fldCharType="end"/>
        </w:r>
      </w:hyperlink>
    </w:p>
    <w:p w14:paraId="3720C72F" w14:textId="165479DF" w:rsidR="00EE33A3" w:rsidRDefault="00000000">
      <w:pPr>
        <w:pStyle w:val="TOC3"/>
        <w:rPr>
          <w:rFonts w:eastAsiaTheme="minorEastAsia" w:cstheme="minorBidi"/>
          <w:noProof/>
          <w:szCs w:val="24"/>
          <w:lang w:eastAsia="en-GB" w:bidi="ar-SA"/>
          <w14:ligatures w14:val="standardContextual"/>
        </w:rPr>
      </w:pPr>
      <w:hyperlink w:anchor="_Toc191907695" w:history="1">
        <w:r w:rsidR="00EE33A3" w:rsidRPr="00145915">
          <w:rPr>
            <w:rStyle w:val="Hyperlink"/>
            <w:noProof/>
            <w:lang w:val="en-US" w:eastAsia="en-GB"/>
          </w:rPr>
          <w:t>4.1.6</w:t>
        </w:r>
        <w:r w:rsidR="00EE33A3">
          <w:rPr>
            <w:rFonts w:eastAsiaTheme="minorEastAsia" w:cstheme="minorBidi"/>
            <w:noProof/>
            <w:szCs w:val="24"/>
            <w:lang w:eastAsia="en-GB" w:bidi="ar-SA"/>
            <w14:ligatures w14:val="standardContextual"/>
          </w:rPr>
          <w:tab/>
        </w:r>
        <w:r w:rsidR="00EE33A3" w:rsidRPr="00145915">
          <w:rPr>
            <w:rStyle w:val="Hyperlink"/>
            <w:noProof/>
            <w:lang w:val="en-US" w:eastAsia="en-GB"/>
          </w:rPr>
          <w:t>Empirical Validation and Structural Determinants</w:t>
        </w:r>
        <w:r w:rsidR="00EE33A3">
          <w:rPr>
            <w:noProof/>
            <w:webHidden/>
          </w:rPr>
          <w:tab/>
        </w:r>
        <w:r w:rsidR="00EE33A3">
          <w:rPr>
            <w:noProof/>
            <w:webHidden/>
          </w:rPr>
          <w:fldChar w:fldCharType="begin"/>
        </w:r>
        <w:r w:rsidR="00EE33A3">
          <w:rPr>
            <w:noProof/>
            <w:webHidden/>
          </w:rPr>
          <w:instrText xml:space="preserve"> PAGEREF _Toc191907695 \h </w:instrText>
        </w:r>
        <w:r w:rsidR="00EE33A3">
          <w:rPr>
            <w:noProof/>
            <w:webHidden/>
          </w:rPr>
        </w:r>
        <w:r w:rsidR="00EE33A3">
          <w:rPr>
            <w:noProof/>
            <w:webHidden/>
          </w:rPr>
          <w:fldChar w:fldCharType="separate"/>
        </w:r>
        <w:r w:rsidR="00EE33A3">
          <w:rPr>
            <w:noProof/>
            <w:webHidden/>
          </w:rPr>
          <w:t>34</w:t>
        </w:r>
        <w:r w:rsidR="00EE33A3">
          <w:rPr>
            <w:noProof/>
            <w:webHidden/>
          </w:rPr>
          <w:fldChar w:fldCharType="end"/>
        </w:r>
      </w:hyperlink>
    </w:p>
    <w:p w14:paraId="7F8631DC" w14:textId="3FF3C38F" w:rsidR="00EE33A3" w:rsidRDefault="00000000">
      <w:pPr>
        <w:pStyle w:val="TOC2"/>
        <w:rPr>
          <w:rFonts w:eastAsiaTheme="minorEastAsia" w:cstheme="minorBidi"/>
          <w:noProof/>
          <w:szCs w:val="24"/>
          <w:lang w:eastAsia="en-GB" w:bidi="ar-SA"/>
          <w14:ligatures w14:val="standardContextual"/>
        </w:rPr>
      </w:pPr>
      <w:hyperlink w:anchor="_Toc191907696" w:history="1">
        <w:r w:rsidR="00EE33A3" w:rsidRPr="00145915">
          <w:rPr>
            <w:rStyle w:val="Hyperlink"/>
            <w:noProof/>
            <w:lang w:val="en-US"/>
          </w:rPr>
          <w:t>4.2</w:t>
        </w:r>
        <w:r w:rsidR="00EE33A3">
          <w:rPr>
            <w:rFonts w:eastAsiaTheme="minorEastAsia" w:cstheme="minorBidi"/>
            <w:noProof/>
            <w:szCs w:val="24"/>
            <w:lang w:eastAsia="en-GB" w:bidi="ar-SA"/>
            <w14:ligatures w14:val="standardContextual"/>
          </w:rPr>
          <w:tab/>
        </w:r>
        <w:r w:rsidR="00EE33A3" w:rsidRPr="00145915">
          <w:rPr>
            <w:rStyle w:val="Hyperlink"/>
            <w:noProof/>
            <w:lang w:val="en-US"/>
          </w:rPr>
          <w:t>VAR Analysis</w:t>
        </w:r>
        <w:r w:rsidR="00EE33A3">
          <w:rPr>
            <w:noProof/>
            <w:webHidden/>
          </w:rPr>
          <w:tab/>
        </w:r>
        <w:r w:rsidR="00EE33A3">
          <w:rPr>
            <w:noProof/>
            <w:webHidden/>
          </w:rPr>
          <w:fldChar w:fldCharType="begin"/>
        </w:r>
        <w:r w:rsidR="00EE33A3">
          <w:rPr>
            <w:noProof/>
            <w:webHidden/>
          </w:rPr>
          <w:instrText xml:space="preserve"> PAGEREF _Toc191907696 \h </w:instrText>
        </w:r>
        <w:r w:rsidR="00EE33A3">
          <w:rPr>
            <w:noProof/>
            <w:webHidden/>
          </w:rPr>
        </w:r>
        <w:r w:rsidR="00EE33A3">
          <w:rPr>
            <w:noProof/>
            <w:webHidden/>
          </w:rPr>
          <w:fldChar w:fldCharType="separate"/>
        </w:r>
        <w:r w:rsidR="00EE33A3">
          <w:rPr>
            <w:noProof/>
            <w:webHidden/>
          </w:rPr>
          <w:t>36</w:t>
        </w:r>
        <w:r w:rsidR="00EE33A3">
          <w:rPr>
            <w:noProof/>
            <w:webHidden/>
          </w:rPr>
          <w:fldChar w:fldCharType="end"/>
        </w:r>
      </w:hyperlink>
    </w:p>
    <w:p w14:paraId="5A33B251" w14:textId="6384C95E" w:rsidR="00EE33A3" w:rsidRDefault="00000000">
      <w:pPr>
        <w:pStyle w:val="TOC3"/>
        <w:rPr>
          <w:rFonts w:eastAsiaTheme="minorEastAsia" w:cstheme="minorBidi"/>
          <w:noProof/>
          <w:szCs w:val="24"/>
          <w:lang w:eastAsia="en-GB" w:bidi="ar-SA"/>
          <w14:ligatures w14:val="standardContextual"/>
        </w:rPr>
      </w:pPr>
      <w:hyperlink w:anchor="_Toc191907697" w:history="1">
        <w:r w:rsidR="00EE33A3" w:rsidRPr="00145915">
          <w:rPr>
            <w:rStyle w:val="Hyperlink"/>
            <w:noProof/>
            <w:lang w:val="en-US"/>
          </w:rPr>
          <w:t>4.2.1</w:t>
        </w:r>
        <w:r w:rsidR="00EE33A3">
          <w:rPr>
            <w:rFonts w:eastAsiaTheme="minorEastAsia" w:cstheme="minorBidi"/>
            <w:noProof/>
            <w:szCs w:val="24"/>
            <w:lang w:eastAsia="en-GB" w:bidi="ar-SA"/>
            <w14:ligatures w14:val="standardContextual"/>
          </w:rPr>
          <w:tab/>
        </w:r>
        <w:r w:rsidR="00EE33A3" w:rsidRPr="00145915">
          <w:rPr>
            <w:rStyle w:val="Hyperlink"/>
            <w:noProof/>
            <w:lang w:val="en-US"/>
          </w:rPr>
          <w:t>Lag length criteria</w:t>
        </w:r>
        <w:r w:rsidR="00EE33A3">
          <w:rPr>
            <w:noProof/>
            <w:webHidden/>
          </w:rPr>
          <w:tab/>
        </w:r>
        <w:r w:rsidR="00EE33A3">
          <w:rPr>
            <w:noProof/>
            <w:webHidden/>
          </w:rPr>
          <w:fldChar w:fldCharType="begin"/>
        </w:r>
        <w:r w:rsidR="00EE33A3">
          <w:rPr>
            <w:noProof/>
            <w:webHidden/>
          </w:rPr>
          <w:instrText xml:space="preserve"> PAGEREF _Toc191907697 \h </w:instrText>
        </w:r>
        <w:r w:rsidR="00EE33A3">
          <w:rPr>
            <w:noProof/>
            <w:webHidden/>
          </w:rPr>
        </w:r>
        <w:r w:rsidR="00EE33A3">
          <w:rPr>
            <w:noProof/>
            <w:webHidden/>
          </w:rPr>
          <w:fldChar w:fldCharType="separate"/>
        </w:r>
        <w:r w:rsidR="00EE33A3">
          <w:rPr>
            <w:noProof/>
            <w:webHidden/>
          </w:rPr>
          <w:t>36</w:t>
        </w:r>
        <w:r w:rsidR="00EE33A3">
          <w:rPr>
            <w:noProof/>
            <w:webHidden/>
          </w:rPr>
          <w:fldChar w:fldCharType="end"/>
        </w:r>
      </w:hyperlink>
    </w:p>
    <w:p w14:paraId="0C4CAEC3" w14:textId="11CB8C69" w:rsidR="00EE33A3" w:rsidRDefault="00000000">
      <w:pPr>
        <w:pStyle w:val="TOC3"/>
        <w:rPr>
          <w:rFonts w:eastAsiaTheme="minorEastAsia" w:cstheme="minorBidi"/>
          <w:noProof/>
          <w:szCs w:val="24"/>
          <w:lang w:eastAsia="en-GB" w:bidi="ar-SA"/>
          <w14:ligatures w14:val="standardContextual"/>
        </w:rPr>
      </w:pPr>
      <w:hyperlink w:anchor="_Toc191907698" w:history="1">
        <w:r w:rsidR="00EE33A3" w:rsidRPr="00145915">
          <w:rPr>
            <w:rStyle w:val="Hyperlink"/>
            <w:noProof/>
            <w:lang w:val="en-GB"/>
          </w:rPr>
          <w:t>4.2.2</w:t>
        </w:r>
        <w:r w:rsidR="00EE33A3">
          <w:rPr>
            <w:rFonts w:eastAsiaTheme="minorEastAsia" w:cstheme="minorBidi"/>
            <w:noProof/>
            <w:szCs w:val="24"/>
            <w:lang w:eastAsia="en-GB" w:bidi="ar-SA"/>
            <w14:ligatures w14:val="standardContextual"/>
          </w:rPr>
          <w:tab/>
        </w:r>
        <w:r w:rsidR="00EE33A3" w:rsidRPr="00145915">
          <w:rPr>
            <w:rStyle w:val="Hyperlink"/>
            <w:noProof/>
            <w:lang w:val="en-GB"/>
          </w:rPr>
          <w:t>VAR model</w:t>
        </w:r>
        <w:r w:rsidR="00EE33A3">
          <w:rPr>
            <w:noProof/>
            <w:webHidden/>
          </w:rPr>
          <w:tab/>
        </w:r>
        <w:r w:rsidR="00EE33A3">
          <w:rPr>
            <w:noProof/>
            <w:webHidden/>
          </w:rPr>
          <w:fldChar w:fldCharType="begin"/>
        </w:r>
        <w:r w:rsidR="00EE33A3">
          <w:rPr>
            <w:noProof/>
            <w:webHidden/>
          </w:rPr>
          <w:instrText xml:space="preserve"> PAGEREF _Toc191907698 \h </w:instrText>
        </w:r>
        <w:r w:rsidR="00EE33A3">
          <w:rPr>
            <w:noProof/>
            <w:webHidden/>
          </w:rPr>
        </w:r>
        <w:r w:rsidR="00EE33A3">
          <w:rPr>
            <w:noProof/>
            <w:webHidden/>
          </w:rPr>
          <w:fldChar w:fldCharType="separate"/>
        </w:r>
        <w:r w:rsidR="00EE33A3">
          <w:rPr>
            <w:noProof/>
            <w:webHidden/>
          </w:rPr>
          <w:t>38</w:t>
        </w:r>
        <w:r w:rsidR="00EE33A3">
          <w:rPr>
            <w:noProof/>
            <w:webHidden/>
          </w:rPr>
          <w:fldChar w:fldCharType="end"/>
        </w:r>
      </w:hyperlink>
    </w:p>
    <w:p w14:paraId="74D92071" w14:textId="736DD57C" w:rsidR="00EE33A3" w:rsidRDefault="00000000">
      <w:pPr>
        <w:pStyle w:val="TOC3"/>
        <w:rPr>
          <w:rFonts w:eastAsiaTheme="minorEastAsia" w:cstheme="minorBidi"/>
          <w:noProof/>
          <w:szCs w:val="24"/>
          <w:lang w:eastAsia="en-GB" w:bidi="ar-SA"/>
          <w14:ligatures w14:val="standardContextual"/>
        </w:rPr>
      </w:pPr>
      <w:hyperlink w:anchor="_Toc191907699" w:history="1">
        <w:r w:rsidR="00EE33A3" w:rsidRPr="00145915">
          <w:rPr>
            <w:rStyle w:val="Hyperlink"/>
            <w:noProof/>
            <w:lang w:val="en-US" w:eastAsia="en-GB"/>
          </w:rPr>
          <w:t>4.2.3</w:t>
        </w:r>
        <w:r w:rsidR="00EE33A3">
          <w:rPr>
            <w:rFonts w:eastAsiaTheme="minorEastAsia" w:cstheme="minorBidi"/>
            <w:noProof/>
            <w:szCs w:val="24"/>
            <w:lang w:eastAsia="en-GB" w:bidi="ar-SA"/>
            <w14:ligatures w14:val="standardContextual"/>
          </w:rPr>
          <w:tab/>
        </w:r>
        <w:r w:rsidR="00EE33A3" w:rsidRPr="00145915">
          <w:rPr>
            <w:rStyle w:val="Hyperlink"/>
            <w:noProof/>
            <w:lang w:val="en-US" w:eastAsia="en-GB"/>
          </w:rPr>
          <w:t>Impulse Response Function (IRF)</w:t>
        </w:r>
        <w:r w:rsidR="00EE33A3">
          <w:rPr>
            <w:noProof/>
            <w:webHidden/>
          </w:rPr>
          <w:tab/>
        </w:r>
        <w:r w:rsidR="00EE33A3">
          <w:rPr>
            <w:noProof/>
            <w:webHidden/>
          </w:rPr>
          <w:fldChar w:fldCharType="begin"/>
        </w:r>
        <w:r w:rsidR="00EE33A3">
          <w:rPr>
            <w:noProof/>
            <w:webHidden/>
          </w:rPr>
          <w:instrText xml:space="preserve"> PAGEREF _Toc191907699 \h </w:instrText>
        </w:r>
        <w:r w:rsidR="00EE33A3">
          <w:rPr>
            <w:noProof/>
            <w:webHidden/>
          </w:rPr>
        </w:r>
        <w:r w:rsidR="00EE33A3">
          <w:rPr>
            <w:noProof/>
            <w:webHidden/>
          </w:rPr>
          <w:fldChar w:fldCharType="separate"/>
        </w:r>
        <w:r w:rsidR="00EE33A3">
          <w:rPr>
            <w:noProof/>
            <w:webHidden/>
          </w:rPr>
          <w:t>40</w:t>
        </w:r>
        <w:r w:rsidR="00EE33A3">
          <w:rPr>
            <w:noProof/>
            <w:webHidden/>
          </w:rPr>
          <w:fldChar w:fldCharType="end"/>
        </w:r>
      </w:hyperlink>
    </w:p>
    <w:p w14:paraId="4D34F448" w14:textId="39A86363" w:rsidR="00EE33A3" w:rsidRDefault="00000000">
      <w:pPr>
        <w:pStyle w:val="TOC3"/>
        <w:rPr>
          <w:rFonts w:eastAsiaTheme="minorEastAsia" w:cstheme="minorBidi"/>
          <w:noProof/>
          <w:szCs w:val="24"/>
          <w:lang w:eastAsia="en-GB" w:bidi="ar-SA"/>
          <w14:ligatures w14:val="standardContextual"/>
        </w:rPr>
      </w:pPr>
      <w:hyperlink w:anchor="_Toc191907701" w:history="1">
        <w:r w:rsidR="00EE33A3" w:rsidRPr="00145915">
          <w:rPr>
            <w:rStyle w:val="Hyperlink"/>
            <w:noProof/>
            <w:lang w:val="en-US"/>
          </w:rPr>
          <w:t>4.2.4</w:t>
        </w:r>
        <w:r w:rsidR="00EE33A3">
          <w:rPr>
            <w:rFonts w:eastAsiaTheme="minorEastAsia" w:cstheme="minorBidi"/>
            <w:noProof/>
            <w:szCs w:val="24"/>
            <w:lang w:eastAsia="en-GB" w:bidi="ar-SA"/>
            <w14:ligatures w14:val="standardContextual"/>
          </w:rPr>
          <w:tab/>
        </w:r>
        <w:r w:rsidR="00EE33A3" w:rsidRPr="00145915">
          <w:rPr>
            <w:rStyle w:val="Hyperlink"/>
            <w:noProof/>
            <w:lang w:val="en-US"/>
          </w:rPr>
          <w:t>Choosing the optimal amount of variables</w:t>
        </w:r>
        <w:r w:rsidR="00EE33A3">
          <w:rPr>
            <w:noProof/>
            <w:webHidden/>
          </w:rPr>
          <w:tab/>
        </w:r>
        <w:r w:rsidR="00EE33A3">
          <w:rPr>
            <w:noProof/>
            <w:webHidden/>
          </w:rPr>
          <w:fldChar w:fldCharType="begin"/>
        </w:r>
        <w:r w:rsidR="00EE33A3">
          <w:rPr>
            <w:noProof/>
            <w:webHidden/>
          </w:rPr>
          <w:instrText xml:space="preserve"> PAGEREF _Toc191907701 \h </w:instrText>
        </w:r>
        <w:r w:rsidR="00EE33A3">
          <w:rPr>
            <w:noProof/>
            <w:webHidden/>
          </w:rPr>
        </w:r>
        <w:r w:rsidR="00EE33A3">
          <w:rPr>
            <w:noProof/>
            <w:webHidden/>
          </w:rPr>
          <w:fldChar w:fldCharType="separate"/>
        </w:r>
        <w:r w:rsidR="00EE33A3">
          <w:rPr>
            <w:noProof/>
            <w:webHidden/>
          </w:rPr>
          <w:t>41</w:t>
        </w:r>
        <w:r w:rsidR="00EE33A3">
          <w:rPr>
            <w:noProof/>
            <w:webHidden/>
          </w:rPr>
          <w:fldChar w:fldCharType="end"/>
        </w:r>
      </w:hyperlink>
    </w:p>
    <w:p w14:paraId="038C39FD" w14:textId="4D58B8D7" w:rsidR="00EE33A3" w:rsidRDefault="00000000">
      <w:pPr>
        <w:pStyle w:val="TOC3"/>
        <w:rPr>
          <w:rFonts w:eastAsiaTheme="minorEastAsia" w:cstheme="minorBidi"/>
          <w:noProof/>
          <w:szCs w:val="24"/>
          <w:lang w:eastAsia="en-GB" w:bidi="ar-SA"/>
          <w14:ligatures w14:val="standardContextual"/>
        </w:rPr>
      </w:pPr>
      <w:hyperlink w:anchor="_Toc191907702" w:history="1">
        <w:r w:rsidR="00EE33A3" w:rsidRPr="00145915">
          <w:rPr>
            <w:rStyle w:val="Hyperlink"/>
            <w:noProof/>
            <w:lang w:val="en-US"/>
          </w:rPr>
          <w:t>4.2.5</w:t>
        </w:r>
        <w:r w:rsidR="00EE33A3">
          <w:rPr>
            <w:rFonts w:eastAsiaTheme="minorEastAsia" w:cstheme="minorBidi"/>
            <w:noProof/>
            <w:szCs w:val="24"/>
            <w:lang w:eastAsia="en-GB" w:bidi="ar-SA"/>
            <w14:ligatures w14:val="standardContextual"/>
          </w:rPr>
          <w:tab/>
        </w:r>
        <w:r w:rsidR="00EE33A3" w:rsidRPr="00145915">
          <w:rPr>
            <w:rStyle w:val="Hyperlink"/>
            <w:noProof/>
            <w:lang w:val="en-US"/>
          </w:rPr>
          <w:t>Variables</w:t>
        </w:r>
        <w:r w:rsidR="00EE33A3">
          <w:rPr>
            <w:noProof/>
            <w:webHidden/>
          </w:rPr>
          <w:tab/>
        </w:r>
        <w:r w:rsidR="00EE33A3">
          <w:rPr>
            <w:noProof/>
            <w:webHidden/>
          </w:rPr>
          <w:fldChar w:fldCharType="begin"/>
        </w:r>
        <w:r w:rsidR="00EE33A3">
          <w:rPr>
            <w:noProof/>
            <w:webHidden/>
          </w:rPr>
          <w:instrText xml:space="preserve"> PAGEREF _Toc191907702 \h </w:instrText>
        </w:r>
        <w:r w:rsidR="00EE33A3">
          <w:rPr>
            <w:noProof/>
            <w:webHidden/>
          </w:rPr>
        </w:r>
        <w:r w:rsidR="00EE33A3">
          <w:rPr>
            <w:noProof/>
            <w:webHidden/>
          </w:rPr>
          <w:fldChar w:fldCharType="separate"/>
        </w:r>
        <w:r w:rsidR="00EE33A3">
          <w:rPr>
            <w:noProof/>
            <w:webHidden/>
          </w:rPr>
          <w:t>41</w:t>
        </w:r>
        <w:r w:rsidR="00EE33A3">
          <w:rPr>
            <w:noProof/>
            <w:webHidden/>
          </w:rPr>
          <w:fldChar w:fldCharType="end"/>
        </w:r>
      </w:hyperlink>
    </w:p>
    <w:p w14:paraId="35994B7E" w14:textId="1A5397EE" w:rsidR="00EE33A3" w:rsidRDefault="00000000">
      <w:pPr>
        <w:pStyle w:val="TOC2"/>
        <w:rPr>
          <w:rFonts w:eastAsiaTheme="minorEastAsia" w:cstheme="minorBidi"/>
          <w:noProof/>
          <w:szCs w:val="24"/>
          <w:lang w:eastAsia="en-GB" w:bidi="ar-SA"/>
          <w14:ligatures w14:val="standardContextual"/>
        </w:rPr>
      </w:pPr>
      <w:hyperlink w:anchor="_Toc191907703" w:history="1">
        <w:r w:rsidR="00EE33A3" w:rsidRPr="00145915">
          <w:rPr>
            <w:rStyle w:val="Hyperlink"/>
            <w:noProof/>
            <w:lang w:val="en-US"/>
          </w:rPr>
          <w:t>4.3</w:t>
        </w:r>
        <w:r w:rsidR="00EE33A3">
          <w:rPr>
            <w:rFonts w:eastAsiaTheme="minorEastAsia" w:cstheme="minorBidi"/>
            <w:noProof/>
            <w:szCs w:val="24"/>
            <w:lang w:eastAsia="en-GB" w:bidi="ar-SA"/>
            <w14:ligatures w14:val="standardContextual"/>
          </w:rPr>
          <w:tab/>
        </w:r>
        <w:r w:rsidR="00EE33A3" w:rsidRPr="00145915">
          <w:rPr>
            <w:rStyle w:val="Hyperlink"/>
            <w:noProof/>
            <w:lang w:val="en-US"/>
          </w:rPr>
          <w:t>Results</w:t>
        </w:r>
        <w:r w:rsidR="00EE33A3">
          <w:rPr>
            <w:noProof/>
            <w:webHidden/>
          </w:rPr>
          <w:tab/>
        </w:r>
        <w:r w:rsidR="00EE33A3">
          <w:rPr>
            <w:noProof/>
            <w:webHidden/>
          </w:rPr>
          <w:fldChar w:fldCharType="begin"/>
        </w:r>
        <w:r w:rsidR="00EE33A3">
          <w:rPr>
            <w:noProof/>
            <w:webHidden/>
          </w:rPr>
          <w:instrText xml:space="preserve"> PAGEREF _Toc191907703 \h </w:instrText>
        </w:r>
        <w:r w:rsidR="00EE33A3">
          <w:rPr>
            <w:noProof/>
            <w:webHidden/>
          </w:rPr>
        </w:r>
        <w:r w:rsidR="00EE33A3">
          <w:rPr>
            <w:noProof/>
            <w:webHidden/>
          </w:rPr>
          <w:fldChar w:fldCharType="separate"/>
        </w:r>
        <w:r w:rsidR="00EE33A3">
          <w:rPr>
            <w:noProof/>
            <w:webHidden/>
          </w:rPr>
          <w:t>46</w:t>
        </w:r>
        <w:r w:rsidR="00EE33A3">
          <w:rPr>
            <w:noProof/>
            <w:webHidden/>
          </w:rPr>
          <w:fldChar w:fldCharType="end"/>
        </w:r>
      </w:hyperlink>
    </w:p>
    <w:p w14:paraId="54F1FD89" w14:textId="042F9479" w:rsidR="00EE33A3" w:rsidRDefault="00965FC4">
      <w:pPr>
        <w:pStyle w:val="TOC1"/>
        <w:rPr>
          <w:rFonts w:asciiTheme="minorHAnsi" w:eastAsiaTheme="minorEastAsia" w:hAnsiTheme="minorHAnsi" w:cstheme="minorBidi"/>
          <w:noProof/>
          <w:szCs w:val="24"/>
          <w:lang w:eastAsia="en-GB" w:bidi="ar-SA"/>
          <w14:ligatures w14:val="standardContextual"/>
        </w:rPr>
      </w:pPr>
      <w:hyperlink w:anchor="_Toc191907704" w:history="1">
        <w:r w:rsidR="00EE33A3" w:rsidRPr="00145915">
          <w:rPr>
            <w:rStyle w:val="Hyperlink"/>
            <w:noProof/>
          </w:rPr>
          <w:t>5</w:t>
        </w:r>
        <w:r w:rsidR="00EE33A3">
          <w:rPr>
            <w:rFonts w:asciiTheme="minorHAnsi" w:eastAsiaTheme="minorEastAsia" w:hAnsiTheme="minorHAnsi" w:cstheme="minorBidi"/>
            <w:noProof/>
            <w:szCs w:val="24"/>
            <w:lang w:eastAsia="en-GB" w:bidi="ar-SA"/>
            <w14:ligatures w14:val="standardContextual"/>
          </w:rPr>
          <w:tab/>
        </w:r>
        <w:r w:rsidR="00EE33A3" w:rsidRPr="00145915">
          <w:rPr>
            <w:rStyle w:val="Hyperlink"/>
            <w:noProof/>
          </w:rPr>
          <w:t>Conclusion</w:t>
        </w:r>
        <w:r w:rsidR="00094D2E">
          <w:rPr>
            <w:rStyle w:val="Hyperlink"/>
            <w:noProof/>
          </w:rPr>
          <w:t xml:space="preserve"> </w:t>
        </w:r>
        <w:r w:rsidR="00094D2E" w:rsidRPr="00094D2E">
          <w:rPr>
            <w:rStyle w:val="Hyperlink"/>
            <w:noProof/>
          </w:rPr>
          <w:t>and Recommendations</w:t>
        </w:r>
        <w:r w:rsidR="00EE33A3">
          <w:rPr>
            <w:noProof/>
            <w:webHidden/>
          </w:rPr>
          <w:tab/>
        </w:r>
        <w:r w:rsidR="00EE33A3">
          <w:rPr>
            <w:noProof/>
            <w:webHidden/>
          </w:rPr>
          <w:fldChar w:fldCharType="begin"/>
        </w:r>
        <w:r w:rsidR="00EE33A3">
          <w:rPr>
            <w:noProof/>
            <w:webHidden/>
          </w:rPr>
          <w:instrText xml:space="preserve"> PAGEREF _Toc191907704 \h </w:instrText>
        </w:r>
        <w:r w:rsidR="00EE33A3">
          <w:rPr>
            <w:noProof/>
            <w:webHidden/>
          </w:rPr>
        </w:r>
        <w:r w:rsidR="00EE33A3">
          <w:rPr>
            <w:noProof/>
            <w:webHidden/>
          </w:rPr>
          <w:fldChar w:fldCharType="separate"/>
        </w:r>
        <w:r w:rsidR="00EE33A3">
          <w:rPr>
            <w:noProof/>
            <w:webHidden/>
          </w:rPr>
          <w:t>49</w:t>
        </w:r>
        <w:r w:rsidR="00EE33A3">
          <w:rPr>
            <w:noProof/>
            <w:webHidden/>
          </w:rPr>
          <w:fldChar w:fldCharType="end"/>
        </w:r>
      </w:hyperlink>
    </w:p>
    <w:p w14:paraId="629845A9" w14:textId="6BCDDF19" w:rsidR="00EE33A3" w:rsidRDefault="00000000">
      <w:pPr>
        <w:pStyle w:val="TOC1"/>
        <w:rPr>
          <w:rFonts w:asciiTheme="minorHAnsi" w:eastAsiaTheme="minorEastAsia" w:hAnsiTheme="minorHAnsi" w:cstheme="minorBidi"/>
          <w:noProof/>
          <w:szCs w:val="24"/>
          <w:lang w:eastAsia="en-GB" w:bidi="ar-SA"/>
          <w14:ligatures w14:val="standardContextual"/>
        </w:rPr>
      </w:pPr>
      <w:hyperlink w:anchor="_Toc191907705" w:history="1">
        <w:r w:rsidR="00EE33A3" w:rsidRPr="00145915">
          <w:rPr>
            <w:rStyle w:val="Hyperlink"/>
            <w:noProof/>
            <w:lang w:val="en-US"/>
          </w:rPr>
          <w:t>6</w:t>
        </w:r>
        <w:r w:rsidR="00EE33A3">
          <w:rPr>
            <w:rFonts w:asciiTheme="minorHAnsi" w:eastAsiaTheme="minorEastAsia" w:hAnsiTheme="minorHAnsi" w:cstheme="minorBidi"/>
            <w:noProof/>
            <w:szCs w:val="24"/>
            <w:lang w:eastAsia="en-GB" w:bidi="ar-SA"/>
            <w14:ligatures w14:val="standardContextual"/>
          </w:rPr>
          <w:tab/>
        </w:r>
        <w:r w:rsidR="00EE33A3" w:rsidRPr="00145915">
          <w:rPr>
            <w:rStyle w:val="Hyperlink"/>
            <w:noProof/>
            <w:lang w:val="en-US"/>
          </w:rPr>
          <w:t>References:</w:t>
        </w:r>
        <w:r w:rsidR="00EE33A3">
          <w:rPr>
            <w:noProof/>
            <w:webHidden/>
          </w:rPr>
          <w:tab/>
        </w:r>
        <w:r w:rsidR="00EE33A3">
          <w:rPr>
            <w:noProof/>
            <w:webHidden/>
          </w:rPr>
          <w:fldChar w:fldCharType="begin"/>
        </w:r>
        <w:r w:rsidR="00EE33A3">
          <w:rPr>
            <w:noProof/>
            <w:webHidden/>
          </w:rPr>
          <w:instrText xml:space="preserve"> PAGEREF _Toc191907705 \h </w:instrText>
        </w:r>
        <w:r w:rsidR="00EE33A3">
          <w:rPr>
            <w:noProof/>
            <w:webHidden/>
          </w:rPr>
        </w:r>
        <w:r w:rsidR="00EE33A3">
          <w:rPr>
            <w:noProof/>
            <w:webHidden/>
          </w:rPr>
          <w:fldChar w:fldCharType="separate"/>
        </w:r>
        <w:r w:rsidR="00EE33A3">
          <w:rPr>
            <w:noProof/>
            <w:webHidden/>
          </w:rPr>
          <w:t>52</w:t>
        </w:r>
        <w:r w:rsidR="00EE33A3">
          <w:rPr>
            <w:noProof/>
            <w:webHidden/>
          </w:rPr>
          <w:fldChar w:fldCharType="end"/>
        </w:r>
      </w:hyperlink>
    </w:p>
    <w:p w14:paraId="5895C795" w14:textId="06B55CE2" w:rsidR="00F87BC4" w:rsidRPr="006E2907" w:rsidRDefault="002B10E9" w:rsidP="00F87BC4">
      <w:pPr>
        <w:spacing w:line="240" w:lineRule="auto"/>
        <w:jc w:val="left"/>
        <w:rPr>
          <w:lang w:val="en-GB"/>
        </w:rPr>
      </w:pPr>
      <w:r w:rsidRPr="006E2907">
        <w:rPr>
          <w:rFonts w:ascii="Calibri" w:hAnsi="Calibri"/>
          <w:lang w:val="en-GB"/>
        </w:rPr>
        <w:fldChar w:fldCharType="end"/>
      </w:r>
      <w:r w:rsidR="00D87370" w:rsidRPr="006E2907">
        <w:rPr>
          <w:lang w:val="en-GB"/>
        </w:rPr>
        <w:br w:type="page"/>
      </w:r>
    </w:p>
    <w:p w14:paraId="1BAA4C12" w14:textId="77777777" w:rsidR="00E43CA3" w:rsidRPr="006E2907" w:rsidRDefault="00E43CA3" w:rsidP="00F87BC4">
      <w:pPr>
        <w:spacing w:line="240" w:lineRule="auto"/>
        <w:jc w:val="left"/>
        <w:rPr>
          <w:lang w:val="en-GB"/>
        </w:rPr>
      </w:pPr>
    </w:p>
    <w:p w14:paraId="6F3514BF" w14:textId="77777777" w:rsidR="00E43CA3" w:rsidRPr="006E2907" w:rsidRDefault="006441A3" w:rsidP="00137178">
      <w:pPr>
        <w:pStyle w:val="Headingsmall"/>
        <w:rPr>
          <w:lang w:val="en-GB"/>
        </w:rPr>
      </w:pPr>
      <w:r w:rsidRPr="006E2907">
        <w:rPr>
          <w:lang w:val="en-GB"/>
        </w:rPr>
        <w:t>Figures</w:t>
      </w:r>
    </w:p>
    <w:p w14:paraId="6269C4CB" w14:textId="77777777" w:rsidR="00642D35" w:rsidRPr="006E2907" w:rsidRDefault="00642D35" w:rsidP="00F87BC4">
      <w:pPr>
        <w:spacing w:line="240" w:lineRule="auto"/>
        <w:jc w:val="left"/>
        <w:rPr>
          <w:b/>
          <w:lang w:val="en-GB"/>
        </w:rPr>
      </w:pPr>
    </w:p>
    <w:p w14:paraId="05FF83F3" w14:textId="265132DC" w:rsidR="00453665" w:rsidRDefault="006441A3" w:rsidP="00453665">
      <w:pPr>
        <w:pStyle w:val="TableofFigures"/>
        <w:rPr>
          <w:rFonts w:eastAsiaTheme="minorEastAsia" w:cstheme="minorBidi"/>
          <w:noProof/>
          <w:szCs w:val="24"/>
          <w:lang w:eastAsia="en-GB" w:bidi="ar-SA"/>
          <w14:ligatures w14:val="standardContextual"/>
        </w:rPr>
      </w:pPr>
      <w:r w:rsidRPr="006E2907">
        <w:rPr>
          <w:lang w:val="en-GB"/>
        </w:rPr>
        <w:fldChar w:fldCharType="begin"/>
      </w:r>
      <w:r w:rsidRPr="006E2907">
        <w:rPr>
          <w:lang w:val="en-GB"/>
        </w:rPr>
        <w:instrText xml:space="preserve"> TOC \h \z \c "Figure" </w:instrText>
      </w:r>
      <w:r w:rsidRPr="006E2907">
        <w:rPr>
          <w:lang w:val="en-GB"/>
        </w:rPr>
        <w:fldChar w:fldCharType="separate"/>
      </w:r>
      <w:hyperlink w:anchor="_Toc192767931" w:history="1">
        <w:r w:rsidR="00453665" w:rsidRPr="006928D1">
          <w:rPr>
            <w:rStyle w:val="Hyperlink"/>
            <w:noProof/>
            <w:lang w:val="en-US"/>
          </w:rPr>
          <w:t>Figure 1: CHF/USD Exchange rates from 1990 – 2024</w:t>
        </w:r>
        <w:r w:rsidR="00453665">
          <w:rPr>
            <w:noProof/>
            <w:webHidden/>
          </w:rPr>
          <w:tab/>
        </w:r>
        <w:r w:rsidR="00453665">
          <w:rPr>
            <w:noProof/>
            <w:webHidden/>
          </w:rPr>
          <w:fldChar w:fldCharType="begin"/>
        </w:r>
        <w:r w:rsidR="00453665">
          <w:rPr>
            <w:noProof/>
            <w:webHidden/>
          </w:rPr>
          <w:instrText xml:space="preserve"> PAGEREF _Toc192767931 \h </w:instrText>
        </w:r>
        <w:r w:rsidR="00453665">
          <w:rPr>
            <w:noProof/>
            <w:webHidden/>
          </w:rPr>
        </w:r>
        <w:r w:rsidR="00453665">
          <w:rPr>
            <w:noProof/>
            <w:webHidden/>
          </w:rPr>
          <w:fldChar w:fldCharType="separate"/>
        </w:r>
        <w:r w:rsidR="00453665">
          <w:rPr>
            <w:noProof/>
            <w:webHidden/>
          </w:rPr>
          <w:t>41</w:t>
        </w:r>
        <w:r w:rsidR="00453665">
          <w:rPr>
            <w:noProof/>
            <w:webHidden/>
          </w:rPr>
          <w:fldChar w:fldCharType="end"/>
        </w:r>
      </w:hyperlink>
    </w:p>
    <w:p w14:paraId="3675C0E4" w14:textId="47043A84" w:rsidR="00453665" w:rsidRDefault="00000000" w:rsidP="00453665">
      <w:pPr>
        <w:pStyle w:val="TableofFigures"/>
        <w:rPr>
          <w:rFonts w:eastAsiaTheme="minorEastAsia" w:cstheme="minorBidi"/>
          <w:noProof/>
          <w:szCs w:val="24"/>
          <w:lang w:eastAsia="en-GB" w:bidi="ar-SA"/>
          <w14:ligatures w14:val="standardContextual"/>
        </w:rPr>
      </w:pPr>
      <w:hyperlink w:anchor="_Toc192767932" w:history="1">
        <w:r w:rsidR="00453665" w:rsidRPr="006928D1">
          <w:rPr>
            <w:rStyle w:val="Hyperlink"/>
            <w:noProof/>
            <w:lang w:val="en-US"/>
          </w:rPr>
          <w:t>Figure 2: Switzerland Consumer Price Index (CPI)</w:t>
        </w:r>
        <w:r w:rsidR="00453665">
          <w:rPr>
            <w:noProof/>
            <w:webHidden/>
          </w:rPr>
          <w:tab/>
        </w:r>
        <w:r w:rsidR="00453665">
          <w:rPr>
            <w:noProof/>
            <w:webHidden/>
          </w:rPr>
          <w:fldChar w:fldCharType="begin"/>
        </w:r>
        <w:r w:rsidR="00453665">
          <w:rPr>
            <w:noProof/>
            <w:webHidden/>
          </w:rPr>
          <w:instrText xml:space="preserve"> PAGEREF _Toc192767932 \h </w:instrText>
        </w:r>
        <w:r w:rsidR="00453665">
          <w:rPr>
            <w:noProof/>
            <w:webHidden/>
          </w:rPr>
        </w:r>
        <w:r w:rsidR="00453665">
          <w:rPr>
            <w:noProof/>
            <w:webHidden/>
          </w:rPr>
          <w:fldChar w:fldCharType="separate"/>
        </w:r>
        <w:r w:rsidR="00453665">
          <w:rPr>
            <w:noProof/>
            <w:webHidden/>
          </w:rPr>
          <w:t>42</w:t>
        </w:r>
        <w:r w:rsidR="00453665">
          <w:rPr>
            <w:noProof/>
            <w:webHidden/>
          </w:rPr>
          <w:fldChar w:fldCharType="end"/>
        </w:r>
      </w:hyperlink>
    </w:p>
    <w:p w14:paraId="5E75CCD5" w14:textId="22A805F4" w:rsidR="00453665" w:rsidRDefault="00000000" w:rsidP="00453665">
      <w:pPr>
        <w:pStyle w:val="TableofFigures"/>
        <w:rPr>
          <w:rFonts w:eastAsiaTheme="minorEastAsia" w:cstheme="minorBidi"/>
          <w:noProof/>
          <w:szCs w:val="24"/>
          <w:lang w:eastAsia="en-GB" w:bidi="ar-SA"/>
          <w14:ligatures w14:val="standardContextual"/>
        </w:rPr>
      </w:pPr>
      <w:hyperlink w:anchor="_Toc192767933" w:history="1">
        <w:r w:rsidR="00453665" w:rsidRPr="006928D1">
          <w:rPr>
            <w:rStyle w:val="Hyperlink"/>
            <w:noProof/>
            <w:lang w:val="fr-FR"/>
          </w:rPr>
          <w:t>Figure 3: Crude oil prices BRENT – Europe</w:t>
        </w:r>
        <w:r w:rsidR="00453665">
          <w:rPr>
            <w:noProof/>
            <w:webHidden/>
          </w:rPr>
          <w:tab/>
        </w:r>
        <w:r w:rsidR="00453665">
          <w:rPr>
            <w:noProof/>
            <w:webHidden/>
          </w:rPr>
          <w:fldChar w:fldCharType="begin"/>
        </w:r>
        <w:r w:rsidR="00453665">
          <w:rPr>
            <w:noProof/>
            <w:webHidden/>
          </w:rPr>
          <w:instrText xml:space="preserve"> PAGEREF _Toc192767933 \h </w:instrText>
        </w:r>
        <w:r w:rsidR="00453665">
          <w:rPr>
            <w:noProof/>
            <w:webHidden/>
          </w:rPr>
        </w:r>
        <w:r w:rsidR="00453665">
          <w:rPr>
            <w:noProof/>
            <w:webHidden/>
          </w:rPr>
          <w:fldChar w:fldCharType="separate"/>
        </w:r>
        <w:r w:rsidR="00453665">
          <w:rPr>
            <w:noProof/>
            <w:webHidden/>
          </w:rPr>
          <w:t>44</w:t>
        </w:r>
        <w:r w:rsidR="00453665">
          <w:rPr>
            <w:noProof/>
            <w:webHidden/>
          </w:rPr>
          <w:fldChar w:fldCharType="end"/>
        </w:r>
      </w:hyperlink>
    </w:p>
    <w:p w14:paraId="683FF7B2" w14:textId="08424576" w:rsidR="00453665" w:rsidRDefault="00000000" w:rsidP="00453665">
      <w:pPr>
        <w:pStyle w:val="TableofFigures"/>
        <w:rPr>
          <w:rFonts w:eastAsiaTheme="minorEastAsia" w:cstheme="minorBidi"/>
          <w:noProof/>
          <w:szCs w:val="24"/>
          <w:lang w:eastAsia="en-GB" w:bidi="ar-SA"/>
          <w14:ligatures w14:val="standardContextual"/>
        </w:rPr>
      </w:pPr>
      <w:hyperlink w:anchor="_Toc192767934" w:history="1">
        <w:r w:rsidR="00453665" w:rsidRPr="006928D1">
          <w:rPr>
            <w:rStyle w:val="Hyperlink"/>
            <w:noProof/>
            <w:lang w:val="en-US"/>
          </w:rPr>
          <w:t xml:space="preserve">Figure 4: Responses of the franc to innovative shocks in </w:t>
        </w:r>
        <w:r w:rsidR="00B21A7F">
          <w:rPr>
            <w:rStyle w:val="Hyperlink"/>
            <w:noProof/>
            <w:lang w:val="en-US"/>
          </w:rPr>
          <w:t>different</w:t>
        </w:r>
        <w:r w:rsidR="00453665" w:rsidRPr="006928D1">
          <w:rPr>
            <w:rStyle w:val="Hyperlink"/>
            <w:noProof/>
            <w:lang w:val="en-US"/>
          </w:rPr>
          <w:t xml:space="preserve"> factors</w:t>
        </w:r>
        <w:r w:rsidR="00453665">
          <w:rPr>
            <w:noProof/>
            <w:webHidden/>
          </w:rPr>
          <w:tab/>
        </w:r>
        <w:r w:rsidR="00453665">
          <w:rPr>
            <w:noProof/>
            <w:webHidden/>
          </w:rPr>
          <w:fldChar w:fldCharType="begin"/>
        </w:r>
        <w:r w:rsidR="00453665">
          <w:rPr>
            <w:noProof/>
            <w:webHidden/>
          </w:rPr>
          <w:instrText xml:space="preserve"> PAGEREF _Toc192767934 \h </w:instrText>
        </w:r>
        <w:r w:rsidR="00453665">
          <w:rPr>
            <w:noProof/>
            <w:webHidden/>
          </w:rPr>
        </w:r>
        <w:r w:rsidR="00453665">
          <w:rPr>
            <w:noProof/>
            <w:webHidden/>
          </w:rPr>
          <w:fldChar w:fldCharType="separate"/>
        </w:r>
        <w:r w:rsidR="00453665">
          <w:rPr>
            <w:noProof/>
            <w:webHidden/>
          </w:rPr>
          <w:t>47</w:t>
        </w:r>
        <w:r w:rsidR="00453665">
          <w:rPr>
            <w:noProof/>
            <w:webHidden/>
          </w:rPr>
          <w:fldChar w:fldCharType="end"/>
        </w:r>
      </w:hyperlink>
    </w:p>
    <w:p w14:paraId="7D9BB85E" w14:textId="790E4C37" w:rsidR="00E43CA3" w:rsidRPr="006E2907" w:rsidRDefault="006441A3" w:rsidP="006441A3">
      <w:pPr>
        <w:spacing w:line="240" w:lineRule="auto"/>
        <w:jc w:val="left"/>
        <w:rPr>
          <w:lang w:val="en-GB"/>
        </w:rPr>
      </w:pPr>
      <w:r w:rsidRPr="006E2907">
        <w:rPr>
          <w:szCs w:val="21"/>
          <w:lang w:val="en-GB"/>
        </w:rPr>
        <w:fldChar w:fldCharType="end"/>
      </w:r>
    </w:p>
    <w:p w14:paraId="59FCE236" w14:textId="77777777" w:rsidR="00A44426" w:rsidRPr="006E2907" w:rsidRDefault="00A44426" w:rsidP="00F87BC4">
      <w:pPr>
        <w:spacing w:line="240" w:lineRule="auto"/>
        <w:jc w:val="left"/>
        <w:rPr>
          <w:lang w:val="en-GB"/>
        </w:rPr>
      </w:pPr>
    </w:p>
    <w:p w14:paraId="7CA536D9" w14:textId="77777777" w:rsidR="00E43CA3" w:rsidRPr="006E2907" w:rsidRDefault="00E43CA3" w:rsidP="00F87BC4">
      <w:pPr>
        <w:spacing w:line="240" w:lineRule="auto"/>
        <w:jc w:val="left"/>
        <w:rPr>
          <w:lang w:val="en-GB"/>
        </w:rPr>
      </w:pPr>
    </w:p>
    <w:p w14:paraId="693618EB" w14:textId="77777777" w:rsidR="00E43CA3" w:rsidRPr="006E2907" w:rsidRDefault="006441A3" w:rsidP="00137178">
      <w:pPr>
        <w:pStyle w:val="Headingsmall"/>
        <w:rPr>
          <w:lang w:val="en-GB"/>
        </w:rPr>
      </w:pPr>
      <w:r w:rsidRPr="006E2907">
        <w:rPr>
          <w:lang w:val="en-GB"/>
        </w:rPr>
        <w:t>Abbreviations</w:t>
      </w:r>
    </w:p>
    <w:p w14:paraId="5B66D366" w14:textId="77777777" w:rsidR="00E43CA3" w:rsidRDefault="00E43CA3" w:rsidP="00F87BC4">
      <w:pPr>
        <w:spacing w:line="240" w:lineRule="auto"/>
        <w:jc w:val="left"/>
        <w:rPr>
          <w:lang w:val="en-GB"/>
        </w:rPr>
      </w:pPr>
    </w:p>
    <w:p w14:paraId="7FDC09C8" w14:textId="77777777" w:rsidR="00AE2C21" w:rsidRDefault="00AE2C21" w:rsidP="00AE2C21">
      <w:pPr>
        <w:numPr>
          <w:ilvl w:val="0"/>
          <w:numId w:val="23"/>
        </w:numPr>
        <w:spacing w:before="100" w:beforeAutospacing="1" w:after="100" w:afterAutospacing="1"/>
        <w:jc w:val="left"/>
        <w:rPr>
          <w:rFonts w:eastAsia="Times New Roman" w:cs="Times New Roman"/>
          <w:kern w:val="0"/>
          <w:lang w:eastAsia="en-GB"/>
        </w:rPr>
      </w:pPr>
      <w:r>
        <w:rPr>
          <w:rFonts w:eastAsia="Times New Roman" w:cs="Times New Roman"/>
          <w:b/>
          <w:kern w:val="0"/>
          <w:lang w:eastAsia="en-GB"/>
        </w:rPr>
        <w:t xml:space="preserve">ADF </w:t>
      </w:r>
      <w:r w:rsidRPr="002A6696">
        <w:rPr>
          <w:rFonts w:eastAsia="Times New Roman" w:cs="Times New Roman"/>
          <w:bCs/>
          <w:kern w:val="0"/>
          <w:lang w:eastAsia="en-GB"/>
        </w:rPr>
        <w:t>–</w:t>
      </w:r>
      <w:r>
        <w:rPr>
          <w:rFonts w:eastAsia="Times New Roman" w:cs="Times New Roman"/>
          <w:b/>
          <w:kern w:val="0"/>
          <w:lang w:eastAsia="en-GB"/>
        </w:rPr>
        <w:t xml:space="preserve"> </w:t>
      </w:r>
      <w:proofErr w:type="spellStart"/>
      <w:r>
        <w:rPr>
          <w:rFonts w:eastAsia="Times New Roman" w:cs="Times New Roman"/>
          <w:bCs/>
          <w:kern w:val="0"/>
          <w:lang w:eastAsia="en-GB"/>
        </w:rPr>
        <w:t>Augmented</w:t>
      </w:r>
      <w:proofErr w:type="spellEnd"/>
      <w:r>
        <w:rPr>
          <w:rFonts w:eastAsia="Times New Roman" w:cs="Times New Roman"/>
          <w:bCs/>
          <w:kern w:val="0"/>
          <w:lang w:eastAsia="en-GB"/>
        </w:rPr>
        <w:t xml:space="preserve"> </w:t>
      </w:r>
      <w:proofErr w:type="spellStart"/>
      <w:r>
        <w:rPr>
          <w:rFonts w:eastAsia="Times New Roman" w:cs="Times New Roman"/>
          <w:bCs/>
          <w:kern w:val="0"/>
          <w:lang w:eastAsia="en-GB"/>
        </w:rPr>
        <w:t>Dickey</w:t>
      </w:r>
      <w:proofErr w:type="spellEnd"/>
      <w:r>
        <w:rPr>
          <w:rFonts w:eastAsia="Times New Roman" w:cs="Times New Roman"/>
          <w:bCs/>
          <w:kern w:val="0"/>
          <w:lang w:eastAsia="en-GB"/>
        </w:rPr>
        <w:t xml:space="preserve"> - </w:t>
      </w:r>
      <w:proofErr w:type="spellStart"/>
      <w:r>
        <w:rPr>
          <w:rFonts w:eastAsia="Times New Roman" w:cs="Times New Roman"/>
          <w:bCs/>
          <w:kern w:val="0"/>
          <w:lang w:eastAsia="en-GB"/>
        </w:rPr>
        <w:t>Fuller</w:t>
      </w:r>
      <w:proofErr w:type="spellEnd"/>
    </w:p>
    <w:p w14:paraId="37703C96" w14:textId="77777777" w:rsidR="00AE2C21" w:rsidRPr="002A6696" w:rsidRDefault="00AE2C21" w:rsidP="00AE2C21">
      <w:pPr>
        <w:numPr>
          <w:ilvl w:val="0"/>
          <w:numId w:val="23"/>
        </w:numPr>
        <w:spacing w:before="100" w:beforeAutospacing="1" w:after="100" w:afterAutospacing="1"/>
        <w:jc w:val="left"/>
        <w:rPr>
          <w:rFonts w:eastAsia="Times New Roman" w:cs="Times New Roman"/>
          <w:kern w:val="0"/>
          <w:lang w:eastAsia="en-GB"/>
        </w:rPr>
      </w:pPr>
      <w:r w:rsidRPr="00457C14">
        <w:rPr>
          <w:rFonts w:eastAsia="Times New Roman" w:cs="Times New Roman"/>
          <w:b/>
          <w:kern w:val="0"/>
          <w:lang w:eastAsia="en-GB"/>
        </w:rPr>
        <w:t>AIC</w:t>
      </w:r>
      <w:r w:rsidRPr="00457C14">
        <w:rPr>
          <w:rFonts w:eastAsia="Times New Roman" w:cs="Times New Roman"/>
          <w:kern w:val="0"/>
          <w:lang w:eastAsia="en-GB"/>
        </w:rPr>
        <w:t xml:space="preserve"> – </w:t>
      </w:r>
      <w:proofErr w:type="spellStart"/>
      <w:r w:rsidRPr="00457C14">
        <w:rPr>
          <w:rFonts w:eastAsia="Times New Roman" w:cs="Times New Roman"/>
          <w:kern w:val="0"/>
          <w:lang w:eastAsia="en-GB"/>
        </w:rPr>
        <w:t>Akaike</w:t>
      </w:r>
      <w:proofErr w:type="spellEnd"/>
      <w:r w:rsidRPr="00457C14">
        <w:rPr>
          <w:rFonts w:eastAsia="Times New Roman" w:cs="Times New Roman"/>
          <w:kern w:val="0"/>
          <w:lang w:eastAsia="en-GB"/>
        </w:rPr>
        <w:t xml:space="preserve"> </w:t>
      </w:r>
      <w:proofErr w:type="spellStart"/>
      <w:r w:rsidRPr="00457C14">
        <w:rPr>
          <w:rFonts w:eastAsia="Times New Roman" w:cs="Times New Roman"/>
          <w:kern w:val="0"/>
          <w:lang w:eastAsia="en-GB"/>
        </w:rPr>
        <w:t>Information</w:t>
      </w:r>
      <w:proofErr w:type="spellEnd"/>
      <w:r w:rsidRPr="00457C14">
        <w:rPr>
          <w:rFonts w:eastAsia="Times New Roman" w:cs="Times New Roman"/>
          <w:kern w:val="0"/>
          <w:lang w:eastAsia="en-GB"/>
        </w:rPr>
        <w:t xml:space="preserve"> </w:t>
      </w:r>
      <w:proofErr w:type="spellStart"/>
      <w:r w:rsidRPr="00457C14">
        <w:rPr>
          <w:rFonts w:eastAsia="Times New Roman" w:cs="Times New Roman"/>
          <w:kern w:val="0"/>
          <w:lang w:eastAsia="en-GB"/>
        </w:rPr>
        <w:t>Criterion</w:t>
      </w:r>
      <w:proofErr w:type="spellEnd"/>
    </w:p>
    <w:p w14:paraId="67D114F1" w14:textId="77777777" w:rsidR="00AE2C21" w:rsidRPr="00457C14" w:rsidRDefault="00AE2C21" w:rsidP="00AE2C21">
      <w:pPr>
        <w:numPr>
          <w:ilvl w:val="0"/>
          <w:numId w:val="23"/>
        </w:numPr>
        <w:spacing w:before="100" w:beforeAutospacing="1" w:after="100" w:afterAutospacing="1"/>
        <w:jc w:val="left"/>
        <w:rPr>
          <w:rFonts w:eastAsia="Times New Roman" w:cs="Times New Roman"/>
          <w:kern w:val="0"/>
          <w:lang w:eastAsia="en-GB"/>
        </w:rPr>
      </w:pPr>
      <w:r w:rsidRPr="00457C14">
        <w:rPr>
          <w:rFonts w:eastAsia="Times New Roman" w:cs="Times New Roman"/>
          <w:b/>
          <w:kern w:val="0"/>
          <w:lang w:eastAsia="en-GB"/>
        </w:rPr>
        <w:t>AR</w:t>
      </w:r>
      <w:r w:rsidRPr="00457C14">
        <w:rPr>
          <w:rFonts w:eastAsia="Times New Roman" w:cs="Times New Roman"/>
          <w:kern w:val="0"/>
          <w:lang w:eastAsia="en-GB"/>
        </w:rPr>
        <w:t xml:space="preserve"> – </w:t>
      </w:r>
      <w:proofErr w:type="spellStart"/>
      <w:r w:rsidRPr="00457C14">
        <w:rPr>
          <w:rFonts w:eastAsia="Times New Roman" w:cs="Times New Roman"/>
          <w:kern w:val="0"/>
          <w:lang w:eastAsia="en-GB"/>
        </w:rPr>
        <w:t>Autoregressive</w:t>
      </w:r>
      <w:proofErr w:type="spellEnd"/>
    </w:p>
    <w:p w14:paraId="0C81D13C" w14:textId="77777777" w:rsidR="00AE2C21" w:rsidRPr="00453665" w:rsidRDefault="00AE2C21" w:rsidP="00AE2C21">
      <w:pPr>
        <w:numPr>
          <w:ilvl w:val="0"/>
          <w:numId w:val="23"/>
        </w:numPr>
        <w:spacing w:before="100" w:beforeAutospacing="1" w:after="100" w:afterAutospacing="1"/>
        <w:jc w:val="left"/>
        <w:rPr>
          <w:rFonts w:eastAsia="Times New Roman" w:cs="Times New Roman"/>
          <w:kern w:val="0"/>
          <w:lang w:val="en-US" w:eastAsia="en-GB"/>
        </w:rPr>
      </w:pPr>
      <w:r w:rsidRPr="00453665">
        <w:rPr>
          <w:rFonts w:eastAsia="Times New Roman" w:cs="Times New Roman"/>
          <w:b/>
          <w:kern w:val="0"/>
          <w:lang w:val="en-US" w:eastAsia="en-GB"/>
        </w:rPr>
        <w:t>BEER</w:t>
      </w:r>
      <w:r w:rsidRPr="00453665">
        <w:rPr>
          <w:rFonts w:eastAsia="Times New Roman" w:cs="Times New Roman"/>
          <w:kern w:val="0"/>
          <w:lang w:val="en-US" w:eastAsia="en-GB"/>
        </w:rPr>
        <w:t xml:space="preserve"> – Behavioral Equilibrium Exchange Rate</w:t>
      </w:r>
    </w:p>
    <w:p w14:paraId="6B44A670" w14:textId="77777777" w:rsidR="00AE2C21" w:rsidRPr="00457C14" w:rsidRDefault="00AE2C21" w:rsidP="00AE2C21">
      <w:pPr>
        <w:numPr>
          <w:ilvl w:val="0"/>
          <w:numId w:val="23"/>
        </w:numPr>
        <w:spacing w:before="100" w:beforeAutospacing="1" w:after="100" w:afterAutospacing="1"/>
        <w:jc w:val="left"/>
        <w:rPr>
          <w:rFonts w:eastAsia="Times New Roman" w:cs="Times New Roman"/>
          <w:kern w:val="0"/>
          <w:lang w:eastAsia="en-GB"/>
        </w:rPr>
      </w:pPr>
      <w:r w:rsidRPr="00457C14">
        <w:rPr>
          <w:rFonts w:eastAsia="Times New Roman" w:cs="Times New Roman"/>
          <w:b/>
          <w:kern w:val="0"/>
          <w:lang w:eastAsia="en-GB"/>
        </w:rPr>
        <w:t>CHF</w:t>
      </w:r>
      <w:r w:rsidRPr="00457C14">
        <w:rPr>
          <w:rFonts w:eastAsia="Times New Roman" w:cs="Times New Roman"/>
          <w:kern w:val="0"/>
          <w:lang w:eastAsia="en-GB"/>
        </w:rPr>
        <w:t xml:space="preserve"> – Swiss </w:t>
      </w:r>
      <w:proofErr w:type="spellStart"/>
      <w:r w:rsidRPr="00457C14">
        <w:rPr>
          <w:rFonts w:eastAsia="Times New Roman" w:cs="Times New Roman"/>
          <w:kern w:val="0"/>
          <w:lang w:eastAsia="en-GB"/>
        </w:rPr>
        <w:t>Franc</w:t>
      </w:r>
      <w:proofErr w:type="spellEnd"/>
    </w:p>
    <w:p w14:paraId="43B20701" w14:textId="77777777" w:rsidR="00AE2C21" w:rsidRDefault="00AE2C21" w:rsidP="00AE2C21">
      <w:pPr>
        <w:numPr>
          <w:ilvl w:val="0"/>
          <w:numId w:val="23"/>
        </w:numPr>
        <w:spacing w:before="100" w:beforeAutospacing="1" w:after="100" w:afterAutospacing="1"/>
        <w:jc w:val="left"/>
        <w:rPr>
          <w:rFonts w:eastAsia="Times New Roman" w:cs="Times New Roman"/>
          <w:kern w:val="0"/>
          <w:lang w:eastAsia="en-GB"/>
        </w:rPr>
      </w:pPr>
      <w:r w:rsidRPr="00457C14">
        <w:rPr>
          <w:rFonts w:eastAsia="Times New Roman" w:cs="Times New Roman"/>
          <w:b/>
          <w:kern w:val="0"/>
          <w:lang w:eastAsia="en-GB"/>
        </w:rPr>
        <w:t>CPI</w:t>
      </w:r>
      <w:r w:rsidRPr="00457C14">
        <w:rPr>
          <w:rFonts w:eastAsia="Times New Roman" w:cs="Times New Roman"/>
          <w:kern w:val="0"/>
          <w:lang w:eastAsia="en-GB"/>
        </w:rPr>
        <w:t xml:space="preserve"> – Consumer Price Index</w:t>
      </w:r>
    </w:p>
    <w:p w14:paraId="59F2AFDA" w14:textId="2205B6B4" w:rsidR="00AE2C21" w:rsidRPr="00457C14" w:rsidRDefault="00AE2C21" w:rsidP="00AE2C21">
      <w:pPr>
        <w:numPr>
          <w:ilvl w:val="0"/>
          <w:numId w:val="23"/>
        </w:numPr>
        <w:spacing w:before="100" w:beforeAutospacing="1" w:after="100" w:afterAutospacing="1"/>
        <w:jc w:val="left"/>
        <w:rPr>
          <w:rFonts w:eastAsia="Times New Roman" w:cs="Times New Roman"/>
          <w:kern w:val="0"/>
          <w:lang w:eastAsia="en-GB"/>
        </w:rPr>
      </w:pPr>
      <w:r>
        <w:rPr>
          <w:rFonts w:eastAsia="Times New Roman" w:cs="Times New Roman"/>
          <w:b/>
          <w:kern w:val="0"/>
          <w:lang w:eastAsia="en-GB"/>
        </w:rPr>
        <w:t xml:space="preserve">EU </w:t>
      </w:r>
      <w:r>
        <w:rPr>
          <w:rFonts w:eastAsia="Times New Roman" w:cs="Times New Roman"/>
          <w:kern w:val="0"/>
          <w:lang w:eastAsia="en-GB"/>
        </w:rPr>
        <w:t>– European Union</w:t>
      </w:r>
    </w:p>
    <w:p w14:paraId="1FC395FF" w14:textId="77777777" w:rsidR="00AE2C21" w:rsidRPr="00457C14" w:rsidRDefault="00AE2C21" w:rsidP="00AE2C21">
      <w:pPr>
        <w:numPr>
          <w:ilvl w:val="0"/>
          <w:numId w:val="23"/>
        </w:numPr>
        <w:spacing w:before="100" w:beforeAutospacing="1" w:after="100" w:afterAutospacing="1"/>
        <w:jc w:val="left"/>
        <w:rPr>
          <w:rFonts w:eastAsia="Times New Roman" w:cs="Times New Roman"/>
          <w:kern w:val="0"/>
          <w:lang w:eastAsia="en-GB"/>
        </w:rPr>
      </w:pPr>
      <w:r w:rsidRPr="00457C14">
        <w:rPr>
          <w:rFonts w:eastAsia="Times New Roman" w:cs="Times New Roman"/>
          <w:b/>
          <w:kern w:val="0"/>
          <w:lang w:eastAsia="en-GB"/>
        </w:rPr>
        <w:t>EUR</w:t>
      </w:r>
      <w:r w:rsidRPr="00457C14">
        <w:rPr>
          <w:rFonts w:eastAsia="Times New Roman" w:cs="Times New Roman"/>
          <w:kern w:val="0"/>
          <w:lang w:eastAsia="en-GB"/>
        </w:rPr>
        <w:t xml:space="preserve"> – Euro</w:t>
      </w:r>
    </w:p>
    <w:p w14:paraId="2D5E08F1" w14:textId="77777777" w:rsidR="00AE2C21" w:rsidRPr="00457C14" w:rsidRDefault="00AE2C21" w:rsidP="00AE2C21">
      <w:pPr>
        <w:numPr>
          <w:ilvl w:val="0"/>
          <w:numId w:val="23"/>
        </w:numPr>
        <w:spacing w:before="100" w:beforeAutospacing="1" w:after="100" w:afterAutospacing="1"/>
        <w:jc w:val="left"/>
        <w:rPr>
          <w:rFonts w:eastAsia="Times New Roman" w:cs="Times New Roman"/>
          <w:kern w:val="0"/>
          <w:lang w:eastAsia="en-GB"/>
        </w:rPr>
      </w:pPr>
      <w:r w:rsidRPr="00457C14">
        <w:rPr>
          <w:rFonts w:eastAsia="Times New Roman" w:cs="Times New Roman"/>
          <w:b/>
          <w:kern w:val="0"/>
          <w:lang w:eastAsia="en-GB"/>
        </w:rPr>
        <w:t>FDI</w:t>
      </w:r>
      <w:r w:rsidRPr="00457C14">
        <w:rPr>
          <w:rFonts w:eastAsia="Times New Roman" w:cs="Times New Roman"/>
          <w:kern w:val="0"/>
          <w:lang w:eastAsia="en-GB"/>
        </w:rPr>
        <w:t xml:space="preserve"> – </w:t>
      </w:r>
      <w:proofErr w:type="spellStart"/>
      <w:r w:rsidRPr="00457C14">
        <w:rPr>
          <w:rFonts w:eastAsia="Times New Roman" w:cs="Times New Roman"/>
          <w:kern w:val="0"/>
          <w:lang w:eastAsia="en-GB"/>
        </w:rPr>
        <w:t>Foreign</w:t>
      </w:r>
      <w:proofErr w:type="spellEnd"/>
      <w:r w:rsidRPr="00457C14">
        <w:rPr>
          <w:rFonts w:eastAsia="Times New Roman" w:cs="Times New Roman"/>
          <w:kern w:val="0"/>
          <w:lang w:eastAsia="en-GB"/>
        </w:rPr>
        <w:t xml:space="preserve"> Direct </w:t>
      </w:r>
      <w:proofErr w:type="spellStart"/>
      <w:r w:rsidRPr="00457C14">
        <w:rPr>
          <w:rFonts w:eastAsia="Times New Roman" w:cs="Times New Roman"/>
          <w:kern w:val="0"/>
          <w:lang w:eastAsia="en-GB"/>
        </w:rPr>
        <w:t>Investment</w:t>
      </w:r>
      <w:proofErr w:type="spellEnd"/>
    </w:p>
    <w:p w14:paraId="0B89CCF6" w14:textId="77777777" w:rsidR="00AE2C21" w:rsidRPr="00457C14" w:rsidRDefault="00AE2C21" w:rsidP="00AE2C21">
      <w:pPr>
        <w:numPr>
          <w:ilvl w:val="0"/>
          <w:numId w:val="23"/>
        </w:numPr>
        <w:spacing w:before="100" w:beforeAutospacing="1" w:after="100" w:afterAutospacing="1"/>
        <w:jc w:val="left"/>
        <w:rPr>
          <w:rFonts w:eastAsia="Times New Roman" w:cs="Times New Roman"/>
          <w:kern w:val="0"/>
          <w:lang w:eastAsia="en-GB"/>
        </w:rPr>
      </w:pPr>
      <w:r w:rsidRPr="00457C14">
        <w:rPr>
          <w:rFonts w:eastAsia="Times New Roman" w:cs="Times New Roman"/>
          <w:b/>
          <w:kern w:val="0"/>
          <w:lang w:eastAsia="en-GB"/>
        </w:rPr>
        <w:t>FEER</w:t>
      </w:r>
      <w:r w:rsidRPr="00457C14">
        <w:rPr>
          <w:rFonts w:eastAsia="Times New Roman" w:cs="Times New Roman"/>
          <w:kern w:val="0"/>
          <w:lang w:eastAsia="en-GB"/>
        </w:rPr>
        <w:t xml:space="preserve"> – </w:t>
      </w:r>
      <w:proofErr w:type="spellStart"/>
      <w:r w:rsidRPr="00457C14">
        <w:rPr>
          <w:rFonts w:eastAsia="Times New Roman" w:cs="Times New Roman"/>
          <w:kern w:val="0"/>
          <w:lang w:eastAsia="en-GB"/>
        </w:rPr>
        <w:t>Fundamental</w:t>
      </w:r>
      <w:proofErr w:type="spellEnd"/>
      <w:r w:rsidRPr="00457C14">
        <w:rPr>
          <w:rFonts w:eastAsia="Times New Roman" w:cs="Times New Roman"/>
          <w:kern w:val="0"/>
          <w:lang w:eastAsia="en-GB"/>
        </w:rPr>
        <w:t xml:space="preserve"> </w:t>
      </w:r>
      <w:proofErr w:type="spellStart"/>
      <w:r w:rsidRPr="00457C14">
        <w:rPr>
          <w:rFonts w:eastAsia="Times New Roman" w:cs="Times New Roman"/>
          <w:kern w:val="0"/>
          <w:lang w:eastAsia="en-GB"/>
        </w:rPr>
        <w:t>Equilibrium</w:t>
      </w:r>
      <w:proofErr w:type="spellEnd"/>
      <w:r w:rsidRPr="00457C14">
        <w:rPr>
          <w:rFonts w:eastAsia="Times New Roman" w:cs="Times New Roman"/>
          <w:kern w:val="0"/>
          <w:lang w:eastAsia="en-GB"/>
        </w:rPr>
        <w:t xml:space="preserve"> Exchange </w:t>
      </w:r>
      <w:proofErr w:type="spellStart"/>
      <w:r w:rsidRPr="00457C14">
        <w:rPr>
          <w:rFonts w:eastAsia="Times New Roman" w:cs="Times New Roman"/>
          <w:kern w:val="0"/>
          <w:lang w:eastAsia="en-GB"/>
        </w:rPr>
        <w:t>Rate</w:t>
      </w:r>
      <w:proofErr w:type="spellEnd"/>
    </w:p>
    <w:p w14:paraId="4088B0D0" w14:textId="77777777" w:rsidR="00AE2C21" w:rsidRPr="00457C14" w:rsidRDefault="00AE2C21" w:rsidP="00AE2C21">
      <w:pPr>
        <w:numPr>
          <w:ilvl w:val="0"/>
          <w:numId w:val="23"/>
        </w:numPr>
        <w:spacing w:before="100" w:beforeAutospacing="1" w:after="100" w:afterAutospacing="1"/>
        <w:jc w:val="left"/>
        <w:rPr>
          <w:rFonts w:eastAsia="Times New Roman" w:cs="Times New Roman"/>
          <w:kern w:val="0"/>
          <w:lang w:eastAsia="en-GB"/>
        </w:rPr>
      </w:pPr>
      <w:r w:rsidRPr="00457C14">
        <w:rPr>
          <w:rFonts w:eastAsia="Times New Roman" w:cs="Times New Roman"/>
          <w:b/>
          <w:kern w:val="0"/>
          <w:lang w:eastAsia="en-GB"/>
        </w:rPr>
        <w:t>GPR</w:t>
      </w:r>
      <w:r w:rsidRPr="00457C14">
        <w:rPr>
          <w:rFonts w:eastAsia="Times New Roman" w:cs="Times New Roman"/>
          <w:kern w:val="0"/>
          <w:lang w:eastAsia="en-GB"/>
        </w:rPr>
        <w:t xml:space="preserve"> – </w:t>
      </w:r>
      <w:proofErr w:type="spellStart"/>
      <w:r w:rsidRPr="00457C14">
        <w:rPr>
          <w:rFonts w:eastAsia="Times New Roman" w:cs="Times New Roman"/>
          <w:kern w:val="0"/>
          <w:lang w:eastAsia="en-GB"/>
        </w:rPr>
        <w:t>Geopolitical</w:t>
      </w:r>
      <w:proofErr w:type="spellEnd"/>
      <w:r w:rsidRPr="00457C14">
        <w:rPr>
          <w:rFonts w:eastAsia="Times New Roman" w:cs="Times New Roman"/>
          <w:kern w:val="0"/>
          <w:lang w:eastAsia="en-GB"/>
        </w:rPr>
        <w:t xml:space="preserve"> </w:t>
      </w:r>
      <w:proofErr w:type="spellStart"/>
      <w:r w:rsidRPr="00457C14">
        <w:rPr>
          <w:rFonts w:eastAsia="Times New Roman" w:cs="Times New Roman"/>
          <w:kern w:val="0"/>
          <w:lang w:eastAsia="en-GB"/>
        </w:rPr>
        <w:t>Risk</w:t>
      </w:r>
      <w:proofErr w:type="spellEnd"/>
      <w:r w:rsidRPr="00457C14">
        <w:rPr>
          <w:rFonts w:eastAsia="Times New Roman" w:cs="Times New Roman"/>
          <w:kern w:val="0"/>
          <w:lang w:eastAsia="en-GB"/>
        </w:rPr>
        <w:t xml:space="preserve"> Index</w:t>
      </w:r>
    </w:p>
    <w:p w14:paraId="56F40549" w14:textId="77777777" w:rsidR="00AE2C21" w:rsidRPr="00457C14" w:rsidRDefault="00AE2C21" w:rsidP="00AE2C21">
      <w:pPr>
        <w:numPr>
          <w:ilvl w:val="0"/>
          <w:numId w:val="23"/>
        </w:numPr>
        <w:spacing w:before="100" w:beforeAutospacing="1" w:after="100" w:afterAutospacing="1"/>
        <w:jc w:val="left"/>
        <w:rPr>
          <w:rFonts w:eastAsia="Times New Roman" w:cs="Times New Roman"/>
          <w:kern w:val="0"/>
          <w:lang w:eastAsia="en-GB"/>
        </w:rPr>
      </w:pPr>
      <w:r w:rsidRPr="00457C14">
        <w:rPr>
          <w:rFonts w:eastAsia="Times New Roman" w:cs="Times New Roman"/>
          <w:b/>
          <w:kern w:val="0"/>
          <w:lang w:eastAsia="en-GB"/>
        </w:rPr>
        <w:t>HQC</w:t>
      </w:r>
      <w:r w:rsidRPr="00457C14">
        <w:rPr>
          <w:rFonts w:eastAsia="Times New Roman" w:cs="Times New Roman"/>
          <w:kern w:val="0"/>
          <w:lang w:eastAsia="en-GB"/>
        </w:rPr>
        <w:t xml:space="preserve"> – Hannan-Quinn </w:t>
      </w:r>
      <w:proofErr w:type="spellStart"/>
      <w:r w:rsidRPr="00457C14">
        <w:rPr>
          <w:rFonts w:eastAsia="Times New Roman" w:cs="Times New Roman"/>
          <w:kern w:val="0"/>
          <w:lang w:eastAsia="en-GB"/>
        </w:rPr>
        <w:t>Criterion</w:t>
      </w:r>
      <w:proofErr w:type="spellEnd"/>
    </w:p>
    <w:p w14:paraId="6A7BA6AC" w14:textId="77777777" w:rsidR="00AE2C21" w:rsidRPr="00457C14" w:rsidRDefault="00AE2C21" w:rsidP="00AE2C21">
      <w:pPr>
        <w:numPr>
          <w:ilvl w:val="0"/>
          <w:numId w:val="23"/>
        </w:numPr>
        <w:spacing w:before="100" w:beforeAutospacing="1" w:after="100" w:afterAutospacing="1"/>
        <w:jc w:val="left"/>
        <w:rPr>
          <w:rFonts w:eastAsia="Times New Roman" w:cs="Times New Roman"/>
          <w:kern w:val="0"/>
          <w:lang w:eastAsia="en-GB"/>
        </w:rPr>
      </w:pPr>
      <w:r w:rsidRPr="00457C14">
        <w:rPr>
          <w:rFonts w:eastAsia="Times New Roman" w:cs="Times New Roman"/>
          <w:b/>
          <w:kern w:val="0"/>
          <w:lang w:eastAsia="en-GB"/>
        </w:rPr>
        <w:t>IMF</w:t>
      </w:r>
      <w:r w:rsidRPr="00457C14">
        <w:rPr>
          <w:rFonts w:eastAsia="Times New Roman" w:cs="Times New Roman"/>
          <w:kern w:val="0"/>
          <w:lang w:eastAsia="en-GB"/>
        </w:rPr>
        <w:t xml:space="preserve"> – International </w:t>
      </w:r>
      <w:proofErr w:type="spellStart"/>
      <w:r w:rsidRPr="00457C14">
        <w:rPr>
          <w:rFonts w:eastAsia="Times New Roman" w:cs="Times New Roman"/>
          <w:kern w:val="0"/>
          <w:lang w:eastAsia="en-GB"/>
        </w:rPr>
        <w:t>Monetary</w:t>
      </w:r>
      <w:proofErr w:type="spellEnd"/>
      <w:r w:rsidRPr="00457C14">
        <w:rPr>
          <w:rFonts w:eastAsia="Times New Roman" w:cs="Times New Roman"/>
          <w:kern w:val="0"/>
          <w:lang w:eastAsia="en-GB"/>
        </w:rPr>
        <w:t xml:space="preserve"> </w:t>
      </w:r>
      <w:proofErr w:type="spellStart"/>
      <w:r w:rsidRPr="00457C14">
        <w:rPr>
          <w:rFonts w:eastAsia="Times New Roman" w:cs="Times New Roman"/>
          <w:kern w:val="0"/>
          <w:lang w:eastAsia="en-GB"/>
        </w:rPr>
        <w:t>Fund</w:t>
      </w:r>
      <w:proofErr w:type="spellEnd"/>
    </w:p>
    <w:p w14:paraId="24B5F691" w14:textId="77777777" w:rsidR="00AE2C21" w:rsidRDefault="00AE2C21" w:rsidP="00AE2C21">
      <w:pPr>
        <w:numPr>
          <w:ilvl w:val="0"/>
          <w:numId w:val="23"/>
        </w:numPr>
        <w:spacing w:before="100" w:beforeAutospacing="1" w:after="100" w:afterAutospacing="1"/>
        <w:jc w:val="left"/>
        <w:rPr>
          <w:rFonts w:eastAsia="Times New Roman" w:cs="Times New Roman"/>
          <w:kern w:val="0"/>
          <w:lang w:eastAsia="en-GB"/>
        </w:rPr>
      </w:pPr>
      <w:r w:rsidRPr="00457C14">
        <w:rPr>
          <w:rFonts w:eastAsia="Times New Roman" w:cs="Times New Roman"/>
          <w:b/>
          <w:kern w:val="0"/>
          <w:lang w:eastAsia="en-GB"/>
        </w:rPr>
        <w:t>IRF</w:t>
      </w:r>
      <w:r w:rsidRPr="00457C14">
        <w:rPr>
          <w:rFonts w:eastAsia="Times New Roman" w:cs="Times New Roman"/>
          <w:kern w:val="0"/>
          <w:lang w:eastAsia="en-GB"/>
        </w:rPr>
        <w:t xml:space="preserve"> – </w:t>
      </w:r>
      <w:proofErr w:type="spellStart"/>
      <w:r w:rsidRPr="00457C14">
        <w:rPr>
          <w:rFonts w:eastAsia="Times New Roman" w:cs="Times New Roman"/>
          <w:kern w:val="0"/>
          <w:lang w:eastAsia="en-GB"/>
        </w:rPr>
        <w:t>Impulse</w:t>
      </w:r>
      <w:proofErr w:type="spellEnd"/>
      <w:r w:rsidRPr="00457C14">
        <w:rPr>
          <w:rFonts w:eastAsia="Times New Roman" w:cs="Times New Roman"/>
          <w:kern w:val="0"/>
          <w:lang w:eastAsia="en-GB"/>
        </w:rPr>
        <w:t xml:space="preserve"> </w:t>
      </w:r>
      <w:proofErr w:type="spellStart"/>
      <w:r w:rsidRPr="00457C14">
        <w:rPr>
          <w:rFonts w:eastAsia="Times New Roman" w:cs="Times New Roman"/>
          <w:kern w:val="0"/>
          <w:lang w:eastAsia="en-GB"/>
        </w:rPr>
        <w:t>Response</w:t>
      </w:r>
      <w:proofErr w:type="spellEnd"/>
      <w:r w:rsidRPr="00457C14">
        <w:rPr>
          <w:rFonts w:eastAsia="Times New Roman" w:cs="Times New Roman"/>
          <w:kern w:val="0"/>
          <w:lang w:eastAsia="en-GB"/>
        </w:rPr>
        <w:t xml:space="preserve"> </w:t>
      </w:r>
      <w:proofErr w:type="spellStart"/>
      <w:r w:rsidRPr="00457C14">
        <w:rPr>
          <w:rFonts w:eastAsia="Times New Roman" w:cs="Times New Roman"/>
          <w:kern w:val="0"/>
          <w:lang w:eastAsia="en-GB"/>
        </w:rPr>
        <w:t>Function</w:t>
      </w:r>
      <w:proofErr w:type="spellEnd"/>
    </w:p>
    <w:p w14:paraId="73C0E998" w14:textId="77777777" w:rsidR="00AE2C21" w:rsidRPr="00457C14" w:rsidRDefault="00AE2C21" w:rsidP="00AE2C21">
      <w:pPr>
        <w:numPr>
          <w:ilvl w:val="0"/>
          <w:numId w:val="23"/>
        </w:numPr>
        <w:spacing w:before="100" w:beforeAutospacing="1" w:after="100" w:afterAutospacing="1"/>
        <w:jc w:val="left"/>
        <w:rPr>
          <w:rFonts w:eastAsia="Times New Roman" w:cs="Times New Roman"/>
          <w:kern w:val="0"/>
          <w:lang w:eastAsia="en-GB"/>
        </w:rPr>
      </w:pPr>
      <w:r>
        <w:rPr>
          <w:rFonts w:eastAsia="Times New Roman" w:cs="Times New Roman"/>
          <w:b/>
          <w:kern w:val="0"/>
          <w:lang w:eastAsia="en-GB"/>
        </w:rPr>
        <w:t xml:space="preserve">LM </w:t>
      </w:r>
      <w:r>
        <w:rPr>
          <w:rFonts w:eastAsia="Times New Roman" w:cs="Times New Roman"/>
          <w:kern w:val="0"/>
          <w:lang w:eastAsia="en-GB"/>
        </w:rPr>
        <w:t xml:space="preserve">– </w:t>
      </w:r>
      <w:proofErr w:type="spellStart"/>
      <w:r>
        <w:rPr>
          <w:rFonts w:eastAsia="Times New Roman" w:cs="Times New Roman"/>
          <w:kern w:val="0"/>
          <w:lang w:eastAsia="en-GB"/>
        </w:rPr>
        <w:t>Lagrange</w:t>
      </w:r>
      <w:proofErr w:type="spellEnd"/>
      <w:r>
        <w:rPr>
          <w:rFonts w:eastAsia="Times New Roman" w:cs="Times New Roman"/>
          <w:kern w:val="0"/>
          <w:lang w:eastAsia="en-GB"/>
        </w:rPr>
        <w:t xml:space="preserve"> </w:t>
      </w:r>
      <w:proofErr w:type="spellStart"/>
      <w:r>
        <w:rPr>
          <w:rFonts w:eastAsia="Times New Roman" w:cs="Times New Roman"/>
          <w:kern w:val="0"/>
          <w:lang w:eastAsia="en-GB"/>
        </w:rPr>
        <w:t>multiplier</w:t>
      </w:r>
      <w:proofErr w:type="spellEnd"/>
    </w:p>
    <w:p w14:paraId="4ACE7304" w14:textId="77777777" w:rsidR="00AE2C21" w:rsidRDefault="00AE2C21" w:rsidP="00AE2C21">
      <w:pPr>
        <w:numPr>
          <w:ilvl w:val="0"/>
          <w:numId w:val="23"/>
        </w:numPr>
        <w:spacing w:before="100" w:beforeAutospacing="1" w:after="100" w:afterAutospacing="1"/>
        <w:jc w:val="left"/>
        <w:rPr>
          <w:rFonts w:eastAsia="Times New Roman" w:cs="Times New Roman"/>
          <w:kern w:val="0"/>
          <w:lang w:eastAsia="en-GB"/>
        </w:rPr>
      </w:pPr>
      <w:r w:rsidRPr="00457C14">
        <w:rPr>
          <w:rFonts w:eastAsia="Times New Roman" w:cs="Times New Roman"/>
          <w:b/>
          <w:kern w:val="0"/>
          <w:lang w:eastAsia="en-GB"/>
        </w:rPr>
        <w:t>LMU</w:t>
      </w:r>
      <w:r w:rsidRPr="00457C14">
        <w:rPr>
          <w:rFonts w:eastAsia="Times New Roman" w:cs="Times New Roman"/>
          <w:kern w:val="0"/>
          <w:lang w:eastAsia="en-GB"/>
        </w:rPr>
        <w:t xml:space="preserve"> – </w:t>
      </w:r>
      <w:proofErr w:type="spellStart"/>
      <w:r w:rsidRPr="00457C14">
        <w:rPr>
          <w:rFonts w:eastAsia="Times New Roman" w:cs="Times New Roman"/>
          <w:kern w:val="0"/>
          <w:lang w:eastAsia="en-GB"/>
        </w:rPr>
        <w:t>Latin</w:t>
      </w:r>
      <w:proofErr w:type="spellEnd"/>
      <w:r w:rsidRPr="00457C14">
        <w:rPr>
          <w:rFonts w:eastAsia="Times New Roman" w:cs="Times New Roman"/>
          <w:kern w:val="0"/>
          <w:lang w:eastAsia="en-GB"/>
        </w:rPr>
        <w:t xml:space="preserve"> </w:t>
      </w:r>
      <w:proofErr w:type="spellStart"/>
      <w:r w:rsidRPr="00457C14">
        <w:rPr>
          <w:rFonts w:eastAsia="Times New Roman" w:cs="Times New Roman"/>
          <w:kern w:val="0"/>
          <w:lang w:eastAsia="en-GB"/>
        </w:rPr>
        <w:t>Monetary</w:t>
      </w:r>
      <w:proofErr w:type="spellEnd"/>
      <w:r w:rsidRPr="00457C14">
        <w:rPr>
          <w:rFonts w:eastAsia="Times New Roman" w:cs="Times New Roman"/>
          <w:kern w:val="0"/>
          <w:lang w:eastAsia="en-GB"/>
        </w:rPr>
        <w:t xml:space="preserve"> Union</w:t>
      </w:r>
    </w:p>
    <w:p w14:paraId="6D1F3199" w14:textId="77777777" w:rsidR="00AE2C21" w:rsidRPr="00457C14" w:rsidRDefault="00AE2C21" w:rsidP="00AE2C21">
      <w:pPr>
        <w:numPr>
          <w:ilvl w:val="0"/>
          <w:numId w:val="23"/>
        </w:numPr>
        <w:spacing w:before="100" w:beforeAutospacing="1" w:after="100" w:afterAutospacing="1"/>
        <w:jc w:val="left"/>
        <w:rPr>
          <w:rFonts w:eastAsia="Times New Roman" w:cs="Times New Roman"/>
          <w:kern w:val="0"/>
          <w:lang w:eastAsia="en-GB"/>
        </w:rPr>
      </w:pPr>
      <w:r w:rsidRPr="00457C14">
        <w:rPr>
          <w:rFonts w:eastAsia="Times New Roman" w:cs="Times New Roman"/>
          <w:b/>
          <w:kern w:val="0"/>
          <w:lang w:eastAsia="en-GB"/>
        </w:rPr>
        <w:t>LR</w:t>
      </w:r>
      <w:r w:rsidRPr="00457C14">
        <w:rPr>
          <w:rFonts w:eastAsia="Times New Roman" w:cs="Times New Roman"/>
          <w:kern w:val="0"/>
          <w:lang w:eastAsia="en-GB"/>
        </w:rPr>
        <w:t xml:space="preserve"> – </w:t>
      </w:r>
      <w:proofErr w:type="spellStart"/>
      <w:r w:rsidRPr="00457C14">
        <w:rPr>
          <w:rFonts w:eastAsia="Times New Roman" w:cs="Times New Roman"/>
          <w:kern w:val="0"/>
          <w:lang w:eastAsia="en-GB"/>
        </w:rPr>
        <w:t>Likelihood</w:t>
      </w:r>
      <w:proofErr w:type="spellEnd"/>
      <w:r w:rsidRPr="00457C14">
        <w:rPr>
          <w:rFonts w:eastAsia="Times New Roman" w:cs="Times New Roman"/>
          <w:kern w:val="0"/>
          <w:lang w:eastAsia="en-GB"/>
        </w:rPr>
        <w:t xml:space="preserve"> </w:t>
      </w:r>
      <w:proofErr w:type="spellStart"/>
      <w:r w:rsidRPr="00457C14">
        <w:rPr>
          <w:rFonts w:eastAsia="Times New Roman" w:cs="Times New Roman"/>
          <w:kern w:val="0"/>
          <w:lang w:eastAsia="en-GB"/>
        </w:rPr>
        <w:t>Ratio</w:t>
      </w:r>
      <w:proofErr w:type="spellEnd"/>
    </w:p>
    <w:p w14:paraId="60BEAFEB" w14:textId="77777777" w:rsidR="00AE2C21" w:rsidRPr="00457C14" w:rsidRDefault="00AE2C21" w:rsidP="00AE2C21">
      <w:pPr>
        <w:numPr>
          <w:ilvl w:val="0"/>
          <w:numId w:val="23"/>
        </w:numPr>
        <w:spacing w:before="100" w:beforeAutospacing="1" w:after="100" w:afterAutospacing="1"/>
        <w:jc w:val="left"/>
        <w:rPr>
          <w:rFonts w:eastAsia="Times New Roman" w:cs="Times New Roman"/>
          <w:kern w:val="0"/>
          <w:lang w:eastAsia="en-GB"/>
        </w:rPr>
      </w:pPr>
      <w:r w:rsidRPr="00457C14">
        <w:rPr>
          <w:rFonts w:eastAsia="Times New Roman" w:cs="Times New Roman"/>
          <w:b/>
          <w:kern w:val="0"/>
          <w:lang w:eastAsia="en-GB"/>
        </w:rPr>
        <w:t>NEER</w:t>
      </w:r>
      <w:r w:rsidRPr="00457C14">
        <w:rPr>
          <w:rFonts w:eastAsia="Times New Roman" w:cs="Times New Roman"/>
          <w:kern w:val="0"/>
          <w:lang w:eastAsia="en-GB"/>
        </w:rPr>
        <w:t xml:space="preserve"> – </w:t>
      </w:r>
      <w:proofErr w:type="spellStart"/>
      <w:r w:rsidRPr="00457C14">
        <w:rPr>
          <w:rFonts w:eastAsia="Times New Roman" w:cs="Times New Roman"/>
          <w:kern w:val="0"/>
          <w:lang w:eastAsia="en-GB"/>
        </w:rPr>
        <w:t>Nominal</w:t>
      </w:r>
      <w:proofErr w:type="spellEnd"/>
      <w:r w:rsidRPr="00457C14">
        <w:rPr>
          <w:rFonts w:eastAsia="Times New Roman" w:cs="Times New Roman"/>
          <w:kern w:val="0"/>
          <w:lang w:eastAsia="en-GB"/>
        </w:rPr>
        <w:t xml:space="preserve"> </w:t>
      </w:r>
      <w:proofErr w:type="spellStart"/>
      <w:r w:rsidRPr="00457C14">
        <w:rPr>
          <w:rFonts w:eastAsia="Times New Roman" w:cs="Times New Roman"/>
          <w:kern w:val="0"/>
          <w:lang w:eastAsia="en-GB"/>
        </w:rPr>
        <w:t>Effective</w:t>
      </w:r>
      <w:proofErr w:type="spellEnd"/>
      <w:r w:rsidRPr="00457C14">
        <w:rPr>
          <w:rFonts w:eastAsia="Times New Roman" w:cs="Times New Roman"/>
          <w:kern w:val="0"/>
          <w:lang w:eastAsia="en-GB"/>
        </w:rPr>
        <w:t xml:space="preserve"> Exchange </w:t>
      </w:r>
      <w:proofErr w:type="spellStart"/>
      <w:r w:rsidRPr="00457C14">
        <w:rPr>
          <w:rFonts w:eastAsia="Times New Roman" w:cs="Times New Roman"/>
          <w:kern w:val="0"/>
          <w:lang w:eastAsia="en-GB"/>
        </w:rPr>
        <w:t>Rate</w:t>
      </w:r>
      <w:proofErr w:type="spellEnd"/>
    </w:p>
    <w:p w14:paraId="0E6FB599" w14:textId="77777777" w:rsidR="00AE2C21" w:rsidRPr="00457C14" w:rsidRDefault="00AE2C21" w:rsidP="00AE2C21">
      <w:pPr>
        <w:numPr>
          <w:ilvl w:val="0"/>
          <w:numId w:val="23"/>
        </w:numPr>
        <w:spacing w:before="100" w:beforeAutospacing="1" w:after="100" w:afterAutospacing="1"/>
        <w:jc w:val="left"/>
        <w:rPr>
          <w:rFonts w:eastAsia="Times New Roman" w:cs="Times New Roman"/>
          <w:kern w:val="0"/>
          <w:lang w:eastAsia="en-GB"/>
        </w:rPr>
      </w:pPr>
      <w:r w:rsidRPr="00457C14">
        <w:rPr>
          <w:rFonts w:eastAsia="Times New Roman" w:cs="Times New Roman"/>
          <w:b/>
          <w:kern w:val="0"/>
          <w:lang w:eastAsia="en-GB"/>
        </w:rPr>
        <w:t>NFA</w:t>
      </w:r>
      <w:r w:rsidRPr="00457C14">
        <w:rPr>
          <w:rFonts w:eastAsia="Times New Roman" w:cs="Times New Roman"/>
          <w:kern w:val="0"/>
          <w:lang w:eastAsia="en-GB"/>
        </w:rPr>
        <w:t xml:space="preserve"> – Net </w:t>
      </w:r>
      <w:proofErr w:type="spellStart"/>
      <w:r w:rsidRPr="00457C14">
        <w:rPr>
          <w:rFonts w:eastAsia="Times New Roman" w:cs="Times New Roman"/>
          <w:kern w:val="0"/>
          <w:lang w:eastAsia="en-GB"/>
        </w:rPr>
        <w:t>Foreign</w:t>
      </w:r>
      <w:proofErr w:type="spellEnd"/>
      <w:r w:rsidRPr="00457C14">
        <w:rPr>
          <w:rFonts w:eastAsia="Times New Roman" w:cs="Times New Roman"/>
          <w:kern w:val="0"/>
          <w:lang w:eastAsia="en-GB"/>
        </w:rPr>
        <w:t xml:space="preserve"> </w:t>
      </w:r>
      <w:proofErr w:type="spellStart"/>
      <w:r w:rsidRPr="00457C14">
        <w:rPr>
          <w:rFonts w:eastAsia="Times New Roman" w:cs="Times New Roman"/>
          <w:kern w:val="0"/>
          <w:lang w:eastAsia="en-GB"/>
        </w:rPr>
        <w:t>Assets</w:t>
      </w:r>
      <w:proofErr w:type="spellEnd"/>
    </w:p>
    <w:p w14:paraId="6E965F48" w14:textId="77777777" w:rsidR="00AE2C21" w:rsidRPr="00457C14" w:rsidRDefault="00AE2C21" w:rsidP="00AE2C21">
      <w:pPr>
        <w:numPr>
          <w:ilvl w:val="0"/>
          <w:numId w:val="23"/>
        </w:numPr>
        <w:spacing w:before="100" w:beforeAutospacing="1" w:after="100" w:afterAutospacing="1"/>
        <w:jc w:val="left"/>
        <w:rPr>
          <w:rFonts w:eastAsia="Times New Roman" w:cs="Times New Roman"/>
          <w:kern w:val="0"/>
          <w:lang w:val="en-US" w:eastAsia="en-GB"/>
        </w:rPr>
      </w:pPr>
      <w:r w:rsidRPr="00457C14">
        <w:rPr>
          <w:rFonts w:eastAsia="Times New Roman" w:cs="Times New Roman"/>
          <w:b/>
          <w:kern w:val="0"/>
          <w:lang w:val="en-US" w:eastAsia="en-GB"/>
        </w:rPr>
        <w:t>OECD</w:t>
      </w:r>
      <w:r w:rsidRPr="00457C14">
        <w:rPr>
          <w:rFonts w:eastAsia="Times New Roman" w:cs="Times New Roman"/>
          <w:kern w:val="0"/>
          <w:lang w:val="en-US" w:eastAsia="en-GB"/>
        </w:rPr>
        <w:t xml:space="preserve"> – </w:t>
      </w:r>
      <w:proofErr w:type="spellStart"/>
      <w:r w:rsidRPr="00457C14">
        <w:rPr>
          <w:rFonts w:eastAsia="Times New Roman" w:cs="Times New Roman"/>
          <w:kern w:val="0"/>
          <w:lang w:val="en-US" w:eastAsia="en-GB"/>
        </w:rPr>
        <w:t>Organisation</w:t>
      </w:r>
      <w:proofErr w:type="spellEnd"/>
      <w:r w:rsidRPr="00457C14">
        <w:rPr>
          <w:rFonts w:eastAsia="Times New Roman" w:cs="Times New Roman"/>
          <w:kern w:val="0"/>
          <w:lang w:val="en-US" w:eastAsia="en-GB"/>
        </w:rPr>
        <w:t xml:space="preserve"> for Economic Co-operation and Development</w:t>
      </w:r>
    </w:p>
    <w:p w14:paraId="19D24FE9" w14:textId="77777777" w:rsidR="00AE2C21" w:rsidRPr="00457C14" w:rsidRDefault="00AE2C21" w:rsidP="00AE2C21">
      <w:pPr>
        <w:numPr>
          <w:ilvl w:val="0"/>
          <w:numId w:val="23"/>
        </w:numPr>
        <w:spacing w:before="100" w:beforeAutospacing="1" w:after="100" w:afterAutospacing="1"/>
        <w:jc w:val="left"/>
        <w:rPr>
          <w:rFonts w:eastAsia="Times New Roman" w:cs="Times New Roman"/>
          <w:kern w:val="0"/>
          <w:lang w:eastAsia="en-GB"/>
        </w:rPr>
      </w:pPr>
      <w:r w:rsidRPr="00457C14">
        <w:rPr>
          <w:rFonts w:eastAsia="Times New Roman" w:cs="Times New Roman"/>
          <w:b/>
          <w:kern w:val="0"/>
          <w:lang w:eastAsia="en-GB"/>
        </w:rPr>
        <w:lastRenderedPageBreak/>
        <w:t>OLS</w:t>
      </w:r>
      <w:r w:rsidRPr="00457C14">
        <w:rPr>
          <w:rFonts w:eastAsia="Times New Roman" w:cs="Times New Roman"/>
          <w:kern w:val="0"/>
          <w:lang w:eastAsia="en-GB"/>
        </w:rPr>
        <w:t xml:space="preserve"> – </w:t>
      </w:r>
      <w:proofErr w:type="spellStart"/>
      <w:r w:rsidRPr="00457C14">
        <w:rPr>
          <w:rFonts w:eastAsia="Times New Roman" w:cs="Times New Roman"/>
          <w:kern w:val="0"/>
          <w:lang w:eastAsia="en-GB"/>
        </w:rPr>
        <w:t>Ordinary</w:t>
      </w:r>
      <w:proofErr w:type="spellEnd"/>
      <w:r w:rsidRPr="00457C14">
        <w:rPr>
          <w:rFonts w:eastAsia="Times New Roman" w:cs="Times New Roman"/>
          <w:kern w:val="0"/>
          <w:lang w:eastAsia="en-GB"/>
        </w:rPr>
        <w:t xml:space="preserve"> </w:t>
      </w:r>
      <w:proofErr w:type="spellStart"/>
      <w:r w:rsidRPr="00457C14">
        <w:rPr>
          <w:rFonts w:eastAsia="Times New Roman" w:cs="Times New Roman"/>
          <w:kern w:val="0"/>
          <w:lang w:eastAsia="en-GB"/>
        </w:rPr>
        <w:t>Least</w:t>
      </w:r>
      <w:proofErr w:type="spellEnd"/>
      <w:r w:rsidRPr="00457C14">
        <w:rPr>
          <w:rFonts w:eastAsia="Times New Roman" w:cs="Times New Roman"/>
          <w:kern w:val="0"/>
          <w:lang w:eastAsia="en-GB"/>
        </w:rPr>
        <w:t xml:space="preserve"> </w:t>
      </w:r>
      <w:proofErr w:type="spellStart"/>
      <w:r w:rsidRPr="00457C14">
        <w:rPr>
          <w:rFonts w:eastAsia="Times New Roman" w:cs="Times New Roman"/>
          <w:kern w:val="0"/>
          <w:lang w:eastAsia="en-GB"/>
        </w:rPr>
        <w:t>Squares</w:t>
      </w:r>
      <w:proofErr w:type="spellEnd"/>
    </w:p>
    <w:p w14:paraId="34504FC6" w14:textId="77777777" w:rsidR="00AE2C21" w:rsidRPr="00457C14" w:rsidRDefault="00AE2C21" w:rsidP="00AE2C21">
      <w:pPr>
        <w:numPr>
          <w:ilvl w:val="0"/>
          <w:numId w:val="23"/>
        </w:numPr>
        <w:spacing w:before="100" w:beforeAutospacing="1" w:after="100" w:afterAutospacing="1"/>
        <w:jc w:val="left"/>
        <w:rPr>
          <w:rFonts w:eastAsia="Times New Roman" w:cs="Times New Roman"/>
          <w:kern w:val="0"/>
          <w:lang w:eastAsia="en-GB"/>
        </w:rPr>
      </w:pPr>
      <w:r w:rsidRPr="00457C14">
        <w:rPr>
          <w:rFonts w:eastAsia="Times New Roman" w:cs="Times New Roman"/>
          <w:b/>
          <w:kern w:val="0"/>
          <w:lang w:eastAsia="en-GB"/>
        </w:rPr>
        <w:t>PPP</w:t>
      </w:r>
      <w:r w:rsidRPr="00457C14">
        <w:rPr>
          <w:rFonts w:eastAsia="Times New Roman" w:cs="Times New Roman"/>
          <w:kern w:val="0"/>
          <w:lang w:eastAsia="en-GB"/>
        </w:rPr>
        <w:t xml:space="preserve"> – </w:t>
      </w:r>
      <w:proofErr w:type="spellStart"/>
      <w:r w:rsidRPr="00457C14">
        <w:rPr>
          <w:rFonts w:eastAsia="Times New Roman" w:cs="Times New Roman"/>
          <w:kern w:val="0"/>
          <w:lang w:eastAsia="en-GB"/>
        </w:rPr>
        <w:t>Purchasing</w:t>
      </w:r>
      <w:proofErr w:type="spellEnd"/>
      <w:r w:rsidRPr="00457C14">
        <w:rPr>
          <w:rFonts w:eastAsia="Times New Roman" w:cs="Times New Roman"/>
          <w:kern w:val="0"/>
          <w:lang w:eastAsia="en-GB"/>
        </w:rPr>
        <w:t xml:space="preserve"> Power </w:t>
      </w:r>
      <w:proofErr w:type="spellStart"/>
      <w:r w:rsidRPr="00457C14">
        <w:rPr>
          <w:rFonts w:eastAsia="Times New Roman" w:cs="Times New Roman"/>
          <w:kern w:val="0"/>
          <w:lang w:eastAsia="en-GB"/>
        </w:rPr>
        <w:t>Parity</w:t>
      </w:r>
      <w:proofErr w:type="spellEnd"/>
    </w:p>
    <w:p w14:paraId="08112644" w14:textId="77777777" w:rsidR="00AE2C21" w:rsidRPr="00457C14" w:rsidRDefault="00AE2C21" w:rsidP="00AE2C21">
      <w:pPr>
        <w:numPr>
          <w:ilvl w:val="0"/>
          <w:numId w:val="23"/>
        </w:numPr>
        <w:spacing w:before="100" w:beforeAutospacing="1" w:after="100" w:afterAutospacing="1"/>
        <w:jc w:val="left"/>
        <w:rPr>
          <w:rFonts w:eastAsia="Times New Roman" w:cs="Times New Roman"/>
          <w:kern w:val="0"/>
          <w:lang w:eastAsia="en-GB"/>
        </w:rPr>
      </w:pPr>
      <w:r w:rsidRPr="00457C14">
        <w:rPr>
          <w:rFonts w:eastAsia="Times New Roman" w:cs="Times New Roman"/>
          <w:b/>
          <w:kern w:val="0"/>
          <w:lang w:eastAsia="en-GB"/>
        </w:rPr>
        <w:t>REER</w:t>
      </w:r>
      <w:r w:rsidRPr="00457C14">
        <w:rPr>
          <w:rFonts w:eastAsia="Times New Roman" w:cs="Times New Roman"/>
          <w:kern w:val="0"/>
          <w:lang w:eastAsia="en-GB"/>
        </w:rPr>
        <w:t xml:space="preserve"> – Real </w:t>
      </w:r>
      <w:proofErr w:type="spellStart"/>
      <w:r w:rsidRPr="00457C14">
        <w:rPr>
          <w:rFonts w:eastAsia="Times New Roman" w:cs="Times New Roman"/>
          <w:kern w:val="0"/>
          <w:lang w:eastAsia="en-GB"/>
        </w:rPr>
        <w:t>Effective</w:t>
      </w:r>
      <w:proofErr w:type="spellEnd"/>
      <w:r w:rsidRPr="00457C14">
        <w:rPr>
          <w:rFonts w:eastAsia="Times New Roman" w:cs="Times New Roman"/>
          <w:kern w:val="0"/>
          <w:lang w:eastAsia="en-GB"/>
        </w:rPr>
        <w:t xml:space="preserve"> Exchange </w:t>
      </w:r>
      <w:proofErr w:type="spellStart"/>
      <w:r w:rsidRPr="00457C14">
        <w:rPr>
          <w:rFonts w:eastAsia="Times New Roman" w:cs="Times New Roman"/>
          <w:kern w:val="0"/>
          <w:lang w:eastAsia="en-GB"/>
        </w:rPr>
        <w:t>Rate</w:t>
      </w:r>
      <w:proofErr w:type="spellEnd"/>
    </w:p>
    <w:p w14:paraId="14F5AF2F" w14:textId="77777777" w:rsidR="00AE2C21" w:rsidRPr="00457C14" w:rsidRDefault="00AE2C21" w:rsidP="00AE2C21">
      <w:pPr>
        <w:numPr>
          <w:ilvl w:val="0"/>
          <w:numId w:val="23"/>
        </w:numPr>
        <w:spacing w:before="100" w:beforeAutospacing="1" w:after="100" w:afterAutospacing="1"/>
        <w:jc w:val="left"/>
        <w:rPr>
          <w:rFonts w:eastAsia="Times New Roman" w:cs="Times New Roman"/>
          <w:kern w:val="0"/>
          <w:lang w:eastAsia="en-GB"/>
        </w:rPr>
      </w:pPr>
      <w:r w:rsidRPr="00457C14">
        <w:rPr>
          <w:rFonts w:eastAsia="Times New Roman" w:cs="Times New Roman"/>
          <w:b/>
          <w:kern w:val="0"/>
          <w:lang w:eastAsia="en-GB"/>
        </w:rPr>
        <w:t>SARON</w:t>
      </w:r>
      <w:r w:rsidRPr="00457C14">
        <w:rPr>
          <w:rFonts w:eastAsia="Times New Roman" w:cs="Times New Roman"/>
          <w:kern w:val="0"/>
          <w:lang w:eastAsia="en-GB"/>
        </w:rPr>
        <w:t xml:space="preserve"> – Swiss </w:t>
      </w:r>
      <w:proofErr w:type="spellStart"/>
      <w:r w:rsidRPr="00457C14">
        <w:rPr>
          <w:rFonts w:eastAsia="Times New Roman" w:cs="Times New Roman"/>
          <w:kern w:val="0"/>
          <w:lang w:eastAsia="en-GB"/>
        </w:rPr>
        <w:t>Average</w:t>
      </w:r>
      <w:proofErr w:type="spellEnd"/>
      <w:r w:rsidRPr="00457C14">
        <w:rPr>
          <w:rFonts w:eastAsia="Times New Roman" w:cs="Times New Roman"/>
          <w:kern w:val="0"/>
          <w:lang w:eastAsia="en-GB"/>
        </w:rPr>
        <w:t xml:space="preserve"> </w:t>
      </w:r>
      <w:proofErr w:type="spellStart"/>
      <w:r w:rsidRPr="00457C14">
        <w:rPr>
          <w:rFonts w:eastAsia="Times New Roman" w:cs="Times New Roman"/>
          <w:kern w:val="0"/>
          <w:lang w:eastAsia="en-GB"/>
        </w:rPr>
        <w:t>Rate</w:t>
      </w:r>
      <w:proofErr w:type="spellEnd"/>
      <w:r w:rsidRPr="00457C14">
        <w:rPr>
          <w:rFonts w:eastAsia="Times New Roman" w:cs="Times New Roman"/>
          <w:kern w:val="0"/>
          <w:lang w:eastAsia="en-GB"/>
        </w:rPr>
        <w:t xml:space="preserve"> </w:t>
      </w:r>
      <w:proofErr w:type="spellStart"/>
      <w:r w:rsidRPr="00457C14">
        <w:rPr>
          <w:rFonts w:eastAsia="Times New Roman" w:cs="Times New Roman"/>
          <w:kern w:val="0"/>
          <w:lang w:eastAsia="en-GB"/>
        </w:rPr>
        <w:t>Overnight</w:t>
      </w:r>
      <w:proofErr w:type="spellEnd"/>
    </w:p>
    <w:p w14:paraId="304E658F" w14:textId="77777777" w:rsidR="00AE2C21" w:rsidRPr="00457C14" w:rsidRDefault="00AE2C21" w:rsidP="00AE2C21">
      <w:pPr>
        <w:numPr>
          <w:ilvl w:val="0"/>
          <w:numId w:val="23"/>
        </w:numPr>
        <w:spacing w:before="100" w:beforeAutospacing="1" w:after="100" w:afterAutospacing="1"/>
        <w:jc w:val="left"/>
        <w:rPr>
          <w:rFonts w:eastAsia="Times New Roman" w:cs="Times New Roman"/>
          <w:kern w:val="0"/>
          <w:lang w:eastAsia="en-GB"/>
        </w:rPr>
      </w:pPr>
      <w:r w:rsidRPr="00457C14">
        <w:rPr>
          <w:rFonts w:eastAsia="Times New Roman" w:cs="Times New Roman"/>
          <w:b/>
          <w:kern w:val="0"/>
          <w:lang w:eastAsia="en-GB"/>
        </w:rPr>
        <w:t>SC</w:t>
      </w:r>
      <w:r w:rsidRPr="00457C14">
        <w:rPr>
          <w:rFonts w:eastAsia="Times New Roman" w:cs="Times New Roman"/>
          <w:kern w:val="0"/>
          <w:lang w:eastAsia="en-GB"/>
        </w:rPr>
        <w:t xml:space="preserve"> – </w:t>
      </w:r>
      <w:proofErr w:type="spellStart"/>
      <w:r w:rsidRPr="00457C14">
        <w:rPr>
          <w:rFonts w:eastAsia="Times New Roman" w:cs="Times New Roman"/>
          <w:kern w:val="0"/>
          <w:lang w:eastAsia="en-GB"/>
        </w:rPr>
        <w:t>Schwartz</w:t>
      </w:r>
      <w:proofErr w:type="spellEnd"/>
      <w:r w:rsidRPr="00457C14">
        <w:rPr>
          <w:rFonts w:eastAsia="Times New Roman" w:cs="Times New Roman"/>
          <w:kern w:val="0"/>
          <w:lang w:eastAsia="en-GB"/>
        </w:rPr>
        <w:t xml:space="preserve"> </w:t>
      </w:r>
      <w:proofErr w:type="spellStart"/>
      <w:r w:rsidRPr="00457C14">
        <w:rPr>
          <w:rFonts w:eastAsia="Times New Roman" w:cs="Times New Roman"/>
          <w:kern w:val="0"/>
          <w:lang w:eastAsia="en-GB"/>
        </w:rPr>
        <w:t>Criterion</w:t>
      </w:r>
      <w:proofErr w:type="spellEnd"/>
    </w:p>
    <w:p w14:paraId="4A9ADD5D" w14:textId="77777777" w:rsidR="00AE2C21" w:rsidRPr="00457C14" w:rsidRDefault="00AE2C21" w:rsidP="00AE2C21">
      <w:pPr>
        <w:numPr>
          <w:ilvl w:val="0"/>
          <w:numId w:val="23"/>
        </w:numPr>
        <w:spacing w:before="100" w:beforeAutospacing="1" w:after="100" w:afterAutospacing="1"/>
        <w:jc w:val="left"/>
        <w:rPr>
          <w:rFonts w:eastAsia="Times New Roman" w:cs="Times New Roman"/>
          <w:kern w:val="0"/>
          <w:lang w:eastAsia="en-GB"/>
        </w:rPr>
      </w:pPr>
      <w:r w:rsidRPr="00457C14">
        <w:rPr>
          <w:rFonts w:eastAsia="Times New Roman" w:cs="Times New Roman"/>
          <w:b/>
          <w:kern w:val="0"/>
          <w:lang w:eastAsia="en-GB"/>
        </w:rPr>
        <w:t>SNB</w:t>
      </w:r>
      <w:r w:rsidRPr="00457C14">
        <w:rPr>
          <w:rFonts w:eastAsia="Times New Roman" w:cs="Times New Roman"/>
          <w:kern w:val="0"/>
          <w:lang w:eastAsia="en-GB"/>
        </w:rPr>
        <w:t xml:space="preserve"> – Swiss National Bank</w:t>
      </w:r>
    </w:p>
    <w:p w14:paraId="322B1E64" w14:textId="77777777" w:rsidR="00AE2C21" w:rsidRPr="00457C14" w:rsidRDefault="00AE2C21" w:rsidP="00AE2C21">
      <w:pPr>
        <w:numPr>
          <w:ilvl w:val="0"/>
          <w:numId w:val="23"/>
        </w:numPr>
        <w:spacing w:before="100" w:beforeAutospacing="1" w:after="100" w:afterAutospacing="1"/>
        <w:jc w:val="left"/>
        <w:rPr>
          <w:rFonts w:eastAsia="Times New Roman" w:cs="Times New Roman"/>
          <w:kern w:val="0"/>
          <w:lang w:eastAsia="en-GB"/>
        </w:rPr>
      </w:pPr>
      <w:r w:rsidRPr="00457C14">
        <w:rPr>
          <w:rFonts w:eastAsia="Times New Roman" w:cs="Times New Roman"/>
          <w:b/>
          <w:kern w:val="0"/>
          <w:lang w:eastAsia="en-GB"/>
        </w:rPr>
        <w:t>STW</w:t>
      </w:r>
      <w:r w:rsidRPr="00457C14">
        <w:rPr>
          <w:rFonts w:eastAsia="Times New Roman" w:cs="Times New Roman"/>
          <w:kern w:val="0"/>
          <w:lang w:eastAsia="en-GB"/>
        </w:rPr>
        <w:t xml:space="preserve"> – Short-Time </w:t>
      </w:r>
      <w:proofErr w:type="spellStart"/>
      <w:r w:rsidRPr="00457C14">
        <w:rPr>
          <w:rFonts w:eastAsia="Times New Roman" w:cs="Times New Roman"/>
          <w:kern w:val="0"/>
          <w:lang w:eastAsia="en-GB"/>
        </w:rPr>
        <w:t>Work</w:t>
      </w:r>
      <w:proofErr w:type="spellEnd"/>
    </w:p>
    <w:p w14:paraId="3B39A17E" w14:textId="77777777" w:rsidR="00AE2C21" w:rsidRPr="00457C14" w:rsidRDefault="00AE2C21" w:rsidP="00AE2C21">
      <w:pPr>
        <w:numPr>
          <w:ilvl w:val="0"/>
          <w:numId w:val="23"/>
        </w:numPr>
        <w:spacing w:before="100" w:beforeAutospacing="1" w:after="100" w:afterAutospacing="1"/>
        <w:jc w:val="left"/>
        <w:rPr>
          <w:rFonts w:eastAsia="Times New Roman" w:cs="Times New Roman"/>
          <w:kern w:val="0"/>
          <w:lang w:eastAsia="en-GB"/>
        </w:rPr>
      </w:pPr>
      <w:r w:rsidRPr="00457C14">
        <w:rPr>
          <w:rFonts w:eastAsia="Times New Roman" w:cs="Times New Roman"/>
          <w:b/>
          <w:kern w:val="0"/>
          <w:lang w:eastAsia="en-GB"/>
        </w:rPr>
        <w:t>USD</w:t>
      </w:r>
      <w:r w:rsidRPr="00457C14">
        <w:rPr>
          <w:rFonts w:eastAsia="Times New Roman" w:cs="Times New Roman"/>
          <w:kern w:val="0"/>
          <w:lang w:eastAsia="en-GB"/>
        </w:rPr>
        <w:t xml:space="preserve"> – United </w:t>
      </w:r>
      <w:proofErr w:type="spellStart"/>
      <w:r w:rsidRPr="00457C14">
        <w:rPr>
          <w:rFonts w:eastAsia="Times New Roman" w:cs="Times New Roman"/>
          <w:kern w:val="0"/>
          <w:lang w:eastAsia="en-GB"/>
        </w:rPr>
        <w:t>States</w:t>
      </w:r>
      <w:proofErr w:type="spellEnd"/>
      <w:r w:rsidRPr="00457C14">
        <w:rPr>
          <w:rFonts w:eastAsia="Times New Roman" w:cs="Times New Roman"/>
          <w:kern w:val="0"/>
          <w:lang w:eastAsia="en-GB"/>
        </w:rPr>
        <w:t xml:space="preserve"> </w:t>
      </w:r>
      <w:proofErr w:type="spellStart"/>
      <w:r w:rsidRPr="00457C14">
        <w:rPr>
          <w:rFonts w:eastAsia="Times New Roman" w:cs="Times New Roman"/>
          <w:kern w:val="0"/>
          <w:lang w:eastAsia="en-GB"/>
        </w:rPr>
        <w:t>Dollar</w:t>
      </w:r>
      <w:proofErr w:type="spellEnd"/>
    </w:p>
    <w:p w14:paraId="2CF53D56" w14:textId="77777777" w:rsidR="00AE2C21" w:rsidRPr="00457C14" w:rsidRDefault="00AE2C21" w:rsidP="00AE2C21">
      <w:pPr>
        <w:numPr>
          <w:ilvl w:val="0"/>
          <w:numId w:val="23"/>
        </w:numPr>
        <w:spacing w:before="100" w:beforeAutospacing="1" w:after="100" w:afterAutospacing="1"/>
        <w:jc w:val="left"/>
        <w:rPr>
          <w:rFonts w:eastAsia="Times New Roman" w:cs="Times New Roman"/>
          <w:kern w:val="0"/>
          <w:lang w:eastAsia="en-GB"/>
        </w:rPr>
      </w:pPr>
      <w:r w:rsidRPr="00457C14">
        <w:rPr>
          <w:rFonts w:eastAsia="Times New Roman" w:cs="Times New Roman"/>
          <w:b/>
          <w:kern w:val="0"/>
          <w:lang w:eastAsia="en-GB"/>
        </w:rPr>
        <w:t>VAR</w:t>
      </w:r>
      <w:r w:rsidRPr="00457C14">
        <w:rPr>
          <w:rFonts w:eastAsia="Times New Roman" w:cs="Times New Roman"/>
          <w:kern w:val="0"/>
          <w:lang w:eastAsia="en-GB"/>
        </w:rPr>
        <w:t xml:space="preserve"> – </w:t>
      </w:r>
      <w:proofErr w:type="spellStart"/>
      <w:r w:rsidRPr="00457C14">
        <w:rPr>
          <w:rFonts w:eastAsia="Times New Roman" w:cs="Times New Roman"/>
          <w:kern w:val="0"/>
          <w:lang w:eastAsia="en-GB"/>
        </w:rPr>
        <w:t>Vector</w:t>
      </w:r>
      <w:proofErr w:type="spellEnd"/>
      <w:r w:rsidRPr="00457C14">
        <w:rPr>
          <w:rFonts w:eastAsia="Times New Roman" w:cs="Times New Roman"/>
          <w:kern w:val="0"/>
          <w:lang w:eastAsia="en-GB"/>
        </w:rPr>
        <w:t xml:space="preserve"> Autoregression</w:t>
      </w:r>
    </w:p>
    <w:p w14:paraId="70D423F7" w14:textId="77777777" w:rsidR="00CD428C" w:rsidRPr="006E2907" w:rsidRDefault="00CD428C" w:rsidP="00F87BC4">
      <w:pPr>
        <w:spacing w:line="240" w:lineRule="auto"/>
        <w:jc w:val="left"/>
        <w:rPr>
          <w:lang w:val="en-GB"/>
        </w:rPr>
      </w:pPr>
    </w:p>
    <w:p w14:paraId="0F21662D" w14:textId="77777777" w:rsidR="00453665" w:rsidRDefault="00453665">
      <w:pPr>
        <w:spacing w:line="240" w:lineRule="auto"/>
        <w:jc w:val="left"/>
        <w:rPr>
          <w:rFonts w:eastAsia="Microsoft YaHei"/>
          <w:b/>
          <w:bCs/>
          <w:sz w:val="32"/>
          <w:szCs w:val="36"/>
          <w:lang w:val="en-GB"/>
        </w:rPr>
      </w:pPr>
      <w:r>
        <w:rPr>
          <w:lang w:val="en-GB"/>
        </w:rPr>
        <w:br w:type="page"/>
      </w:r>
    </w:p>
    <w:p w14:paraId="1F20EE2E" w14:textId="5EEE623D" w:rsidR="00B33772" w:rsidRPr="00B33772" w:rsidRDefault="00B33772" w:rsidP="00B33772">
      <w:pPr>
        <w:pStyle w:val="Heading1"/>
      </w:pPr>
      <w:bookmarkStart w:id="1" w:name="_Toc191907673"/>
      <w:r w:rsidRPr="00B33772">
        <w:lastRenderedPageBreak/>
        <w:t xml:space="preserve"> </w:t>
      </w:r>
      <w:r w:rsidR="007845A2" w:rsidRPr="00B33772">
        <w:t>Introduction</w:t>
      </w:r>
      <w:bookmarkEnd w:id="1"/>
    </w:p>
    <w:p w14:paraId="6552DE95" w14:textId="060806D0" w:rsidR="007845A2" w:rsidRPr="00834F68" w:rsidRDefault="007845A2" w:rsidP="009C3EC4">
      <w:pPr>
        <w:pStyle w:val="NormalWeb"/>
        <w:spacing w:line="360" w:lineRule="auto"/>
        <w:jc w:val="both"/>
        <w:rPr>
          <w:rFonts w:asciiTheme="minorHAnsi" w:hAnsiTheme="minorHAnsi"/>
        </w:rPr>
      </w:pPr>
      <w:r w:rsidRPr="00834F68">
        <w:rPr>
          <w:rFonts w:asciiTheme="minorHAnsi" w:hAnsiTheme="minorHAnsi"/>
        </w:rPr>
        <w:t xml:space="preserve">The Swiss franc has long been recognized as a </w:t>
      </w:r>
      <w:r w:rsidR="00FC33B7">
        <w:rPr>
          <w:rFonts w:asciiTheme="minorHAnsi" w:hAnsiTheme="minorHAnsi"/>
        </w:rPr>
        <w:t xml:space="preserve">stable </w:t>
      </w:r>
      <w:r w:rsidRPr="00834F68">
        <w:rPr>
          <w:rFonts w:asciiTheme="minorHAnsi" w:hAnsiTheme="minorHAnsi"/>
        </w:rPr>
        <w:t>currency</w:t>
      </w:r>
      <w:r w:rsidR="00FC33B7">
        <w:rPr>
          <w:rFonts w:asciiTheme="minorHAnsi" w:hAnsiTheme="minorHAnsi"/>
        </w:rPr>
        <w:t>.</w:t>
      </w:r>
      <w:r w:rsidRPr="00834F68">
        <w:rPr>
          <w:rFonts w:asciiTheme="minorHAnsi" w:hAnsiTheme="minorHAnsi"/>
        </w:rPr>
        <w:t xml:space="preserve"> Its resilience is a product of various historical, economic, and institutional factors, making it a unique case in the study of exchange rate dynamics. While many currencies experience substantial fluctuations due to shifts in macroeconomic fundamentals, investor sentiment, or central bank interventions, the Swiss franc often exhibits characteristics of a safe-haven currency</w:t>
      </w:r>
      <w:r>
        <w:rPr>
          <w:rFonts w:asciiTheme="minorHAnsi" w:hAnsiTheme="minorHAnsi"/>
        </w:rPr>
        <w:t xml:space="preserve"> alongside the US Dollar and the Japanese Yen</w:t>
      </w:r>
      <w:r w:rsidRPr="00834F68">
        <w:rPr>
          <w:rFonts w:asciiTheme="minorHAnsi" w:hAnsiTheme="minorHAnsi"/>
        </w:rPr>
        <w:t>. This study aims to explore the fundamental and external factors influencing the Swiss franc’s performance, particularly during periods of crisis.</w:t>
      </w:r>
    </w:p>
    <w:p w14:paraId="3731F28A" w14:textId="7CFA1F8B" w:rsidR="007845A2" w:rsidRPr="00834F68" w:rsidRDefault="007845A2" w:rsidP="009C3EC4">
      <w:pPr>
        <w:pStyle w:val="NormalWeb"/>
        <w:spacing w:line="360" w:lineRule="auto"/>
        <w:jc w:val="both"/>
        <w:rPr>
          <w:rFonts w:asciiTheme="minorHAnsi" w:hAnsiTheme="minorHAnsi"/>
        </w:rPr>
      </w:pPr>
      <w:r w:rsidRPr="00834F68">
        <w:rPr>
          <w:rFonts w:asciiTheme="minorHAnsi" w:hAnsiTheme="minorHAnsi"/>
        </w:rPr>
        <w:t xml:space="preserve">Historically, Switzerland’s monetary system has evolved through significant transformations. From a fragmented pre-1850 currency system to the introduction of the Swiss franc in 1850 and the eventual establishment of the Swiss National Bank (SNB) in 1907, the country has pursued a steady path toward financial stability. Switzerland’s monetary </w:t>
      </w:r>
      <w:r>
        <w:rPr>
          <w:rFonts w:asciiTheme="minorHAnsi" w:hAnsiTheme="minorHAnsi"/>
        </w:rPr>
        <w:t xml:space="preserve">and political </w:t>
      </w:r>
      <w:r w:rsidRPr="00834F68">
        <w:rPr>
          <w:rFonts w:asciiTheme="minorHAnsi" w:hAnsiTheme="minorHAnsi"/>
        </w:rPr>
        <w:t>framework has been shaped by its long-standing neutrality, conservative fiscal policy, and direct democracy, all of which have contributed to a stable economic environment. Over time, the Swiss franc has become increasingly associated with financial security</w:t>
      </w:r>
      <w:r>
        <w:rPr>
          <w:rFonts w:asciiTheme="minorHAnsi" w:hAnsiTheme="minorHAnsi"/>
        </w:rPr>
        <w:t xml:space="preserve">, </w:t>
      </w:r>
      <w:r w:rsidR="0074650F">
        <w:rPr>
          <w:rFonts w:asciiTheme="minorHAnsi" w:hAnsiTheme="minorHAnsi"/>
        </w:rPr>
        <w:t xml:space="preserve">which </w:t>
      </w:r>
      <w:r>
        <w:rPr>
          <w:rFonts w:asciiTheme="minorHAnsi" w:hAnsiTheme="minorHAnsi"/>
        </w:rPr>
        <w:t xml:space="preserve">attracts foreign investors during times of global turmoil. </w:t>
      </w:r>
    </w:p>
    <w:p w14:paraId="12326E01" w14:textId="77777777" w:rsidR="007845A2" w:rsidRPr="00834F68" w:rsidRDefault="007845A2" w:rsidP="009C3EC4">
      <w:pPr>
        <w:pStyle w:val="NormalWeb"/>
        <w:spacing w:line="360" w:lineRule="auto"/>
        <w:jc w:val="both"/>
        <w:rPr>
          <w:rFonts w:asciiTheme="minorHAnsi" w:hAnsiTheme="minorHAnsi"/>
        </w:rPr>
      </w:pPr>
      <w:r w:rsidRPr="00834F68">
        <w:rPr>
          <w:rFonts w:asciiTheme="minorHAnsi" w:hAnsiTheme="minorHAnsi"/>
        </w:rPr>
        <w:t xml:space="preserve">This study examines the Swiss franc’s trends and fluctuations, particularly its performance during financial crises. Exchange rate movements often reflect a combination of structural factors and external shocks. While theories such as Purchasing Power Parity (PPP) and the Balassa-Samuelson effect attempt to explain long-term exchange rate behavior, short- and medium-term fluctuations are often influenced by investor risk sentiment, monetary policy, and geopolitical events. In recent decades, the Swiss franc has experienced periods of sharp appreciation, particularly during the Eurozone crisis, the COVID-19 pandemic, and the Russian invasion of Ukraine. These episodes highlight the franc’s role as a safe-haven currency, but they also raise questions about the </w:t>
      </w:r>
      <w:r>
        <w:rPr>
          <w:rFonts w:asciiTheme="minorHAnsi" w:hAnsiTheme="minorHAnsi"/>
        </w:rPr>
        <w:t>persistence</w:t>
      </w:r>
      <w:r w:rsidRPr="00834F68">
        <w:rPr>
          <w:rFonts w:asciiTheme="minorHAnsi" w:hAnsiTheme="minorHAnsi"/>
        </w:rPr>
        <w:t xml:space="preserve"> and implications of such trends.</w:t>
      </w:r>
    </w:p>
    <w:p w14:paraId="33B2D5FC" w14:textId="77777777" w:rsidR="007845A2" w:rsidRPr="00834F68" w:rsidRDefault="007845A2" w:rsidP="009C3EC4">
      <w:pPr>
        <w:pStyle w:val="NormalWeb"/>
        <w:spacing w:line="360" w:lineRule="auto"/>
        <w:jc w:val="both"/>
        <w:rPr>
          <w:rFonts w:asciiTheme="minorHAnsi" w:hAnsiTheme="minorHAnsi"/>
        </w:rPr>
      </w:pPr>
      <w:r w:rsidRPr="00834F68">
        <w:rPr>
          <w:rFonts w:asciiTheme="minorHAnsi" w:hAnsiTheme="minorHAnsi"/>
        </w:rPr>
        <w:lastRenderedPageBreak/>
        <w:t xml:space="preserve">To understand these dynamics, this thesis first provides a historical overview of the Swiss franc and its monetary institutions, followed by an analysis of </w:t>
      </w:r>
      <w:r>
        <w:rPr>
          <w:rFonts w:asciiTheme="minorHAnsi" w:hAnsiTheme="minorHAnsi"/>
        </w:rPr>
        <w:t>the determination of the Swiss franc trends and fluctuations</w:t>
      </w:r>
      <w:r w:rsidRPr="00834F68">
        <w:rPr>
          <w:rFonts w:asciiTheme="minorHAnsi" w:hAnsiTheme="minorHAnsi"/>
        </w:rPr>
        <w:t xml:space="preserve">. It then explores major economic crises and their impact on the franc, focusing on the periods when the currency appreciated significantly against the euro. A key aspect of this study is the empirical analysis, which employs a </w:t>
      </w:r>
      <w:r w:rsidRPr="00834F68">
        <w:rPr>
          <w:rStyle w:val="Strong"/>
          <w:rFonts w:asciiTheme="minorHAnsi" w:hAnsiTheme="minorHAnsi"/>
          <w:b w:val="0"/>
          <w:bCs w:val="0"/>
        </w:rPr>
        <w:t>Vector Autoregression (VAR) mode</w:t>
      </w:r>
      <w:r>
        <w:rPr>
          <w:rStyle w:val="Strong"/>
          <w:rFonts w:asciiTheme="minorHAnsi" w:eastAsiaTheme="majorEastAsia" w:hAnsiTheme="minorHAnsi"/>
          <w:b w:val="0"/>
          <w:bCs w:val="0"/>
        </w:rPr>
        <w:t>l</w:t>
      </w:r>
      <w:r w:rsidRPr="00834F68">
        <w:rPr>
          <w:rFonts w:asciiTheme="minorHAnsi" w:hAnsiTheme="minorHAnsi"/>
        </w:rPr>
        <w:t xml:space="preserve"> to examine the relationships between exchange rate movements and macroeconomic variables such as inflation, interest rates, oil prices, and geopolitical risk. By assessing these factors quantitatively, the study seeks to evaluate the primary drivers behind the Swiss franc’s stability and appreciation.</w:t>
      </w:r>
    </w:p>
    <w:p w14:paraId="6EC7F22C" w14:textId="77303D5A" w:rsidR="007845A2" w:rsidRPr="00834F68" w:rsidRDefault="007845A2" w:rsidP="009C3EC4">
      <w:pPr>
        <w:pStyle w:val="NormalWeb"/>
        <w:spacing w:line="360" w:lineRule="auto"/>
        <w:jc w:val="both"/>
        <w:rPr>
          <w:rFonts w:asciiTheme="minorHAnsi" w:hAnsiTheme="minorHAnsi"/>
        </w:rPr>
      </w:pPr>
      <w:r w:rsidRPr="00834F68">
        <w:rPr>
          <w:rFonts w:asciiTheme="minorHAnsi" w:hAnsiTheme="minorHAnsi"/>
        </w:rPr>
        <w:t xml:space="preserve">Through this </w:t>
      </w:r>
      <w:r>
        <w:rPr>
          <w:rFonts w:asciiTheme="minorHAnsi" w:hAnsiTheme="minorHAnsi"/>
        </w:rPr>
        <w:t>bachelor’s thesis</w:t>
      </w:r>
      <w:r w:rsidRPr="00834F68">
        <w:rPr>
          <w:rFonts w:asciiTheme="minorHAnsi" w:hAnsiTheme="minorHAnsi"/>
        </w:rPr>
        <w:t>, we aim to contribute to the broader discussion on exchange rate dynamics, safe-haven currencies, and monetary policy interventions. The findings will provide insights into the factors sustaining the Swiss franc’s strong valuation and offer a deeper understanding of the broader economic mechanisms at play. However, this study is</w:t>
      </w:r>
      <w:r w:rsidR="00364950">
        <w:rPr>
          <w:rFonts w:asciiTheme="minorHAnsi" w:hAnsiTheme="minorHAnsi"/>
        </w:rPr>
        <w:t xml:space="preserve"> mainly</w:t>
      </w:r>
      <w:r w:rsidRPr="00834F68">
        <w:rPr>
          <w:rFonts w:asciiTheme="minorHAnsi" w:hAnsiTheme="minorHAnsi"/>
        </w:rPr>
        <w:t xml:space="preserve"> analytical in nature</w:t>
      </w:r>
      <w:r>
        <w:rPr>
          <w:rFonts w:asciiTheme="minorHAnsi" w:hAnsiTheme="minorHAnsi"/>
        </w:rPr>
        <w:t xml:space="preserve"> and</w:t>
      </w:r>
      <w:r w:rsidR="00364950">
        <w:rPr>
          <w:rFonts w:asciiTheme="minorHAnsi" w:hAnsiTheme="minorHAnsi"/>
        </w:rPr>
        <w:t xml:space="preserve"> does not</w:t>
      </w:r>
      <w:r w:rsidR="00364950" w:rsidRPr="00834F68">
        <w:rPr>
          <w:rFonts w:asciiTheme="minorHAnsi" w:hAnsiTheme="minorHAnsi"/>
        </w:rPr>
        <w:t xml:space="preserve"> </w:t>
      </w:r>
      <w:r w:rsidRPr="00834F68">
        <w:rPr>
          <w:rFonts w:asciiTheme="minorHAnsi" w:hAnsiTheme="minorHAnsi"/>
        </w:rPr>
        <w:t>predict future exchange rate movements but rather explain</w:t>
      </w:r>
      <w:r w:rsidR="00364950">
        <w:rPr>
          <w:rFonts w:asciiTheme="minorHAnsi" w:hAnsiTheme="minorHAnsi"/>
        </w:rPr>
        <w:t>s</w:t>
      </w:r>
      <w:r w:rsidRPr="00834F68">
        <w:rPr>
          <w:rFonts w:asciiTheme="minorHAnsi" w:hAnsiTheme="minorHAnsi"/>
        </w:rPr>
        <w:t xml:space="preserve"> past trends using established economic theories and empirical evidence.</w:t>
      </w:r>
    </w:p>
    <w:p w14:paraId="07A262B8" w14:textId="77777777" w:rsidR="007845A2" w:rsidRPr="007845A2" w:rsidRDefault="007845A2" w:rsidP="009C3EC4">
      <w:pPr>
        <w:rPr>
          <w:color w:val="FF0000"/>
          <w:lang w:val="en-US"/>
        </w:rPr>
      </w:pPr>
    </w:p>
    <w:p w14:paraId="7BB1F37F" w14:textId="77777777" w:rsidR="007845A2" w:rsidRPr="007845A2" w:rsidRDefault="007845A2" w:rsidP="009C3EC4">
      <w:pPr>
        <w:rPr>
          <w:lang w:val="en-US"/>
        </w:rPr>
      </w:pPr>
    </w:p>
    <w:p w14:paraId="74D75A5A" w14:textId="77777777" w:rsidR="007845A2" w:rsidRPr="007845A2" w:rsidRDefault="007845A2" w:rsidP="009C3EC4">
      <w:pPr>
        <w:rPr>
          <w:lang w:val="en-US"/>
        </w:rPr>
      </w:pPr>
    </w:p>
    <w:p w14:paraId="04B21B6C" w14:textId="77777777" w:rsidR="007845A2" w:rsidRPr="007845A2" w:rsidRDefault="007845A2" w:rsidP="009C3EC4">
      <w:pPr>
        <w:rPr>
          <w:lang w:val="en-US"/>
        </w:rPr>
      </w:pPr>
    </w:p>
    <w:p w14:paraId="3FD2A0ED" w14:textId="77777777" w:rsidR="007845A2" w:rsidRPr="007845A2" w:rsidRDefault="007845A2" w:rsidP="009C3EC4">
      <w:pPr>
        <w:rPr>
          <w:lang w:val="en-US"/>
        </w:rPr>
      </w:pPr>
    </w:p>
    <w:p w14:paraId="0E7481C3" w14:textId="77777777" w:rsidR="007845A2" w:rsidRPr="007845A2" w:rsidRDefault="007845A2" w:rsidP="009C3EC4">
      <w:pPr>
        <w:rPr>
          <w:lang w:val="en-US"/>
        </w:rPr>
      </w:pPr>
    </w:p>
    <w:p w14:paraId="26A2CB44" w14:textId="77777777" w:rsidR="007845A2" w:rsidRPr="007845A2" w:rsidRDefault="007845A2" w:rsidP="009C3EC4">
      <w:pPr>
        <w:rPr>
          <w:lang w:val="en-US"/>
        </w:rPr>
      </w:pPr>
    </w:p>
    <w:p w14:paraId="4E5CB6BC" w14:textId="77777777" w:rsidR="007845A2" w:rsidRPr="007845A2" w:rsidRDefault="007845A2" w:rsidP="009C3EC4">
      <w:pPr>
        <w:rPr>
          <w:lang w:val="en-US"/>
        </w:rPr>
      </w:pPr>
    </w:p>
    <w:p w14:paraId="55DB2BA1" w14:textId="77777777" w:rsidR="007845A2" w:rsidRPr="007845A2" w:rsidRDefault="007845A2" w:rsidP="009C3EC4">
      <w:pPr>
        <w:rPr>
          <w:lang w:val="en-US"/>
        </w:rPr>
      </w:pPr>
    </w:p>
    <w:p w14:paraId="54259774" w14:textId="77777777" w:rsidR="007845A2" w:rsidRPr="007845A2" w:rsidRDefault="007845A2" w:rsidP="009C3EC4">
      <w:pPr>
        <w:rPr>
          <w:lang w:val="en-US"/>
        </w:rPr>
      </w:pPr>
    </w:p>
    <w:p w14:paraId="04931794" w14:textId="77777777" w:rsidR="007845A2" w:rsidRDefault="007845A2" w:rsidP="009C3EC4">
      <w:pPr>
        <w:rPr>
          <w:b/>
          <w:bCs/>
          <w:lang w:val="en-US"/>
        </w:rPr>
      </w:pPr>
    </w:p>
    <w:p w14:paraId="7B7215C5" w14:textId="77777777" w:rsidR="007845A2" w:rsidRDefault="007845A2" w:rsidP="009C3EC4">
      <w:pPr>
        <w:rPr>
          <w:b/>
          <w:bCs/>
          <w:lang w:val="en-US"/>
        </w:rPr>
      </w:pPr>
    </w:p>
    <w:p w14:paraId="4130206C" w14:textId="19FC3460" w:rsidR="007845A2" w:rsidRPr="00B33772" w:rsidRDefault="007845A2" w:rsidP="00B33772">
      <w:pPr>
        <w:pStyle w:val="Heading1"/>
      </w:pPr>
      <w:bookmarkStart w:id="2" w:name="_Toc191907674"/>
      <w:r w:rsidRPr="00B33772">
        <w:lastRenderedPageBreak/>
        <w:t>Historical Review</w:t>
      </w:r>
      <w:bookmarkEnd w:id="2"/>
    </w:p>
    <w:p w14:paraId="6E589C8F" w14:textId="1F3A6A0A" w:rsidR="007845A2" w:rsidRPr="007845A2" w:rsidRDefault="007845A2" w:rsidP="009C3EC4">
      <w:pPr>
        <w:pStyle w:val="Heading2"/>
        <w:rPr>
          <w:lang w:val="en-US"/>
        </w:rPr>
      </w:pPr>
      <w:bookmarkStart w:id="3" w:name="_Toc191907675"/>
      <w:r w:rsidRPr="007845A2">
        <w:rPr>
          <w:lang w:val="en-US"/>
        </w:rPr>
        <w:t>Pre-1850 to the World Wars</w:t>
      </w:r>
      <w:bookmarkEnd w:id="3"/>
    </w:p>
    <w:p w14:paraId="587B052C" w14:textId="10AEABBF" w:rsidR="007845A2" w:rsidRPr="007845A2" w:rsidRDefault="007845A2" w:rsidP="009C3EC4">
      <w:pPr>
        <w:rPr>
          <w:lang w:val="en-US"/>
        </w:rPr>
      </w:pPr>
      <w:r w:rsidRPr="007845A2">
        <w:rPr>
          <w:lang w:val="en-US"/>
        </w:rPr>
        <w:t>Switzerland, as we know it today</w:t>
      </w:r>
      <w:r w:rsidR="00416E52">
        <w:rPr>
          <w:lang w:val="en-US"/>
        </w:rPr>
        <w:t>,</w:t>
      </w:r>
      <w:r w:rsidRPr="007845A2">
        <w:rPr>
          <w:lang w:val="en-US"/>
        </w:rPr>
        <w:t xml:space="preserve"> was founded in 1848 by the winners of “</w:t>
      </w:r>
      <w:proofErr w:type="spellStart"/>
      <w:r w:rsidRPr="007845A2">
        <w:rPr>
          <w:lang w:val="en-US"/>
        </w:rPr>
        <w:t>Sonderburgskrieg</w:t>
      </w:r>
      <w:proofErr w:type="spellEnd"/>
      <w:r w:rsidRPr="007845A2">
        <w:rPr>
          <w:lang w:val="en-US"/>
        </w:rPr>
        <w:t>” (</w:t>
      </w:r>
      <w:proofErr w:type="spellStart"/>
      <w:r w:rsidRPr="007845A2">
        <w:rPr>
          <w:lang w:val="en-US"/>
        </w:rPr>
        <w:t>Baltensperger</w:t>
      </w:r>
      <w:proofErr w:type="spellEnd"/>
      <w:r w:rsidRPr="007845A2">
        <w:rPr>
          <w:lang w:val="en-US"/>
        </w:rPr>
        <w:t>, 2017, pp.20). This country was</w:t>
      </w:r>
      <w:r w:rsidR="00416E52">
        <w:rPr>
          <w:lang w:val="en-US"/>
        </w:rPr>
        <w:t>,</w:t>
      </w:r>
      <w:r w:rsidRPr="007845A2">
        <w:rPr>
          <w:lang w:val="en-US"/>
        </w:rPr>
        <w:t xml:space="preserve"> however</w:t>
      </w:r>
      <w:r w:rsidR="00416E52">
        <w:rPr>
          <w:lang w:val="en-US"/>
        </w:rPr>
        <w:t>,</w:t>
      </w:r>
      <w:r w:rsidRPr="007845A2">
        <w:rPr>
          <w:lang w:val="en-US"/>
        </w:rPr>
        <w:t xml:space="preserve"> inhabited by people with different backgrounds and religions. Four languages, German, French, Italian, and Romansch were spoken. Linder (2021) says that this co-integration of different groups and culture of negotiations and national consensus has led to unifying this population that has been considered </w:t>
      </w:r>
      <w:r w:rsidR="00416E52">
        <w:rPr>
          <w:lang w:val="en-US"/>
        </w:rPr>
        <w:t>heterogeneous</w:t>
      </w:r>
      <w:r w:rsidRPr="007845A2">
        <w:rPr>
          <w:lang w:val="en-US"/>
        </w:rPr>
        <w:t xml:space="preserve">. </w:t>
      </w:r>
    </w:p>
    <w:p w14:paraId="02824021" w14:textId="77777777" w:rsidR="007845A2" w:rsidRPr="007845A2" w:rsidRDefault="007845A2" w:rsidP="009C3EC4">
      <w:pPr>
        <w:rPr>
          <w:lang w:val="en-US"/>
        </w:rPr>
      </w:pPr>
      <w:r w:rsidRPr="007845A2">
        <w:rPr>
          <w:lang w:val="en-US"/>
        </w:rPr>
        <w:t>Before 1850, Switzerland faced significant challenges due to a fragmented monetary system. The country operated with a wide variety of local and foreign currencies, leading to inefficiency and confusion in economic transactions (Baltensperger, Kugler, 2017, pp.21). Coins from various cantons as well as foreign coins, circulated simultaneously, each with different values and metal content. This chaotic system hindered trade, increased transaction costs, and created a lack of trust in monetary exchanges. The introduction of the Swiss franc then in 1850 marked a turning point, providing a unified currency that facilitated commerce and economic stability. The monetary reform was instrumental in laying the groundwork for Switzerland’s future economic growth and integration into the global economy.</w:t>
      </w:r>
    </w:p>
    <w:p w14:paraId="59E2EEFB" w14:textId="77777777" w:rsidR="007845A2" w:rsidRPr="00C24665" w:rsidRDefault="007845A2" w:rsidP="009C3EC4">
      <w:pPr>
        <w:pStyle w:val="NormalWeb"/>
        <w:spacing w:line="360" w:lineRule="auto"/>
        <w:jc w:val="both"/>
        <w:rPr>
          <w:rFonts w:asciiTheme="minorHAnsi" w:hAnsiTheme="minorHAnsi"/>
        </w:rPr>
      </w:pPr>
      <w:r w:rsidRPr="00C24665">
        <w:rPr>
          <w:rFonts w:asciiTheme="minorHAnsi" w:hAnsiTheme="minorHAnsi"/>
        </w:rPr>
        <w:t>Following the establishment of the Swiss federal state in 1848, the need for monetary unification became increasingly evident. The pre-existing system, characterized by a multitude of regional and foreign currencies, had created inefficiencies and barriers to trade. In response, the Swiss Franc was officially introduced in 1850, modeled closely on the French Franc to ensure stability and facilitate trade with key economic partners (Baltensperger,</w:t>
      </w:r>
      <w:r>
        <w:rPr>
          <w:rFonts w:asciiTheme="minorHAnsi" w:hAnsiTheme="minorHAnsi"/>
        </w:rPr>
        <w:t xml:space="preserve"> Kugler, </w:t>
      </w:r>
      <w:r w:rsidRPr="00C24665">
        <w:rPr>
          <w:rFonts w:asciiTheme="minorHAnsi" w:hAnsiTheme="minorHAnsi"/>
        </w:rPr>
        <w:t>2017).</w:t>
      </w:r>
    </w:p>
    <w:p w14:paraId="71F6E77A" w14:textId="77777777" w:rsidR="007845A2" w:rsidRPr="00C24665" w:rsidRDefault="007845A2" w:rsidP="009C3EC4">
      <w:pPr>
        <w:pStyle w:val="NormalWeb"/>
        <w:spacing w:line="360" w:lineRule="auto"/>
        <w:jc w:val="both"/>
        <w:rPr>
          <w:rFonts w:asciiTheme="minorHAnsi" w:hAnsiTheme="minorHAnsi"/>
        </w:rPr>
      </w:pPr>
      <w:r w:rsidRPr="00C24665">
        <w:rPr>
          <w:rFonts w:asciiTheme="minorHAnsi" w:hAnsiTheme="minorHAnsi"/>
        </w:rPr>
        <w:t xml:space="preserve">Despite this formal adoption, the transition to a fully unified monetary system was gradual. While the new currency became the official medium of exchange, cantonal and foreign coins remained in circulation for several years. The monetary system during this period functioned under a “satellite currency” arrangement, with Switzerland’s </w:t>
      </w:r>
      <w:r w:rsidRPr="00C24665">
        <w:rPr>
          <w:rFonts w:asciiTheme="minorHAnsi" w:hAnsiTheme="minorHAnsi"/>
        </w:rPr>
        <w:lastRenderedPageBreak/>
        <w:t>monetary framework closely tied to the French system (Baltensperger, 2015). The reliance on external monetary standards meant that Switzerland had limited control over its own currency, leaving its financial system exposed to external economic conditions.</w:t>
      </w:r>
    </w:p>
    <w:p w14:paraId="281B316D" w14:textId="77777777" w:rsidR="007845A2" w:rsidRPr="00C24665" w:rsidRDefault="007845A2" w:rsidP="009C3EC4">
      <w:pPr>
        <w:pStyle w:val="NormalWeb"/>
        <w:spacing w:line="360" w:lineRule="auto"/>
        <w:jc w:val="both"/>
        <w:rPr>
          <w:rFonts w:asciiTheme="minorHAnsi" w:hAnsiTheme="minorHAnsi"/>
        </w:rPr>
      </w:pPr>
      <w:r w:rsidRPr="00C24665">
        <w:rPr>
          <w:rFonts w:asciiTheme="minorHAnsi" w:hAnsiTheme="minorHAnsi"/>
        </w:rPr>
        <w:t>Another defining feature of this period was the continued presence of multiple note-issuing banks</w:t>
      </w:r>
      <w:r>
        <w:rPr>
          <w:rFonts w:asciiTheme="minorHAnsi" w:hAnsiTheme="minorHAnsi"/>
        </w:rPr>
        <w:t xml:space="preserve"> (Baltensperger, Kugler, 2017)</w:t>
      </w:r>
      <w:r w:rsidRPr="00C24665">
        <w:rPr>
          <w:rFonts w:asciiTheme="minorHAnsi" w:hAnsiTheme="minorHAnsi"/>
        </w:rPr>
        <w:t>. Private and cantonal banks retained the right to issue their own banknotes, leading to competition and inconsistencies in monetary supply. While this system allowed for a certain degree of financial flexibility, it also created instability and hindered the development of a cohesive national monetary policy.</w:t>
      </w:r>
    </w:p>
    <w:p w14:paraId="3643F10C" w14:textId="77777777" w:rsidR="007845A2" w:rsidRPr="00C41DC4" w:rsidRDefault="007845A2" w:rsidP="009C3EC4">
      <w:pPr>
        <w:pStyle w:val="NormalWeb"/>
        <w:spacing w:line="360" w:lineRule="auto"/>
        <w:jc w:val="both"/>
        <w:rPr>
          <w:rFonts w:asciiTheme="minorHAnsi" w:hAnsiTheme="minorHAnsi"/>
        </w:rPr>
      </w:pPr>
      <w:r w:rsidRPr="00C24665">
        <w:rPr>
          <w:rFonts w:asciiTheme="minorHAnsi" w:hAnsiTheme="minorHAnsi"/>
        </w:rPr>
        <w:t>A significant step toward monetary centralization came in 1881 when the federal government assumed exclusive control over note issuance, standardizing Switzerland’s paper currency</w:t>
      </w:r>
      <w:r>
        <w:rPr>
          <w:rFonts w:asciiTheme="minorHAnsi" w:hAnsiTheme="minorHAnsi"/>
        </w:rPr>
        <w:t xml:space="preserve"> (Baltensperger, Kugler, 2017)</w:t>
      </w:r>
      <w:r w:rsidRPr="00C24665">
        <w:rPr>
          <w:rFonts w:asciiTheme="minorHAnsi" w:hAnsiTheme="minorHAnsi"/>
        </w:rPr>
        <w:t>. However, it was not until the creation of the Swiss National Bank in 1907 that full monetary unification was achieved, marking the transition to a centralized banking system capable of conducting independent monetary policy.</w:t>
      </w:r>
    </w:p>
    <w:p w14:paraId="67833A04" w14:textId="278B8BBC" w:rsidR="007845A2" w:rsidRPr="007845A2" w:rsidRDefault="007845A2" w:rsidP="009C3EC4">
      <w:pPr>
        <w:rPr>
          <w:lang w:val="en-US"/>
        </w:rPr>
      </w:pPr>
      <w:r w:rsidRPr="007845A2">
        <w:rPr>
          <w:lang w:val="en-US"/>
        </w:rPr>
        <w:t xml:space="preserve"> In 1865, Switzerland joined the Latin Monetary Union (LMU), a currency union that included France, Italy, and Belgium, with Greece joining later. This union aimed to standardize monetary systems based on the gold and silver standards, facilitating trade among other member countries. While Switzerland adopted the LMU’s common standards, it retained autonomy over its monetary policy</w:t>
      </w:r>
      <w:r w:rsidR="00AC1866">
        <w:rPr>
          <w:lang w:val="en-US"/>
        </w:rPr>
        <w:t>,</w:t>
      </w:r>
      <w:r w:rsidRPr="007845A2">
        <w:rPr>
          <w:lang w:val="en-US"/>
        </w:rPr>
        <w:t xml:space="preserve"> showcasing its ability to balance integration with national interests (Baltensperger, Kugler, 2017, pp. 29-33)</w:t>
      </w:r>
    </w:p>
    <w:p w14:paraId="3055916F" w14:textId="334F5E05" w:rsidR="007845A2" w:rsidRPr="007845A2" w:rsidRDefault="007845A2" w:rsidP="009C3EC4">
      <w:pPr>
        <w:rPr>
          <w:lang w:val="en-US"/>
        </w:rPr>
      </w:pPr>
      <w:r w:rsidRPr="007845A2">
        <w:rPr>
          <w:lang w:val="en-US"/>
        </w:rPr>
        <w:t>Since the politics on emissions changed drastically</w:t>
      </w:r>
      <w:r w:rsidR="00AC1866">
        <w:rPr>
          <w:lang w:val="en-US"/>
        </w:rPr>
        <w:t>,</w:t>
      </w:r>
      <w:r w:rsidRPr="007845A2">
        <w:rPr>
          <w:lang w:val="en-US"/>
        </w:rPr>
        <w:t xml:space="preserve"> there was discussion about the creation of a new money-emitting central bank. The Swiss national bank was finally created between 1905-1907 (Baltensperger, 2017, pp. 21). The establishment of the Swiss National Bank (SNB) centralized monetary policy in Switzerland</w:t>
      </w:r>
      <w:r w:rsidR="00712A8E">
        <w:rPr>
          <w:lang w:val="en-US"/>
        </w:rPr>
        <w:t>,</w:t>
      </w:r>
      <w:r w:rsidRPr="007845A2">
        <w:rPr>
          <w:lang w:val="en-US"/>
        </w:rPr>
        <w:t xml:space="preserve"> creating greater stability and control. The SNB introduced a uniform banknote system and became the primary institution responsible for managing monetary policy under the gold standard. This move marked a significant step towards modern monetary governance, ensuring the </w:t>
      </w:r>
      <w:r w:rsidRPr="007845A2">
        <w:rPr>
          <w:lang w:val="en-US"/>
        </w:rPr>
        <w:lastRenderedPageBreak/>
        <w:t xml:space="preserve">stability and credibility of the Swiss franc both in domestic and international markets. During that time until the First World War, the currency was not as strong as we know it today (Baltensperger, Kugler, 2017, pp. 38-53). However, the franc is described as rather “average” with a similar interest rate to the French franc, rather than the stable rates we are familiar with today. </w:t>
      </w:r>
    </w:p>
    <w:p w14:paraId="5DB90AF7" w14:textId="77777777" w:rsidR="007845A2" w:rsidRPr="007845A2" w:rsidRDefault="007845A2" w:rsidP="009C3EC4">
      <w:pPr>
        <w:rPr>
          <w:u w:val="single"/>
          <w:lang w:val="en-US"/>
        </w:rPr>
      </w:pPr>
    </w:p>
    <w:p w14:paraId="1EE6960D" w14:textId="77777777" w:rsidR="007845A2" w:rsidRPr="007845A2" w:rsidRDefault="007845A2" w:rsidP="009C3EC4">
      <w:pPr>
        <w:rPr>
          <w:u w:val="single"/>
          <w:lang w:val="en-US"/>
        </w:rPr>
      </w:pPr>
    </w:p>
    <w:p w14:paraId="0F172EEB" w14:textId="77777777" w:rsidR="007845A2" w:rsidRDefault="007845A2" w:rsidP="009C3EC4">
      <w:pPr>
        <w:pStyle w:val="Heading2"/>
        <w:rPr>
          <w:lang w:val="en-US"/>
        </w:rPr>
      </w:pPr>
      <w:bookmarkStart w:id="4" w:name="_Toc191907676"/>
      <w:r w:rsidRPr="007845A2">
        <w:rPr>
          <w:lang w:val="en-US"/>
        </w:rPr>
        <w:t>World Wars and Great Depression (1914-1945):</w:t>
      </w:r>
      <w:bookmarkEnd w:id="4"/>
    </w:p>
    <w:p w14:paraId="6259EFB9" w14:textId="77777777" w:rsidR="00A674CC" w:rsidRPr="00A674CC" w:rsidRDefault="00A674CC" w:rsidP="00A674CC">
      <w:pPr>
        <w:pStyle w:val="BodyText"/>
        <w:rPr>
          <w:lang w:val="en-US"/>
        </w:rPr>
      </w:pPr>
    </w:p>
    <w:p w14:paraId="076F97B6" w14:textId="74E2EAA8" w:rsidR="007845A2" w:rsidRPr="007845A2" w:rsidRDefault="007845A2" w:rsidP="009C3EC4">
      <w:pPr>
        <w:rPr>
          <w:lang w:val="en-US"/>
        </w:rPr>
      </w:pPr>
      <w:r w:rsidRPr="007845A2">
        <w:rPr>
          <w:lang w:val="en-US"/>
        </w:rPr>
        <w:t xml:space="preserve">During the tumultuous period between 1914 and 1945, Switzerland’s monetary system faced significant challenges due to global events, including World War I (1914-1918), The Great Depression (1929-1939), and World War II (1939-1945). Despite these rampages, Switzerland maintained economic resilience through conservative fiscal policies and cautious money management (Baltensperger, Kugler, 2017, pp. 54-62). The increase in value of the Franc began in fact from the beginning of the </w:t>
      </w:r>
      <w:r w:rsidR="00712A8E">
        <w:rPr>
          <w:lang w:val="en-US"/>
        </w:rPr>
        <w:t>First World War</w:t>
      </w:r>
      <w:r w:rsidRPr="007845A2">
        <w:rPr>
          <w:lang w:val="en-US"/>
        </w:rPr>
        <w:t xml:space="preserve"> (</w:t>
      </w:r>
      <w:proofErr w:type="spellStart"/>
      <w:r w:rsidRPr="007845A2">
        <w:rPr>
          <w:lang w:val="en-US"/>
        </w:rPr>
        <w:t>Baltensperger</w:t>
      </w:r>
      <w:proofErr w:type="spellEnd"/>
      <w:r w:rsidRPr="007845A2">
        <w:rPr>
          <w:lang w:val="en-US"/>
        </w:rPr>
        <w:t>, 2017, pp.21). According to Measuringworth.com</w:t>
      </w:r>
      <w:r w:rsidR="00474DBA">
        <w:rPr>
          <w:lang w:val="en-US"/>
        </w:rPr>
        <w:t>,</w:t>
      </w:r>
      <w:r w:rsidRPr="007845A2">
        <w:rPr>
          <w:lang w:val="en-US"/>
        </w:rPr>
        <w:t xml:space="preserve"> one US dollar was worth 5</w:t>
      </w:r>
      <w:r w:rsidR="00474DBA">
        <w:rPr>
          <w:lang w:val="en-US"/>
        </w:rPr>
        <w:t>.</w:t>
      </w:r>
      <w:r w:rsidRPr="007845A2">
        <w:rPr>
          <w:lang w:val="en-US"/>
        </w:rPr>
        <w:t>1330 francs in 1914 against approximately 0</w:t>
      </w:r>
      <w:r w:rsidR="00474DBA">
        <w:rPr>
          <w:lang w:val="en-US"/>
        </w:rPr>
        <w:t>.</w:t>
      </w:r>
      <w:r w:rsidRPr="007845A2">
        <w:rPr>
          <w:lang w:val="en-US"/>
        </w:rPr>
        <w:t>90 of today (Forbes.com, 27.12.2024). The same thing was with the pound sterling. In 1914</w:t>
      </w:r>
      <w:r w:rsidR="005C6E81">
        <w:rPr>
          <w:lang w:val="en-US"/>
        </w:rPr>
        <w:t>,</w:t>
      </w:r>
      <w:r w:rsidRPr="007845A2">
        <w:rPr>
          <w:lang w:val="en-US"/>
        </w:rPr>
        <w:t xml:space="preserve"> its value against the Swiss franc was just over 25 francs (Baltensperger, 2017, pp.21), but today one pound sterling </w:t>
      </w:r>
      <w:r w:rsidR="005C6E81">
        <w:rPr>
          <w:lang w:val="en-US"/>
        </w:rPr>
        <w:t>is worth</w:t>
      </w:r>
      <w:r w:rsidR="005C6E81" w:rsidRPr="007845A2">
        <w:rPr>
          <w:lang w:val="en-US"/>
        </w:rPr>
        <w:t xml:space="preserve"> </w:t>
      </w:r>
      <w:r w:rsidRPr="007845A2">
        <w:rPr>
          <w:lang w:val="en-US"/>
        </w:rPr>
        <w:t>approximately 1</w:t>
      </w:r>
      <w:r w:rsidR="00291CB5">
        <w:rPr>
          <w:lang w:val="en-US"/>
        </w:rPr>
        <w:t>.</w:t>
      </w:r>
      <w:r w:rsidRPr="007845A2">
        <w:rPr>
          <w:lang w:val="en-US"/>
        </w:rPr>
        <w:t xml:space="preserve">13 Swiss francs (xe.com, 27.12.2024). During World War I, Switzerland adhered to the gold standard, but it temporarily suspended </w:t>
      </w:r>
      <w:r w:rsidR="00D37F1F">
        <w:rPr>
          <w:lang w:val="en-US"/>
        </w:rPr>
        <w:t xml:space="preserve">it </w:t>
      </w:r>
      <w:r w:rsidRPr="007845A2">
        <w:rPr>
          <w:lang w:val="en-US"/>
        </w:rPr>
        <w:t>in 1914 to address economic pressures (Baltensperger, Kugler, 2017, pp.54). The interwar period brought new challenges as Switzerland faced deflation and unemployment during the Great Depression, leading to currency devaluation in 1936 (Baltensperger, Kugler, 2017, pp. 73-74).</w:t>
      </w:r>
    </w:p>
    <w:p w14:paraId="5F1BC648" w14:textId="3D5FF7C8" w:rsidR="007845A2" w:rsidRDefault="007845A2" w:rsidP="009C3EC4">
      <w:pPr>
        <w:rPr>
          <w:lang w:val="en-US"/>
        </w:rPr>
      </w:pPr>
      <w:r w:rsidRPr="007845A2">
        <w:rPr>
          <w:lang w:val="en-US"/>
        </w:rPr>
        <w:t>World War II posed additional difficulties, as Switzerland implemented foreign exchange controls as a measure to stabilize its currency and manage the economic challenges from the global conflict (Baltensperger, Kugler, 2017, pp. 72)</w:t>
      </w:r>
      <w:r w:rsidR="00D37F1F">
        <w:rPr>
          <w:lang w:val="en-US"/>
        </w:rPr>
        <w:t>.</w:t>
      </w:r>
      <w:r w:rsidRPr="007845A2">
        <w:rPr>
          <w:lang w:val="en-US"/>
        </w:rPr>
        <w:t xml:space="preserve"> These controls included restrictions on currency trading, limits on capital flows, and regulations on foreign transactions. The goal was to prevent a large-scale capital flight, maintain currency value, and </w:t>
      </w:r>
      <w:r w:rsidRPr="007845A2">
        <w:rPr>
          <w:lang w:val="en-US"/>
        </w:rPr>
        <w:lastRenderedPageBreak/>
        <w:t xml:space="preserve">ensure that the country could continue to trade effectively despite the wartime environment. </w:t>
      </w:r>
    </w:p>
    <w:p w14:paraId="70820B70" w14:textId="77777777" w:rsidR="00A674CC" w:rsidRPr="007845A2" w:rsidRDefault="00A674CC" w:rsidP="009C3EC4">
      <w:pPr>
        <w:rPr>
          <w:lang w:val="en-US"/>
        </w:rPr>
      </w:pPr>
    </w:p>
    <w:p w14:paraId="47929597" w14:textId="2419069F" w:rsidR="007845A2" w:rsidRPr="007845A2" w:rsidRDefault="001F6006" w:rsidP="0018586A">
      <w:pPr>
        <w:pStyle w:val="Heading2"/>
        <w:rPr>
          <w:lang w:val="en-US"/>
        </w:rPr>
      </w:pPr>
      <w:bookmarkStart w:id="5" w:name="_Toc191907677"/>
      <w:r>
        <w:rPr>
          <w:lang w:val="en-US"/>
        </w:rPr>
        <w:t xml:space="preserve">Bretton Woods </w:t>
      </w:r>
      <w:r w:rsidR="0018586A">
        <w:rPr>
          <w:lang w:val="en-US"/>
        </w:rPr>
        <w:t>and Aftermath (1945-1973):</w:t>
      </w:r>
      <w:bookmarkEnd w:id="5"/>
    </w:p>
    <w:p w14:paraId="25955751" w14:textId="77777777" w:rsidR="007845A2" w:rsidRPr="007845A2" w:rsidRDefault="007845A2" w:rsidP="009C3EC4">
      <w:pPr>
        <w:rPr>
          <w:lang w:val="en-US"/>
        </w:rPr>
      </w:pPr>
      <w:r w:rsidRPr="007845A2">
        <w:rPr>
          <w:lang w:val="en-US"/>
        </w:rPr>
        <w:t xml:space="preserve">The international monetary system that would dominate the first three decades after World War II was created at a conference held in 1944, even before the war ended, in Bretton Woods, New Hampshire (Baltensperger, Kugler, 2017, pp. 93-96). Officially called the United Nations Monetary and Financial Conference, it later became known as the Bretton Woods Conference. It was attended by 44 allied nations, but Switzerland, maintaining its neutrality, did not participate and would not join the International Monetary Fund (IMF) until 1992. </w:t>
      </w:r>
    </w:p>
    <w:p w14:paraId="6D437A97" w14:textId="77777777" w:rsidR="007845A2" w:rsidRPr="007845A2" w:rsidRDefault="007845A2" w:rsidP="009C3EC4">
      <w:pPr>
        <w:rPr>
          <w:lang w:val="en-US"/>
        </w:rPr>
      </w:pPr>
      <w:r w:rsidRPr="007845A2">
        <w:rPr>
          <w:lang w:val="en-US"/>
        </w:rPr>
        <w:t xml:space="preserve">The Conference aimed to establish a stable foundation for international trade and monetary relations in the post-war world (Baltensperger, Kugler, 2017, pp.93-96). Its primary goal was to prevent the monetary and economic disruptions that characterized the interwar period, such as competitive currency devaluations, balance of payment crises, import restrictions, and exchange market controls. </w:t>
      </w:r>
    </w:p>
    <w:p w14:paraId="50C2ED96" w14:textId="6A94C955" w:rsidR="007845A2" w:rsidRPr="007845A2" w:rsidRDefault="007845A2" w:rsidP="009C3EC4">
      <w:pPr>
        <w:rPr>
          <w:lang w:val="en-US"/>
        </w:rPr>
      </w:pPr>
      <w:r w:rsidRPr="007845A2">
        <w:rPr>
          <w:lang w:val="en-US"/>
        </w:rPr>
        <w:t xml:space="preserve">Despite the complexity of the task, the conference succeeded in creating a new monetary order. The system introduced fixed exchange rates, with the US dollar pegged to gold at </w:t>
      </w:r>
      <w:r w:rsidRPr="007845A2">
        <w:rPr>
          <w:rFonts w:cs="Times New Roman (Body CS)"/>
          <w:lang w:val="en-US"/>
        </w:rPr>
        <w:t xml:space="preserve">35 dollars per ounce and other currencies pegged to the dollar. Adjustments to exchange rates were permitted only in case of “fundamental balance of payments imbalances”, ensuring a stable, yet flexible framework for global trade and monetary relations </w:t>
      </w:r>
      <w:r w:rsidRPr="007845A2">
        <w:rPr>
          <w:lang w:val="en-US"/>
        </w:rPr>
        <w:t>(Baltensperger, Kugler, 2017, pp. 93-96). This framework, known as the gold-dollar or gold exchange standard</w:t>
      </w:r>
      <w:r w:rsidR="00761C7F">
        <w:rPr>
          <w:lang w:val="en-US"/>
        </w:rPr>
        <w:t>,</w:t>
      </w:r>
      <w:r w:rsidRPr="007845A2">
        <w:rPr>
          <w:lang w:val="en-US"/>
        </w:rPr>
        <w:t xml:space="preserve"> laid</w:t>
      </w:r>
      <w:r w:rsidR="00761C7F">
        <w:rPr>
          <w:lang w:val="en-US"/>
        </w:rPr>
        <w:t xml:space="preserve"> the</w:t>
      </w:r>
      <w:r w:rsidRPr="007845A2">
        <w:rPr>
          <w:lang w:val="en-US"/>
        </w:rPr>
        <w:t xml:space="preserve"> groundwork for stable and cooperative economic relations in the decades</w:t>
      </w:r>
      <w:r w:rsidR="00761C7F">
        <w:rPr>
          <w:lang w:val="en-US"/>
        </w:rPr>
        <w:t xml:space="preserve"> that</w:t>
      </w:r>
      <w:r w:rsidRPr="007845A2">
        <w:rPr>
          <w:lang w:val="en-US"/>
        </w:rPr>
        <w:t xml:space="preserve"> followed. </w:t>
      </w:r>
    </w:p>
    <w:p w14:paraId="612181B6" w14:textId="0131467A" w:rsidR="007845A2" w:rsidRPr="007845A2" w:rsidRDefault="007845A2" w:rsidP="009C3EC4">
      <w:pPr>
        <w:rPr>
          <w:lang w:val="en-US"/>
        </w:rPr>
      </w:pPr>
      <w:r w:rsidRPr="007845A2">
        <w:rPr>
          <w:lang w:val="en-US"/>
        </w:rPr>
        <w:t xml:space="preserve">In the immediate post-war years of </w:t>
      </w:r>
      <w:r w:rsidR="005026A3">
        <w:rPr>
          <w:lang w:val="en-US"/>
        </w:rPr>
        <w:t xml:space="preserve">the </w:t>
      </w:r>
      <w:r w:rsidRPr="007845A2">
        <w:rPr>
          <w:lang w:val="en-US"/>
        </w:rPr>
        <w:t xml:space="preserve">1940s and 1950s, Switzerland, while skeptical of losing monetary sovereignty, declined to join </w:t>
      </w:r>
      <w:r w:rsidR="005026A3">
        <w:rPr>
          <w:lang w:val="en-US"/>
        </w:rPr>
        <w:t xml:space="preserve">the </w:t>
      </w:r>
      <w:r w:rsidRPr="007845A2">
        <w:rPr>
          <w:lang w:val="en-US"/>
        </w:rPr>
        <w:t xml:space="preserve">IMF and </w:t>
      </w:r>
      <w:r w:rsidR="005026A3">
        <w:rPr>
          <w:lang w:val="en-US"/>
        </w:rPr>
        <w:t xml:space="preserve">the </w:t>
      </w:r>
      <w:r w:rsidRPr="007845A2">
        <w:rPr>
          <w:lang w:val="en-US"/>
        </w:rPr>
        <w:t xml:space="preserve">World Bank. Despite remaining outside the formal Bretton Woods framework, Switzerland adhered to its principles by maintaining a fixed exchange rate for the Swiss franc. Concerns over potential trade restrictions and the franc being declared a “scarce currency” influenced its decisions to stay cautious (Baltensperger, Kugler, 2017, pp. 93-96). </w:t>
      </w:r>
    </w:p>
    <w:p w14:paraId="5D7A045F" w14:textId="610AF564" w:rsidR="007845A2" w:rsidRPr="007845A2" w:rsidRDefault="007845A2" w:rsidP="009C3EC4">
      <w:pPr>
        <w:rPr>
          <w:lang w:val="en-US"/>
        </w:rPr>
      </w:pPr>
      <w:r w:rsidRPr="007845A2">
        <w:rPr>
          <w:lang w:val="en-US"/>
        </w:rPr>
        <w:lastRenderedPageBreak/>
        <w:t>By the 1960s, the Bretton Woods system faced mounting challenges as global economic imbalances grew. The United States as the reserve currency issuer, pursued inflationary policies to finance domestic programs</w:t>
      </w:r>
      <w:r w:rsidR="000660D7">
        <w:rPr>
          <w:lang w:val="en-US"/>
        </w:rPr>
        <w:t>, such</w:t>
      </w:r>
      <w:r w:rsidRPr="007845A2">
        <w:rPr>
          <w:lang w:val="en-US"/>
        </w:rPr>
        <w:t xml:space="preserve"> as the Vietnam War, eroding confidence in the dollar (Baltensperger, Kugler, 2017, pp. 96-105). In Switzerland, speculative capital inflows led to inflationary pressures. To counter these, the Swiss National Bank (SNB) tried to solve these problems through using non-market, administrative instruments of control. </w:t>
      </w:r>
    </w:p>
    <w:p w14:paraId="2D06A7E0" w14:textId="77777777" w:rsidR="007845A2" w:rsidRPr="007845A2" w:rsidRDefault="007845A2" w:rsidP="009C3EC4">
      <w:pPr>
        <w:rPr>
          <w:lang w:val="en-US"/>
        </w:rPr>
      </w:pPr>
      <w:r w:rsidRPr="007845A2">
        <w:rPr>
          <w:lang w:val="en-US"/>
        </w:rPr>
        <w:t xml:space="preserve">In August 1971, the United States suspended the dollar’s convertibility to gold, dismantling the foundation of the Bretton Woods system. The Smithsonian Agreement in December 1971 attempted to revalue currencies, including the Swiss franc, but failed to restore long-term stability (Baltensberger, Kugler, 2017, pp. 96-105). Persistent imbalances and speculative pressure made fixed exchange rates increasingly unsustainable. </w:t>
      </w:r>
    </w:p>
    <w:p w14:paraId="7362FD69" w14:textId="77777777" w:rsidR="007845A2" w:rsidRPr="007845A2" w:rsidRDefault="007845A2" w:rsidP="009C3EC4">
      <w:pPr>
        <w:rPr>
          <w:lang w:val="en-US"/>
        </w:rPr>
      </w:pPr>
      <w:r w:rsidRPr="007845A2">
        <w:rPr>
          <w:lang w:val="en-US"/>
        </w:rPr>
        <w:t>In January 1973, Switzerland officially abandoned fixed exchange rates, transitioning to a flexible exchange rate regime. This marked the end of the Bretton Woods era as global monetary policy divergence and capital flow volatility caused by the unworking fixed exchange system (Baltensperger, Kugler, 2017, pp. 104-105).</w:t>
      </w:r>
    </w:p>
    <w:p w14:paraId="37A09876" w14:textId="77777777" w:rsidR="007845A2" w:rsidRPr="007845A2" w:rsidRDefault="007845A2" w:rsidP="009C3EC4">
      <w:pPr>
        <w:rPr>
          <w:lang w:val="en-US"/>
        </w:rPr>
      </w:pPr>
      <w:r w:rsidRPr="007845A2">
        <w:rPr>
          <w:lang w:val="en-US"/>
        </w:rPr>
        <w:t>Switzerland’s navigation in the Bretton Woods system highlights its strategic balance between adherence to international monetary norms and the preservation of national sovereignty. In this case, the neutrality of Switzerland as a strategic component plays a crucial role in keeping its economy stable at most tumultuous times.</w:t>
      </w:r>
    </w:p>
    <w:p w14:paraId="2705AF53" w14:textId="4051336E" w:rsidR="007845A2" w:rsidRDefault="007845A2" w:rsidP="009C3EC4">
      <w:pPr>
        <w:rPr>
          <w:lang w:val="en-US"/>
        </w:rPr>
      </w:pPr>
      <w:r w:rsidRPr="007845A2">
        <w:rPr>
          <w:lang w:val="en-US"/>
        </w:rPr>
        <w:t xml:space="preserve">According to Baltensperger (2017, pp.22), the nominal strength of the Swiss Franc comes from two different components. The purchasing power parity component stems from a relatively low inflation rate and from a “real” component resulting from productivity differences and factors such as political stability. Switzerland has managed to keep its neutrality during political turbulences and different wars. That stability has been beneficial to the Swiss franc. </w:t>
      </w:r>
    </w:p>
    <w:p w14:paraId="68022DE8" w14:textId="77777777" w:rsidR="002D08ED" w:rsidRPr="007845A2" w:rsidRDefault="002D08ED" w:rsidP="009C3EC4">
      <w:pPr>
        <w:rPr>
          <w:color w:val="A5A5A5" w:themeColor="accent3"/>
          <w:lang w:val="en-US"/>
        </w:rPr>
      </w:pPr>
    </w:p>
    <w:p w14:paraId="2023CF6E" w14:textId="77777777" w:rsidR="007845A2" w:rsidRPr="007845A2" w:rsidRDefault="007845A2" w:rsidP="009C3EC4">
      <w:pPr>
        <w:pStyle w:val="Heading2"/>
        <w:rPr>
          <w:lang w:val="en-US"/>
        </w:rPr>
      </w:pPr>
      <w:bookmarkStart w:id="6" w:name="_Toc191907678"/>
      <w:r w:rsidRPr="007845A2">
        <w:rPr>
          <w:lang w:val="en-US"/>
        </w:rPr>
        <w:t>Political stability</w:t>
      </w:r>
      <w:bookmarkEnd w:id="6"/>
    </w:p>
    <w:p w14:paraId="18D9855B" w14:textId="4E9FF8BB" w:rsidR="007845A2" w:rsidRPr="007845A2" w:rsidRDefault="007845A2" w:rsidP="009C3EC4">
      <w:pPr>
        <w:rPr>
          <w:lang w:val="en-US"/>
        </w:rPr>
      </w:pPr>
      <w:r w:rsidRPr="007845A2">
        <w:rPr>
          <w:lang w:val="en-US"/>
        </w:rPr>
        <w:t xml:space="preserve">As mentioned, Switzerland’s political stability is also one of the reasons why the franc is performing </w:t>
      </w:r>
      <w:r w:rsidR="00925B7B">
        <w:rPr>
          <w:lang w:val="en-US"/>
        </w:rPr>
        <w:t>so</w:t>
      </w:r>
      <w:r w:rsidR="00925B7B" w:rsidRPr="007845A2">
        <w:rPr>
          <w:lang w:val="en-US"/>
        </w:rPr>
        <w:t xml:space="preserve"> </w:t>
      </w:r>
      <w:r w:rsidRPr="007845A2">
        <w:rPr>
          <w:lang w:val="en-US"/>
        </w:rPr>
        <w:t xml:space="preserve">well during crisis periods. Switzerland is known for its neutrality and is </w:t>
      </w:r>
      <w:r w:rsidRPr="007845A2">
        <w:rPr>
          <w:lang w:val="en-US"/>
        </w:rPr>
        <w:lastRenderedPageBreak/>
        <w:t xml:space="preserve">unlikely to take sides in global crises. In this section, we try to find out why </w:t>
      </w:r>
      <w:r w:rsidR="00925B7B">
        <w:rPr>
          <w:lang w:val="en-US"/>
        </w:rPr>
        <w:t>Swiss politics is</w:t>
      </w:r>
      <w:r w:rsidRPr="007845A2">
        <w:rPr>
          <w:lang w:val="en-US"/>
        </w:rPr>
        <w:t xml:space="preserve"> so stable.</w:t>
      </w:r>
    </w:p>
    <w:p w14:paraId="6BDDB817" w14:textId="6A15FD04" w:rsidR="007845A2" w:rsidRPr="007845A2" w:rsidRDefault="007845A2" w:rsidP="009C3EC4">
      <w:pPr>
        <w:rPr>
          <w:lang w:val="en-US"/>
        </w:rPr>
      </w:pPr>
      <w:r w:rsidRPr="007845A2">
        <w:rPr>
          <w:lang w:val="en-US"/>
        </w:rPr>
        <w:t xml:space="preserve">The Swiss political system is one of a kind. The country’s federal system makes sure that the political process making is kept as close as possible to its citizens (eda.admin.ch, political system, visited 13.1.2025). The cantons have a lot of power on their own and are very close to the people. </w:t>
      </w:r>
    </w:p>
    <w:p w14:paraId="33EC47DD" w14:textId="77777777" w:rsidR="007845A2" w:rsidRPr="007845A2" w:rsidRDefault="007845A2" w:rsidP="009C3EC4">
      <w:pPr>
        <w:rPr>
          <w:lang w:val="en-US"/>
        </w:rPr>
      </w:pPr>
      <w:r w:rsidRPr="007845A2">
        <w:rPr>
          <w:lang w:val="en-US"/>
        </w:rPr>
        <w:t xml:space="preserve">Switzerland is also a direct democracy (eda.admin.ch). The citizens can vote on public referendums on specific issues alongside their usual voting rights. Switzerland is governed by the Federal Council, which consists of a seven-member collegium board, and their decisions are made by consensus. United Federal Assembly elects the seven members to the Federal Council, and it consists of an upper and a lower chamber. The National Council is the lower house and represents the people while the Council of States is the upper house and represents the cantons. </w:t>
      </w:r>
    </w:p>
    <w:p w14:paraId="0A8DA65B" w14:textId="30320AD6" w:rsidR="007845A2" w:rsidRPr="007845A2" w:rsidRDefault="007845A2" w:rsidP="009C3EC4">
      <w:pPr>
        <w:rPr>
          <w:lang w:val="en-US"/>
        </w:rPr>
      </w:pPr>
      <w:r w:rsidRPr="007845A2">
        <w:rPr>
          <w:lang w:val="en-US"/>
        </w:rPr>
        <w:t>Switzerland’s political stability is not only rooted in its federal structure and direct democracy, but it is also strengthened by its unique institutional mechanism that fosters consensus and prevents sudden policy changes. One of the factors, according to Moser (1996, pp. 31-61)</w:t>
      </w:r>
      <w:r w:rsidR="00B01ADA">
        <w:rPr>
          <w:lang w:val="en-US"/>
        </w:rPr>
        <w:t>,</w:t>
      </w:r>
      <w:r w:rsidRPr="007845A2">
        <w:rPr>
          <w:lang w:val="en-US"/>
        </w:rPr>
        <w:t xml:space="preserve"> that influences this political stability </w:t>
      </w:r>
      <w:r w:rsidR="00B01ADA">
        <w:rPr>
          <w:lang w:val="en-US"/>
        </w:rPr>
        <w:t>is</w:t>
      </w:r>
      <w:r w:rsidR="00B01ADA" w:rsidRPr="007845A2">
        <w:rPr>
          <w:lang w:val="en-US"/>
        </w:rPr>
        <w:t xml:space="preserve"> </w:t>
      </w:r>
      <w:r w:rsidRPr="007845A2">
        <w:rPr>
          <w:lang w:val="en-US"/>
        </w:rPr>
        <w:t xml:space="preserve">the bicameral parliamentary system (which means that both chambers have the same legislative rights) and instruments like the optional referendum. Together these factors create a system, where the power is distributed to many parties. Before a significant change can occur, it </w:t>
      </w:r>
      <w:r w:rsidR="003F60F8">
        <w:rPr>
          <w:lang w:val="en-US"/>
        </w:rPr>
        <w:t>requires</w:t>
      </w:r>
      <w:r w:rsidR="003F60F8" w:rsidRPr="007845A2">
        <w:rPr>
          <w:lang w:val="en-US"/>
        </w:rPr>
        <w:t xml:space="preserve"> </w:t>
      </w:r>
      <w:r w:rsidRPr="007845A2">
        <w:rPr>
          <w:lang w:val="en-US"/>
        </w:rPr>
        <w:t xml:space="preserve">the people’s canton’s, and legislative chamber’s agreement. This system ensures that policies are carefully thought through and that they align to public opinion. </w:t>
      </w:r>
    </w:p>
    <w:p w14:paraId="7733A5F4" w14:textId="5A52DD1D" w:rsidR="007845A2" w:rsidRPr="007845A2" w:rsidRDefault="007845A2" w:rsidP="009C3EC4">
      <w:pPr>
        <w:rPr>
          <w:lang w:val="en-US"/>
        </w:rPr>
      </w:pPr>
      <w:r w:rsidRPr="007845A2">
        <w:rPr>
          <w:lang w:val="en-US"/>
        </w:rPr>
        <w:t>According to Moser (1996, pp. 31-61) the bicameral system, which includes the National Council, and the Council of States</w:t>
      </w:r>
      <w:r w:rsidR="00240A36">
        <w:rPr>
          <w:lang w:val="en-US"/>
        </w:rPr>
        <w:t>,</w:t>
      </w:r>
      <w:r w:rsidRPr="007845A2">
        <w:rPr>
          <w:lang w:val="en-US"/>
        </w:rPr>
        <w:t xml:space="preserve"> works also as a shield by representing both the people and the cantons. This dual representation ensures that national policies are balanced and account for regional interests. Additionally, the optional referendum serves as a powerful tool for preserving the state of affairs (status quo) by blocking proposals that deviate from voter preferences. This mechanism reinforces stability by ensuring that policies reflect broad consensus rather than partisan interests. </w:t>
      </w:r>
    </w:p>
    <w:p w14:paraId="13728AFD" w14:textId="77777777" w:rsidR="007845A2" w:rsidRPr="007845A2" w:rsidRDefault="007845A2" w:rsidP="009C3EC4">
      <w:pPr>
        <w:rPr>
          <w:lang w:val="en-US"/>
        </w:rPr>
      </w:pPr>
      <w:r w:rsidRPr="007845A2">
        <w:rPr>
          <w:lang w:val="en-US"/>
        </w:rPr>
        <w:lastRenderedPageBreak/>
        <w:t xml:space="preserve">Additionally, the need for a qualified majority and the rule that the constitutional changes must focus on a single issue (which means that any proposal to reform, the constitution can address one specific subject or topic at a time) help keep the political system balanced and stable. </w:t>
      </w:r>
    </w:p>
    <w:p w14:paraId="2C4ABD70" w14:textId="6264113E" w:rsidR="007845A2" w:rsidRPr="007845A2" w:rsidRDefault="007845A2" w:rsidP="009C3EC4">
      <w:pPr>
        <w:rPr>
          <w:lang w:val="en-US"/>
        </w:rPr>
      </w:pPr>
      <w:r w:rsidRPr="007845A2">
        <w:rPr>
          <w:lang w:val="en-US"/>
        </w:rPr>
        <w:t xml:space="preserve">Switzerland’s political stability can be linked to its strong fiscal policy. One reason for this is the role of long-serving finance ministers according to Feld and </w:t>
      </w:r>
      <w:proofErr w:type="spellStart"/>
      <w:r w:rsidRPr="007845A2">
        <w:rPr>
          <w:lang w:val="en-US"/>
        </w:rPr>
        <w:t>Schaltegger</w:t>
      </w:r>
      <w:proofErr w:type="spellEnd"/>
      <w:r w:rsidRPr="007845A2">
        <w:rPr>
          <w:lang w:val="en-US"/>
        </w:rPr>
        <w:t xml:space="preserve"> (2010, pp. 505-534). These ministers often stay in office for several years, giving them the authority and experience to manage budgets carefully. They can control public spending, reduce deficits, and keep public debt under control, which helps maintain trust in the government’s financial decisions. </w:t>
      </w:r>
    </w:p>
    <w:p w14:paraId="4A524E00" w14:textId="77777777" w:rsidR="007845A2" w:rsidRPr="007845A2" w:rsidRDefault="007845A2" w:rsidP="009C3EC4">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lang w:val="en-US"/>
        </w:rPr>
      </w:pPr>
      <w:r w:rsidRPr="007845A2">
        <w:rPr>
          <w:lang w:val="en-US"/>
        </w:rPr>
        <w:t xml:space="preserve">Another important factor according to Feld and Schaeltegger (2010) is Switzerland’s system of direct democracy. Citizens can vote on government spending and taxes through referendums, which makes sure that decisions reflect public preference. This limits unnecessary spending and helps prevent financial problems caused by overspending. By giving people a direct say, Switzerland avoids the “fiscal commons problem”, that arises when political decision-makers in the legislature or the executive provide benefits from public projects concentrated on a particular group of society while the cost of these projects is spread across the whole population through general taxation. </w:t>
      </w:r>
    </w:p>
    <w:p w14:paraId="52872772" w14:textId="77777777" w:rsidR="007845A2" w:rsidRPr="007845A2" w:rsidRDefault="007845A2" w:rsidP="009C3EC4">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lang w:val="en-US"/>
        </w:rPr>
      </w:pPr>
    </w:p>
    <w:p w14:paraId="26012B44" w14:textId="77777777" w:rsidR="007845A2" w:rsidRPr="007845A2" w:rsidRDefault="007845A2" w:rsidP="009C3EC4">
      <w:pPr>
        <w:spacing w:after="160"/>
        <w:rPr>
          <w:lang w:val="en-US"/>
        </w:rPr>
      </w:pPr>
      <w:r w:rsidRPr="007845A2">
        <w:rPr>
          <w:lang w:val="en-US"/>
        </w:rPr>
        <w:t>Switzerland’s strong fiscal and political discipline, shaped by its direct democracy and stable institutional framework, has played a crucial role in shaping the country's long-term economic resilience. These structural advantages, combined with external economic forces, have influenced the Swiss franc’s valuation over time. Despite this stability, the franc has experienced notable trends and fluctuations, which can diverge from traditional economic theories such as purchasing power parity (PPP). The following section examines key factors driving these fluctuations, including deviations from PPP, productivity disparities linked to the Balassa-Samuelson effect, and the impact of oil price movements on the Swiss economy.</w:t>
      </w:r>
    </w:p>
    <w:p w14:paraId="15E583EE" w14:textId="77777777" w:rsidR="007845A2" w:rsidRPr="007845A2" w:rsidRDefault="007845A2" w:rsidP="009C3EC4">
      <w:pPr>
        <w:rPr>
          <w:lang w:val="en-US"/>
        </w:rPr>
      </w:pPr>
    </w:p>
    <w:p w14:paraId="21030C17" w14:textId="77777777" w:rsidR="007845A2" w:rsidRPr="00B33772" w:rsidRDefault="007845A2" w:rsidP="00B33772">
      <w:pPr>
        <w:pStyle w:val="Heading1"/>
      </w:pPr>
      <w:bookmarkStart w:id="7" w:name="_Toc191907679"/>
      <w:r w:rsidRPr="00B33772">
        <w:lastRenderedPageBreak/>
        <w:t>Determination of Swiss franc trends and fluctuations</w:t>
      </w:r>
      <w:bookmarkEnd w:id="7"/>
    </w:p>
    <w:p w14:paraId="5D9C40CB" w14:textId="77777777" w:rsidR="007845A2" w:rsidRDefault="007845A2" w:rsidP="009C3EC4">
      <w:pPr>
        <w:rPr>
          <w:lang w:val="en-US"/>
        </w:rPr>
      </w:pPr>
    </w:p>
    <w:p w14:paraId="0CF3A4E7" w14:textId="526A9328" w:rsidR="007845A2" w:rsidRPr="007845A2" w:rsidRDefault="007845A2" w:rsidP="009C3EC4">
      <w:pPr>
        <w:pStyle w:val="Heading2"/>
        <w:rPr>
          <w:lang w:val="en-US"/>
        </w:rPr>
      </w:pPr>
      <w:bookmarkStart w:id="8" w:name="_Toc191907680"/>
      <w:r w:rsidRPr="007845A2">
        <w:rPr>
          <w:lang w:val="en-US"/>
        </w:rPr>
        <w:t>Purchasing power parity:</w:t>
      </w:r>
      <w:bookmarkEnd w:id="8"/>
    </w:p>
    <w:p w14:paraId="7A09DD86" w14:textId="7973CDFF" w:rsidR="007845A2" w:rsidRPr="007845A2" w:rsidRDefault="007845A2" w:rsidP="009C3EC4">
      <w:pPr>
        <w:rPr>
          <w:lang w:val="en-US"/>
        </w:rPr>
      </w:pPr>
      <w:r w:rsidRPr="007845A2">
        <w:rPr>
          <w:lang w:val="en-US"/>
        </w:rPr>
        <w:t>According to the theory of the purchasing power parity (PPP), the real exchange rate should fluctuate around a constant. However, as Samuel Reynard (2009, pp.335-363) writes, that is not the case with the Swiss franc since it appears over-valued. There are several reasons why PPP might not hold, even for any currency. Reynard states that consumer preferences are not the same in every country</w:t>
      </w:r>
      <w:r w:rsidR="00182A7B">
        <w:rPr>
          <w:lang w:val="en-US"/>
        </w:rPr>
        <w:t>,</w:t>
      </w:r>
      <w:r w:rsidRPr="007845A2">
        <w:rPr>
          <w:lang w:val="en-US"/>
        </w:rPr>
        <w:t xml:space="preserve"> which </w:t>
      </w:r>
      <w:r w:rsidR="00182A7B">
        <w:rPr>
          <w:lang w:val="en-US"/>
        </w:rPr>
        <w:t>means</w:t>
      </w:r>
      <w:r w:rsidR="00182A7B" w:rsidRPr="007845A2">
        <w:rPr>
          <w:lang w:val="en-US"/>
        </w:rPr>
        <w:t xml:space="preserve"> </w:t>
      </w:r>
      <w:r w:rsidRPr="007845A2">
        <w:rPr>
          <w:lang w:val="en-US"/>
        </w:rPr>
        <w:t>their consumer baskets and the consumer price index (CPI) are different as well.  The transportation and adjustment costs make the price of the goods different as well. Reynard (2009, pp. 335-363) suggests that when using the real exchange rate, it could be decomposed in non-tradable goods (q</w:t>
      </w:r>
      <w:r w:rsidRPr="007845A2">
        <w:rPr>
          <w:vertAlign w:val="superscript"/>
          <w:lang w:val="en-US"/>
        </w:rPr>
        <w:t>NT/T</w:t>
      </w:r>
      <w:r w:rsidRPr="007845A2">
        <w:rPr>
          <w:lang w:val="en-US"/>
        </w:rPr>
        <w:t>) (such as public administration and real-estate) and tradable goods (q</w:t>
      </w:r>
      <w:r w:rsidRPr="007845A2">
        <w:rPr>
          <w:vertAlign w:val="superscript"/>
          <w:lang w:val="en-US"/>
        </w:rPr>
        <w:t>T</w:t>
      </w:r>
      <w:r w:rsidRPr="007845A2">
        <w:rPr>
          <w:lang w:val="en-US"/>
        </w:rPr>
        <w:t xml:space="preserve">) (such as financial services and manufacturing). </w:t>
      </w:r>
    </w:p>
    <w:p w14:paraId="678452F1" w14:textId="21E85134" w:rsidR="007845A2" w:rsidRDefault="007845A2" w:rsidP="009C3EC4">
      <w:pPr>
        <w:rPr>
          <w:lang w:val="en-US"/>
        </w:rPr>
      </w:pPr>
      <w:r w:rsidRPr="007845A2">
        <w:rPr>
          <w:lang w:val="en-US"/>
        </w:rPr>
        <w:t xml:space="preserve">Reynard (2009, pp. 335.363) found </w:t>
      </w:r>
      <w:r w:rsidR="00182A7B">
        <w:rPr>
          <w:lang w:val="en-US"/>
        </w:rPr>
        <w:t xml:space="preserve">that </w:t>
      </w:r>
      <w:r w:rsidRPr="007845A2">
        <w:rPr>
          <w:lang w:val="en-US"/>
        </w:rPr>
        <w:t>when he analyzed industrialized currencies</w:t>
      </w:r>
      <w:r w:rsidR="00182A7B">
        <w:rPr>
          <w:lang w:val="en-US"/>
        </w:rPr>
        <w:t>,</w:t>
      </w:r>
      <w:r w:rsidRPr="007845A2">
        <w:rPr>
          <w:lang w:val="en-US"/>
        </w:rPr>
        <w:t xml:space="preserve"> the relative price ratio of the real exchange rate with non-tradable goods (q</w:t>
      </w:r>
      <w:r w:rsidRPr="007845A2">
        <w:rPr>
          <w:vertAlign w:val="superscript"/>
          <w:lang w:val="en-US"/>
        </w:rPr>
        <w:t>NT/T</w:t>
      </w:r>
      <w:r w:rsidRPr="007845A2">
        <w:rPr>
          <w:lang w:val="en-US"/>
        </w:rPr>
        <w:t>) was not significant. However, in contrast</w:t>
      </w:r>
      <w:r w:rsidR="00182A7B">
        <w:rPr>
          <w:lang w:val="en-US"/>
        </w:rPr>
        <w:t>,</w:t>
      </w:r>
      <w:r w:rsidRPr="007845A2">
        <w:rPr>
          <w:lang w:val="en-US"/>
        </w:rPr>
        <w:t xml:space="preserve"> that same ratio was highly significant in CHF equations and explains substantial fluctuations of the CHF relative to other currencies. According to Reynard (2009, pp.335-363)</w:t>
      </w:r>
      <w:r w:rsidR="00B22095">
        <w:rPr>
          <w:lang w:val="en-US"/>
        </w:rPr>
        <w:t>,</w:t>
      </w:r>
      <w:r w:rsidRPr="007845A2">
        <w:rPr>
          <w:lang w:val="en-US"/>
        </w:rPr>
        <w:t xml:space="preserve"> it explains exchange rate fluctuations against the euro both in </w:t>
      </w:r>
      <w:r w:rsidR="00B22095">
        <w:rPr>
          <w:lang w:val="en-US"/>
        </w:rPr>
        <w:t xml:space="preserve">the </w:t>
      </w:r>
      <w:r w:rsidRPr="007845A2">
        <w:rPr>
          <w:lang w:val="en-US"/>
        </w:rPr>
        <w:t>long and short run</w:t>
      </w:r>
      <w:r w:rsidR="00B22095">
        <w:rPr>
          <w:lang w:val="en-US"/>
        </w:rPr>
        <w:t>,</w:t>
      </w:r>
      <w:r w:rsidRPr="007845A2">
        <w:rPr>
          <w:lang w:val="en-US"/>
        </w:rPr>
        <w:t xml:space="preserve"> but against the US dollar only long-term fluctuations. The US dollar tradable PPP deviation is much more substantial, persistent</w:t>
      </w:r>
      <w:r w:rsidR="00B22095">
        <w:rPr>
          <w:lang w:val="en-US"/>
        </w:rPr>
        <w:t>,</w:t>
      </w:r>
      <w:r w:rsidRPr="007845A2">
        <w:rPr>
          <w:lang w:val="en-US"/>
        </w:rPr>
        <w:t xml:space="preserve"> and </w:t>
      </w:r>
      <w:r w:rsidR="00B22095">
        <w:rPr>
          <w:lang w:val="en-US"/>
        </w:rPr>
        <w:t>explains</w:t>
      </w:r>
      <w:r w:rsidR="00B22095" w:rsidRPr="007845A2">
        <w:rPr>
          <w:lang w:val="en-US"/>
        </w:rPr>
        <w:t xml:space="preserve"> </w:t>
      </w:r>
      <w:r w:rsidRPr="007845A2">
        <w:rPr>
          <w:lang w:val="en-US"/>
        </w:rPr>
        <w:t xml:space="preserve">major exchange rate fluctuations whereas euro tradable PPP deviations </w:t>
      </w:r>
      <w:r w:rsidR="00B22095">
        <w:rPr>
          <w:lang w:val="en-US"/>
        </w:rPr>
        <w:t>are</w:t>
      </w:r>
      <w:r w:rsidR="00B22095" w:rsidRPr="007845A2">
        <w:rPr>
          <w:lang w:val="en-US"/>
        </w:rPr>
        <w:t xml:space="preserve"> </w:t>
      </w:r>
      <w:r w:rsidRPr="007845A2">
        <w:rPr>
          <w:lang w:val="en-US"/>
        </w:rPr>
        <w:t>small and relatively short-lived (around 2-5 years) and major CHF/EUR exchange rate fluctuations are explained by the relative price ratio q</w:t>
      </w:r>
      <w:r w:rsidRPr="007845A2">
        <w:rPr>
          <w:vertAlign w:val="superscript"/>
          <w:lang w:val="en-US"/>
        </w:rPr>
        <w:t>NT/T</w:t>
      </w:r>
      <w:r w:rsidRPr="007845A2">
        <w:rPr>
          <w:lang w:val="en-US"/>
        </w:rPr>
        <w:t xml:space="preserve">. </w:t>
      </w:r>
    </w:p>
    <w:p w14:paraId="797AC0C8" w14:textId="77777777" w:rsidR="009C21F4" w:rsidRPr="007845A2" w:rsidRDefault="009C21F4" w:rsidP="009C3EC4">
      <w:pPr>
        <w:rPr>
          <w:lang w:val="en-US"/>
        </w:rPr>
      </w:pPr>
    </w:p>
    <w:p w14:paraId="5A6ECBBB" w14:textId="77777777" w:rsidR="007845A2" w:rsidRPr="007845A2" w:rsidRDefault="007845A2" w:rsidP="009C3EC4">
      <w:pPr>
        <w:pStyle w:val="Heading2"/>
        <w:rPr>
          <w:lang w:val="en-US"/>
        </w:rPr>
      </w:pPr>
      <w:bookmarkStart w:id="9" w:name="_Toc191907681"/>
      <w:r w:rsidRPr="007845A2">
        <w:rPr>
          <w:lang w:val="en-US"/>
        </w:rPr>
        <w:t>Balassa-Samuelson effect:</w:t>
      </w:r>
      <w:bookmarkEnd w:id="9"/>
    </w:p>
    <w:p w14:paraId="678A9927" w14:textId="77777777" w:rsidR="007845A2" w:rsidRPr="007845A2" w:rsidRDefault="007845A2" w:rsidP="009C3EC4">
      <w:pPr>
        <w:rPr>
          <w:color w:val="000000"/>
          <w:lang w:val="en-US"/>
        </w:rPr>
      </w:pPr>
      <w:r w:rsidRPr="007845A2">
        <w:rPr>
          <w:color w:val="000000"/>
          <w:lang w:val="en-US"/>
        </w:rPr>
        <w:t xml:space="preserve">The Balassa-Samuelson effect provides an explanation for why purchasing power parity (PPP) may fail to hold when there are productivity differences between tradable and non-tradable sectors (Driver and Westaway, 2004, pp. 98-148). In countries with rapid </w:t>
      </w:r>
      <w:r w:rsidRPr="007845A2">
        <w:rPr>
          <w:color w:val="000000"/>
          <w:lang w:val="en-US"/>
        </w:rPr>
        <w:lastRenderedPageBreak/>
        <w:t>productivity growth in the tradable goods sector, wages tend to rise in both tradable and non-tradable sectors due to adjustments in the labor market. However, prices in the non-tradable sector increase at a faster rate, as these goods and services are less subject to international competition. This results in an appreciation of the real exchange rate, even without any changes in the nominal exchange rate.</w:t>
      </w:r>
    </w:p>
    <w:p w14:paraId="4B224D4D" w14:textId="1699C423" w:rsidR="007845A2" w:rsidRPr="007845A2" w:rsidRDefault="007845A2" w:rsidP="009C3EC4">
      <w:pPr>
        <w:rPr>
          <w:lang w:val="en-US"/>
        </w:rPr>
      </w:pPr>
      <w:r w:rsidRPr="007845A2">
        <w:rPr>
          <w:lang w:val="en-US"/>
        </w:rPr>
        <w:t>In Switzerland, the tradable sector – such as manufacturing and exports – has experienced higher productivity growth compared to the non-tradable sector, which includes services</w:t>
      </w:r>
      <w:r w:rsidR="00306306">
        <w:rPr>
          <w:lang w:val="en-US"/>
        </w:rPr>
        <w:t>,</w:t>
      </w:r>
      <w:r w:rsidRPr="007845A2">
        <w:rPr>
          <w:lang w:val="en-US"/>
        </w:rPr>
        <w:t xml:space="preserve"> according to Reynard (2009, pp.335-363). This productivity disparity results in rising wages across both sectors, as labor markets adjust to higher productivity in tradable goods. However, since services are less exposed to international competition, prices in the non-tradable goods sector increase. This in turn raises the overall price level in Switzerland, which contributes to a higher exchange rate. </w:t>
      </w:r>
    </w:p>
    <w:p w14:paraId="7DFC5E88" w14:textId="77777777" w:rsidR="007845A2" w:rsidRPr="007845A2" w:rsidRDefault="007845A2" w:rsidP="009C3EC4">
      <w:pPr>
        <w:rPr>
          <w:lang w:val="en-US"/>
        </w:rPr>
      </w:pPr>
      <w:r w:rsidRPr="007845A2">
        <w:rPr>
          <w:lang w:val="en-US"/>
        </w:rPr>
        <w:t xml:space="preserve">The Balassa-Samuelson effect partially explains why the Swiss franc has shown a consistent long-term appreciation. Reynard (2009, pp. 335-363) emphasizes that this structural factor is independent of short-term monetary or fiscal policies. It reflects Switzerland’s strong economic fundamentals and its competitiveness in global markets which sustain demand for the franc. </w:t>
      </w:r>
    </w:p>
    <w:p w14:paraId="55C38642" w14:textId="77777777" w:rsidR="007845A2" w:rsidRPr="007845A2" w:rsidRDefault="007845A2" w:rsidP="009C3EC4">
      <w:pPr>
        <w:rPr>
          <w:lang w:val="en-US"/>
        </w:rPr>
      </w:pPr>
      <w:r w:rsidRPr="007845A2">
        <w:rPr>
          <w:lang w:val="en-US"/>
        </w:rPr>
        <w:t xml:space="preserve">Reynard (2009, pp. 335-363) also analyzes the differences in the behavior of CHF/EUR and CHF/USD exchange rates. This theory highlights how relative productivity growth between tradable and non-tradable sectors affects real exchange rates over time. </w:t>
      </w:r>
    </w:p>
    <w:p w14:paraId="49027FBF" w14:textId="77777777" w:rsidR="007845A2" w:rsidRPr="007845A2" w:rsidRDefault="007845A2" w:rsidP="009C3EC4">
      <w:pPr>
        <w:rPr>
          <w:lang w:val="en-US"/>
        </w:rPr>
      </w:pPr>
      <w:r w:rsidRPr="007845A2">
        <w:rPr>
          <w:lang w:val="en-US"/>
        </w:rPr>
        <w:t xml:space="preserve">Reynard (2009, pp. 335-363) writes that productivity disparities between Switzerland and its trading partners lead to divergent trends in the CHF/EUR and CHF/USD rates. Within Europe, productivity in the tradable sector has grown at a slower pace relative to Switzerland. This slower growth contributes to the gradual appreciation of the Swiss franc against the euro. Consequently, the CHF/EUR rate reflects long-term structural factors, such as Switzerland’s economic strength in competitiveness in tradable goods. </w:t>
      </w:r>
    </w:p>
    <w:p w14:paraId="7FEBA032" w14:textId="6D51DDF4" w:rsidR="007845A2" w:rsidRDefault="007845A2" w:rsidP="009C3EC4">
      <w:pPr>
        <w:rPr>
          <w:lang w:val="en-US"/>
        </w:rPr>
      </w:pPr>
      <w:r w:rsidRPr="007845A2">
        <w:rPr>
          <w:lang w:val="en-US"/>
        </w:rPr>
        <w:t xml:space="preserve">In contrast, the CHF/USD rate is influenced by broader global dynamics. The US economy’s higher growth rates offset some of Switzerland’s productivity advantages. Additionally, the US dollar’s role as a global reserve currency creates distinct pressure on its exchange rate with the franc. Thus, while CHF/EUR rate trends reflect regional </w:t>
      </w:r>
      <w:r w:rsidRPr="007845A2">
        <w:rPr>
          <w:lang w:val="en-US"/>
        </w:rPr>
        <w:lastRenderedPageBreak/>
        <w:t>productivity differences, the CHF/USD rate captures more global economic influences leading to greater variability in their respective movements. Reynard</w:t>
      </w:r>
      <w:r w:rsidR="007F6AFC">
        <w:rPr>
          <w:lang w:val="en-US"/>
        </w:rPr>
        <w:t xml:space="preserve"> (2009)</w:t>
      </w:r>
      <w:r w:rsidRPr="007845A2">
        <w:rPr>
          <w:lang w:val="en-US"/>
        </w:rPr>
        <w:t xml:space="preserve"> highlights however that while the eurozone provides a relatively stable trading environment for Switzerland, the dollar zone poses greater risks to export competitiveness due to exchange rate variability. </w:t>
      </w:r>
    </w:p>
    <w:p w14:paraId="444C9A03" w14:textId="77777777" w:rsidR="009C21F4" w:rsidRPr="007845A2" w:rsidRDefault="009C21F4" w:rsidP="009C3EC4">
      <w:pPr>
        <w:rPr>
          <w:lang w:val="en-US"/>
        </w:rPr>
      </w:pPr>
    </w:p>
    <w:p w14:paraId="0D6D87E4" w14:textId="0465F13D" w:rsidR="007845A2" w:rsidRPr="007845A2" w:rsidRDefault="00EE33A3" w:rsidP="009C3EC4">
      <w:pPr>
        <w:pStyle w:val="Heading2"/>
        <w:rPr>
          <w:lang w:val="en-US"/>
        </w:rPr>
      </w:pPr>
      <w:bookmarkStart w:id="10" w:name="_Toc191907682"/>
      <w:r>
        <w:rPr>
          <w:lang w:val="en-US"/>
        </w:rPr>
        <w:t>O</w:t>
      </w:r>
      <w:r w:rsidR="007845A2" w:rsidRPr="007845A2">
        <w:rPr>
          <w:lang w:val="en-US"/>
        </w:rPr>
        <w:t>il price fluctuations:</w:t>
      </w:r>
      <w:bookmarkEnd w:id="10"/>
    </w:p>
    <w:p w14:paraId="1916EDA0" w14:textId="293E0530" w:rsidR="00CA12CC" w:rsidRDefault="007845A2" w:rsidP="009C3EC4">
      <w:pPr>
        <w:rPr>
          <w:color w:val="000000" w:themeColor="text1"/>
          <w:lang w:val="en-US"/>
        </w:rPr>
      </w:pPr>
      <w:r w:rsidRPr="007845A2">
        <w:rPr>
          <w:lang w:val="en-US"/>
        </w:rPr>
        <w:t xml:space="preserve">Reynard (2009, pp. 335-363) writes that in terms of trade shocks oil price fluctuations can have a significant impact on a small open economy without many natural resources like Switzerland.  An increase in oil price should negatively affect the terms of trade and competitiveness of a country that is more dependent on oil than its trading partners and then should thus have a depreciating influence on the corresponding currency. </w:t>
      </w:r>
      <w:r w:rsidRPr="007845A2">
        <w:rPr>
          <w:color w:val="000000" w:themeColor="text1"/>
          <w:lang w:val="en-US"/>
        </w:rPr>
        <w:t>According to Reynard’s empirical analysis, the rise in oil prices could partially explain if the Swiss franc encounters some weaknesses</w:t>
      </w:r>
      <w:r w:rsidR="003F122F">
        <w:rPr>
          <w:color w:val="000000" w:themeColor="text1"/>
          <w:lang w:val="en-US"/>
        </w:rPr>
        <w:t>.</w:t>
      </w:r>
    </w:p>
    <w:p w14:paraId="1272135A" w14:textId="38E2CC9D" w:rsidR="007845A2" w:rsidRPr="007845A2" w:rsidRDefault="007845A2" w:rsidP="009C3EC4">
      <w:pPr>
        <w:rPr>
          <w:color w:val="000000" w:themeColor="text1"/>
          <w:lang w:val="en-US"/>
        </w:rPr>
      </w:pPr>
      <w:r w:rsidRPr="007845A2">
        <w:rPr>
          <w:color w:val="000000" w:themeColor="text1"/>
          <w:lang w:val="en-US"/>
        </w:rPr>
        <w:t xml:space="preserve">Yang, Jing Cai, Hamori (2018, pp.140-152) write as well in their study, that there is generally negative long-term correlation between oil prices and the exchange rates of the British pound (GDP), Canadian dollar (CAD), and the euro (EUR). This indicates </w:t>
      </w:r>
      <w:r w:rsidR="00F67585">
        <w:rPr>
          <w:color w:val="000000" w:themeColor="text1"/>
          <w:lang w:val="en-US"/>
        </w:rPr>
        <w:t xml:space="preserve">that </w:t>
      </w:r>
      <w:r w:rsidRPr="007845A2">
        <w:rPr>
          <w:color w:val="000000" w:themeColor="text1"/>
          <w:lang w:val="en-US"/>
        </w:rPr>
        <w:t xml:space="preserve">the rising oil prices are often associated with the depreciation of these currencies. However, as Japanese yen (JPY) is considered as a safe-haven currency, this relationship exhibits sometimes positive correlations, but again the situation is more complex and cannot be compared with Switzerland. </w:t>
      </w:r>
    </w:p>
    <w:p w14:paraId="3D5D307F" w14:textId="77777777" w:rsidR="007845A2" w:rsidRPr="007845A2" w:rsidRDefault="007845A2" w:rsidP="009C3EC4">
      <w:pPr>
        <w:rPr>
          <w:color w:val="000000" w:themeColor="text1"/>
          <w:lang w:val="en-US"/>
        </w:rPr>
      </w:pPr>
      <w:r w:rsidRPr="007845A2">
        <w:rPr>
          <w:color w:val="000000" w:themeColor="text1"/>
          <w:lang w:val="en-US"/>
        </w:rPr>
        <w:t xml:space="preserve">According to Yang, Jing Cai, Hamori (2018, pp.140-152) oil price volatility influences exchange rates through two main channels.  On the supply side, higher oil prices raise production costs, reducing demand for non-tradable goods and causing real exchange rate depreciation. On the demand side, oil importing countries face worsened terms of trade, leading to currency depreciation relative to oil-exporting nations. </w:t>
      </w:r>
    </w:p>
    <w:p w14:paraId="3B1A58F2" w14:textId="77777777" w:rsidR="007845A2" w:rsidRPr="007845A2" w:rsidRDefault="007845A2" w:rsidP="009C3EC4">
      <w:pPr>
        <w:rPr>
          <w:color w:val="000000" w:themeColor="text1"/>
          <w:lang w:val="en-US"/>
        </w:rPr>
      </w:pPr>
    </w:p>
    <w:p w14:paraId="7CD30976" w14:textId="77777777" w:rsidR="007845A2" w:rsidRPr="000862C6" w:rsidRDefault="007845A2" w:rsidP="009C3EC4">
      <w:pPr>
        <w:pStyle w:val="NormalWeb"/>
        <w:spacing w:line="360" w:lineRule="auto"/>
        <w:jc w:val="both"/>
        <w:rPr>
          <w:rFonts w:asciiTheme="minorHAnsi" w:hAnsiTheme="minorHAnsi"/>
        </w:rPr>
      </w:pPr>
      <w:r w:rsidRPr="000862C6">
        <w:rPr>
          <w:rFonts w:asciiTheme="minorHAnsi" w:hAnsiTheme="minorHAnsi"/>
        </w:rPr>
        <w:t xml:space="preserve">While long-term structural factors shape the Swiss franc’s valuation, external crises and financial instability have repeatedly triggered sharp increases in its value. As a currency </w:t>
      </w:r>
      <w:r w:rsidRPr="000862C6">
        <w:rPr>
          <w:rFonts w:asciiTheme="minorHAnsi" w:hAnsiTheme="minorHAnsi"/>
        </w:rPr>
        <w:lastRenderedPageBreak/>
        <w:t>often perceived as a safe investment during turbulent times, the franc tends to appreciate in response to global uncertainties, attracting capital inflows from risk-averse investors.</w:t>
      </w:r>
    </w:p>
    <w:p w14:paraId="471EF3FF" w14:textId="11E9A80E" w:rsidR="007845A2" w:rsidRPr="000862C6" w:rsidRDefault="007845A2" w:rsidP="009C3EC4">
      <w:pPr>
        <w:pStyle w:val="NormalWeb"/>
        <w:spacing w:line="360" w:lineRule="auto"/>
        <w:jc w:val="both"/>
        <w:rPr>
          <w:rFonts w:asciiTheme="minorHAnsi" w:hAnsiTheme="minorHAnsi"/>
        </w:rPr>
      </w:pPr>
      <w:r w:rsidRPr="000862C6">
        <w:rPr>
          <w:rFonts w:asciiTheme="minorHAnsi" w:hAnsiTheme="minorHAnsi"/>
        </w:rPr>
        <w:t>In the following section, we will examine key events such as the Eurozone crisis, the COVID-19 pandemic, and the Russian-Ukrainian war. During these periods, the Swiss franc surpassed the euro in value. By analyzing these events, we aim to identify the core factors behind the franc’s appreciation and the broader implications for Switzerland’s economy.</w:t>
      </w:r>
    </w:p>
    <w:p w14:paraId="0983487E" w14:textId="77777777" w:rsidR="007845A2" w:rsidRPr="007845A2" w:rsidRDefault="007845A2" w:rsidP="009C3EC4">
      <w:pPr>
        <w:rPr>
          <w:lang w:val="en-US"/>
        </w:rPr>
      </w:pPr>
    </w:p>
    <w:p w14:paraId="0C80CEDC" w14:textId="77777777" w:rsidR="007845A2" w:rsidRPr="007845A2" w:rsidRDefault="007845A2" w:rsidP="009C3EC4">
      <w:pPr>
        <w:pStyle w:val="Heading2"/>
        <w:rPr>
          <w:lang w:val="en-US"/>
        </w:rPr>
      </w:pPr>
      <w:bookmarkStart w:id="11" w:name="_Toc191907683"/>
      <w:r w:rsidRPr="007845A2">
        <w:rPr>
          <w:lang w:val="en-US"/>
        </w:rPr>
        <w:t>2011-2015 – the impact of the eurozone crisis in Switzerland:</w:t>
      </w:r>
      <w:bookmarkEnd w:id="11"/>
    </w:p>
    <w:p w14:paraId="448C9388" w14:textId="6ABDBF17" w:rsidR="007845A2" w:rsidRPr="007845A2" w:rsidRDefault="007845A2" w:rsidP="009C3EC4">
      <w:pPr>
        <w:rPr>
          <w:lang w:val="en-US"/>
        </w:rPr>
      </w:pPr>
      <w:r w:rsidRPr="007845A2">
        <w:rPr>
          <w:lang w:val="en-US"/>
        </w:rPr>
        <w:t>When we look at the historical data of the Swiss franc against the euro, we can observe that once before the Ukrainian war and</w:t>
      </w:r>
      <w:r w:rsidR="00F67585">
        <w:rPr>
          <w:lang w:val="en-US"/>
        </w:rPr>
        <w:t xml:space="preserve"> the</w:t>
      </w:r>
      <w:r w:rsidRPr="007845A2">
        <w:rPr>
          <w:lang w:val="en-US"/>
        </w:rPr>
        <w:t xml:space="preserve"> energy crises</w:t>
      </w:r>
      <w:r w:rsidR="00F67585">
        <w:rPr>
          <w:lang w:val="en-US"/>
        </w:rPr>
        <w:t>,</w:t>
      </w:r>
      <w:r w:rsidRPr="007845A2">
        <w:rPr>
          <w:lang w:val="en-US"/>
        </w:rPr>
        <w:t xml:space="preserve"> the franc’s value had become so strong – that it </w:t>
      </w:r>
      <w:r w:rsidR="00F67585">
        <w:rPr>
          <w:lang w:val="en-US"/>
        </w:rPr>
        <w:t>had become</w:t>
      </w:r>
      <w:r w:rsidR="00F67585" w:rsidRPr="007845A2">
        <w:rPr>
          <w:lang w:val="en-US"/>
        </w:rPr>
        <w:t xml:space="preserve"> </w:t>
      </w:r>
      <w:r w:rsidRPr="007845A2">
        <w:rPr>
          <w:lang w:val="en-US"/>
        </w:rPr>
        <w:t xml:space="preserve">more </w:t>
      </w:r>
      <w:r w:rsidR="00D10F59">
        <w:rPr>
          <w:lang w:val="en-US"/>
        </w:rPr>
        <w:t xml:space="preserve">valuable </w:t>
      </w:r>
      <w:r w:rsidRPr="007845A2">
        <w:rPr>
          <w:lang w:val="en-US"/>
        </w:rPr>
        <w:t xml:space="preserve">than the euro. In this part, we try to track down the events that led to that moment and try to find answers to why it </w:t>
      </w:r>
      <w:r w:rsidR="00F67585">
        <w:rPr>
          <w:lang w:val="en-US"/>
        </w:rPr>
        <w:t>happened</w:t>
      </w:r>
      <w:r w:rsidRPr="007845A2">
        <w:rPr>
          <w:lang w:val="en-US"/>
        </w:rPr>
        <w:t xml:space="preserve">. </w:t>
      </w:r>
    </w:p>
    <w:p w14:paraId="1571DA0D" w14:textId="77777777" w:rsidR="00D10F59" w:rsidRDefault="00D10F59" w:rsidP="009C3EC4">
      <w:pPr>
        <w:rPr>
          <w:color w:val="000000" w:themeColor="text1"/>
          <w:lang w:val="en-US"/>
        </w:rPr>
      </w:pPr>
    </w:p>
    <w:p w14:paraId="6004986E" w14:textId="47FDC4BE" w:rsidR="007845A2" w:rsidRPr="007845A2" w:rsidRDefault="007845A2" w:rsidP="009C3EC4">
      <w:pPr>
        <w:rPr>
          <w:color w:val="000000" w:themeColor="text1"/>
          <w:lang w:val="en-US"/>
        </w:rPr>
      </w:pPr>
      <w:r w:rsidRPr="007845A2">
        <w:rPr>
          <w:color w:val="000000" w:themeColor="text1"/>
          <w:lang w:val="en-US"/>
        </w:rPr>
        <w:t xml:space="preserve">The European debt crisis had its marks on the Swiss economy as well. In 2010 and 2011 the Swiss franc rose rapidly against the euro from its 2007 value of 1.67CHF/1€ to 1.1CHF/1€ in 2011 (Pilbeam, 2015, pp. 64-81) causing devastation in the Swiss economy, such as losses in exports and rising unemployment (Simon, Hausner, 2012, pp. 112-119). The rise of the Swiss Franc was stopped when the Swiss National Bank introduced a minimum exchange rate of 1.20 CHF to the euro. To keep the exchange rate </w:t>
      </w:r>
      <w:r w:rsidR="00DE1BEC">
        <w:rPr>
          <w:color w:val="000000" w:themeColor="text1"/>
          <w:lang w:val="en-US"/>
        </w:rPr>
        <w:t>within</w:t>
      </w:r>
      <w:r w:rsidR="00DE1BEC" w:rsidRPr="007845A2">
        <w:rPr>
          <w:color w:val="000000" w:themeColor="text1"/>
          <w:lang w:val="en-US"/>
        </w:rPr>
        <w:t xml:space="preserve"> </w:t>
      </w:r>
      <w:r w:rsidRPr="007845A2">
        <w:rPr>
          <w:color w:val="000000" w:themeColor="text1"/>
          <w:lang w:val="en-US"/>
        </w:rPr>
        <w:t xml:space="preserve">a minimum of 1.20, the SNB bought euros to prevent the Franc from appreciating too much (Pilbeam, 2015, pp. 64-81).  This kind of monetary intervention was done to increase the Swiss money supply and consequently lower the short-term interest rate. The goal of this non-sterilized type of intervention was to weaken the Swiss franc because it increases the money mass in circulation and at the same time lowers the Swiss interest rate, which both </w:t>
      </w:r>
      <w:r w:rsidR="00177168">
        <w:rPr>
          <w:color w:val="000000" w:themeColor="text1"/>
          <w:lang w:val="en-US"/>
        </w:rPr>
        <w:t>simultaneously</w:t>
      </w:r>
      <w:r w:rsidRPr="007845A2">
        <w:rPr>
          <w:color w:val="000000" w:themeColor="text1"/>
          <w:lang w:val="en-US"/>
        </w:rPr>
        <w:t xml:space="preserve"> work</w:t>
      </w:r>
      <w:r w:rsidR="00DE1BEC">
        <w:rPr>
          <w:color w:val="000000" w:themeColor="text1"/>
          <w:lang w:val="en-US"/>
        </w:rPr>
        <w:t xml:space="preserve"> together</w:t>
      </w:r>
      <w:r w:rsidRPr="007845A2">
        <w:rPr>
          <w:color w:val="000000" w:themeColor="text1"/>
          <w:lang w:val="en-US"/>
        </w:rPr>
        <w:t xml:space="preserve"> to weaken the franc to a desired level. </w:t>
      </w:r>
    </w:p>
    <w:p w14:paraId="2B588D80" w14:textId="77777777" w:rsidR="007845A2" w:rsidRPr="007845A2" w:rsidRDefault="007845A2" w:rsidP="009C3EC4">
      <w:pPr>
        <w:rPr>
          <w:color w:val="000000" w:themeColor="text1"/>
          <w:lang w:val="en-US"/>
        </w:rPr>
      </w:pPr>
    </w:p>
    <w:p w14:paraId="7F3943A9" w14:textId="756F63A3" w:rsidR="007845A2" w:rsidRPr="004B49E5" w:rsidRDefault="007845A2" w:rsidP="009C3EC4">
      <w:pPr>
        <w:pStyle w:val="NormalWeb"/>
        <w:spacing w:line="360" w:lineRule="auto"/>
        <w:jc w:val="both"/>
        <w:rPr>
          <w:rFonts w:asciiTheme="minorHAnsi" w:hAnsiTheme="minorHAnsi"/>
          <w:color w:val="000000"/>
        </w:rPr>
      </w:pPr>
      <w:r w:rsidRPr="75B9090D">
        <w:rPr>
          <w:rFonts w:asciiTheme="minorHAnsi" w:hAnsiTheme="minorHAnsi"/>
          <w:color w:val="000000" w:themeColor="text1"/>
        </w:rPr>
        <w:lastRenderedPageBreak/>
        <w:t>On January 15, 2015, the Swiss National Bank (SNB) surprised the world by announcing it would no longer support the currency peg of 1.20 CHF per euro (Pilbeam, 2015, pp.64-81). This peg had been in place for three years and four months to prevent the franc from becoming too strong, but it came with challenges. The policy led to very low short-term interest rates, even dropping below zero</w:t>
      </w:r>
      <w:r w:rsidR="00932541">
        <w:rPr>
          <w:rFonts w:asciiTheme="minorHAnsi" w:hAnsiTheme="minorHAnsi"/>
          <w:color w:val="000000" w:themeColor="text1"/>
        </w:rPr>
        <w:t>,</w:t>
      </w:r>
      <w:r w:rsidRPr="75B9090D">
        <w:rPr>
          <w:rFonts w:asciiTheme="minorHAnsi" w:hAnsiTheme="minorHAnsi"/>
          <w:color w:val="000000" w:themeColor="text1"/>
        </w:rPr>
        <w:t xml:space="preserve"> which is a rare situation for the SNB. It also caused Switzerland’s foreign exchange reserves to more than double, rising from 255 billion CHF in 2011 to 510 billion CHF in 2015, equivalent to 78% of the country’s GDP.</w:t>
      </w:r>
    </w:p>
    <w:p w14:paraId="52E59444" w14:textId="4E0BE24F" w:rsidR="007845A2" w:rsidRPr="004B49E5" w:rsidRDefault="007845A2" w:rsidP="009C3EC4">
      <w:pPr>
        <w:pStyle w:val="NormalWeb"/>
        <w:spacing w:line="360" w:lineRule="auto"/>
        <w:jc w:val="both"/>
        <w:rPr>
          <w:rFonts w:asciiTheme="minorHAnsi" w:hAnsiTheme="minorHAnsi"/>
          <w:color w:val="000000"/>
        </w:rPr>
      </w:pPr>
      <w:r w:rsidRPr="004B49E5">
        <w:rPr>
          <w:rFonts w:asciiTheme="minorHAnsi" w:hAnsiTheme="minorHAnsi"/>
          <w:color w:val="000000"/>
        </w:rPr>
        <w:t xml:space="preserve">In late 2014, several global events added pressure to this policy (Bris, 2015, pp.64-81). The European Central Bank was preparing for quantitative easing, which would further weaken the euro. At the same time, Greece’s </w:t>
      </w:r>
      <w:r w:rsidR="00110A87" w:rsidRPr="004B49E5">
        <w:rPr>
          <w:rFonts w:asciiTheme="minorHAnsi" w:hAnsiTheme="minorHAnsi"/>
          <w:color w:val="000000"/>
        </w:rPr>
        <w:t>elections,</w:t>
      </w:r>
      <w:r w:rsidRPr="004B49E5">
        <w:rPr>
          <w:rFonts w:asciiTheme="minorHAnsi" w:hAnsiTheme="minorHAnsi"/>
          <w:color w:val="000000"/>
        </w:rPr>
        <w:t xml:space="preserve"> and Russia’s economic crisis, worsened by falling oil prices and sanctions over </w:t>
      </w:r>
      <w:r>
        <w:rPr>
          <w:rFonts w:asciiTheme="minorHAnsi" w:hAnsiTheme="minorHAnsi"/>
          <w:color w:val="000000"/>
        </w:rPr>
        <w:t xml:space="preserve">Russian actions in </w:t>
      </w:r>
      <w:r w:rsidRPr="004B49E5">
        <w:rPr>
          <w:rFonts w:asciiTheme="minorHAnsi" w:hAnsiTheme="minorHAnsi"/>
          <w:color w:val="000000"/>
        </w:rPr>
        <w:t>Crimea, created instability. The SNB was forced to keep buying foreign currencies and assets to hold the peg, but this lowered the value of its reserves. Facing these risks, the SNB decided to abandon the peg.</w:t>
      </w:r>
    </w:p>
    <w:p w14:paraId="4C75E7DE" w14:textId="77777777" w:rsidR="007845A2" w:rsidRPr="004B49E5" w:rsidRDefault="007845A2" w:rsidP="009C3EC4">
      <w:pPr>
        <w:pStyle w:val="NormalWeb"/>
        <w:spacing w:line="360" w:lineRule="auto"/>
        <w:jc w:val="both"/>
        <w:rPr>
          <w:rFonts w:asciiTheme="minorHAnsi" w:hAnsiTheme="minorHAnsi"/>
          <w:color w:val="000000"/>
        </w:rPr>
      </w:pPr>
      <w:r w:rsidRPr="004B49E5">
        <w:rPr>
          <w:rFonts w:asciiTheme="minorHAnsi" w:hAnsiTheme="minorHAnsi"/>
          <w:color w:val="000000"/>
        </w:rPr>
        <w:t>The impact was immediate. The franc jumped to 0.8 CHF per euro before stabilizing above 1 CHF per euro (Pilbeam, 2015, pp.64-81). This sudden change caused chaos in financial markets. The Swiss Market Index dropped by over 10% in one day, and Swiss companies lost about 100 billion USD in value as investors worried about the stronger franc’s effect on exports and profits (Bris, 2015, pp.64-81).</w:t>
      </w:r>
    </w:p>
    <w:p w14:paraId="624D1074" w14:textId="77777777" w:rsidR="007845A2" w:rsidRPr="004B49E5" w:rsidRDefault="007845A2" w:rsidP="009C3EC4">
      <w:pPr>
        <w:pStyle w:val="NormalWeb"/>
        <w:spacing w:line="360" w:lineRule="auto"/>
        <w:jc w:val="both"/>
        <w:rPr>
          <w:rFonts w:asciiTheme="minorHAnsi" w:hAnsiTheme="minorHAnsi"/>
          <w:color w:val="000000"/>
        </w:rPr>
      </w:pPr>
      <w:r w:rsidRPr="004B49E5">
        <w:rPr>
          <w:rFonts w:asciiTheme="minorHAnsi" w:hAnsiTheme="minorHAnsi"/>
          <w:color w:val="000000"/>
        </w:rPr>
        <w:t>The unexpected decision also hurt the SNB’s reputation. Critics said the lack of warning damaged trust in the central bank. As a result, it is now unlikely the SNB will make such sudden monetary policy changes again. Instead, it is no</w:t>
      </w:r>
      <w:r>
        <w:rPr>
          <w:rFonts w:asciiTheme="minorHAnsi" w:hAnsiTheme="minorHAnsi"/>
          <w:color w:val="000000"/>
        </w:rPr>
        <w:t>w focusing on more transparent</w:t>
      </w:r>
      <w:r w:rsidRPr="004B49E5">
        <w:rPr>
          <w:rFonts w:asciiTheme="minorHAnsi" w:hAnsiTheme="minorHAnsi"/>
          <w:color w:val="000000"/>
        </w:rPr>
        <w:t xml:space="preserve"> and predictable policies to restore confidence.</w:t>
      </w:r>
    </w:p>
    <w:p w14:paraId="417D260E" w14:textId="77777777" w:rsidR="007845A2" w:rsidRPr="00B77B48" w:rsidRDefault="007845A2" w:rsidP="009C3EC4">
      <w:pPr>
        <w:pStyle w:val="NormalWeb"/>
        <w:spacing w:line="360" w:lineRule="auto"/>
        <w:jc w:val="both"/>
        <w:rPr>
          <w:rFonts w:asciiTheme="minorHAnsi" w:hAnsiTheme="minorHAnsi"/>
        </w:rPr>
      </w:pPr>
      <w:r w:rsidRPr="00A129F2">
        <w:rPr>
          <w:rFonts w:asciiTheme="minorHAnsi" w:hAnsiTheme="minorHAnsi"/>
        </w:rPr>
        <w:t>While the Eurozone crisis of 2011-2015 played a defining role in shaping Swiss monetary policy and exchange rate interventions, it was far from the last major shock to the Swiss economy.</w:t>
      </w:r>
      <w:r>
        <w:rPr>
          <w:rFonts w:asciiTheme="minorHAnsi" w:hAnsiTheme="minorHAnsi"/>
        </w:rPr>
        <w:t xml:space="preserve"> </w:t>
      </w:r>
      <w:r w:rsidRPr="00B77B48">
        <w:rPr>
          <w:rFonts w:asciiTheme="minorHAnsi" w:hAnsiTheme="minorHAnsi"/>
        </w:rPr>
        <w:t xml:space="preserve">The outbreak of the COVID-19 pandemic in 2020 triggered an unprecedented economic shutdown, disrupting global trade and financial markets. This was soon </w:t>
      </w:r>
      <w:r w:rsidRPr="00B77B48">
        <w:rPr>
          <w:rFonts w:asciiTheme="minorHAnsi" w:hAnsiTheme="minorHAnsi"/>
        </w:rPr>
        <w:lastRenderedPageBreak/>
        <w:t>followed by the 2022 Russian invasion of Ukraine, which further destabilized European economies, exacerbating inflationary pressures, and causing energy supply disruptions. These crises reinforced the role of the Swiss franc in international markets, as risk-averse investors once again sought stability.</w:t>
      </w:r>
    </w:p>
    <w:p w14:paraId="7929C0D9" w14:textId="77777777" w:rsidR="007845A2" w:rsidRDefault="007845A2" w:rsidP="009C3EC4">
      <w:pPr>
        <w:pStyle w:val="NormalWeb"/>
        <w:spacing w:line="360" w:lineRule="auto"/>
        <w:jc w:val="both"/>
      </w:pPr>
      <w:r w:rsidRPr="00B77B48">
        <w:rPr>
          <w:rFonts w:asciiTheme="minorHAnsi" w:hAnsiTheme="minorHAnsi"/>
        </w:rPr>
        <w:t>The following section explores how Switzerland navigated the economic impacts of these crises, how the Swiss franc responded to external shocks, and whether its trajectory in recent years suggests a continuation of past trends or the emergence of new challenges</w:t>
      </w:r>
      <w:r>
        <w:t>.</w:t>
      </w:r>
    </w:p>
    <w:p w14:paraId="6E989623" w14:textId="77777777" w:rsidR="007845A2" w:rsidRPr="007845A2" w:rsidRDefault="007845A2" w:rsidP="009C3EC4">
      <w:pPr>
        <w:pStyle w:val="Heading2"/>
        <w:numPr>
          <w:ilvl w:val="0"/>
          <w:numId w:val="0"/>
        </w:numPr>
        <w:rPr>
          <w:lang w:val="en-US"/>
        </w:rPr>
      </w:pPr>
    </w:p>
    <w:p w14:paraId="6EC4B7E5" w14:textId="7EF43DAB" w:rsidR="007845A2" w:rsidRPr="007845A2" w:rsidRDefault="007845A2" w:rsidP="009C3EC4">
      <w:pPr>
        <w:pStyle w:val="Heading2"/>
        <w:rPr>
          <w:lang w:val="en-US"/>
        </w:rPr>
      </w:pPr>
      <w:bookmarkStart w:id="12" w:name="_Toc191907684"/>
      <w:r w:rsidRPr="007845A2">
        <w:rPr>
          <w:lang w:val="en-US"/>
        </w:rPr>
        <w:t xml:space="preserve">2020-2024 crisis periods: Economic impact of </w:t>
      </w:r>
      <w:r w:rsidR="00025523">
        <w:rPr>
          <w:lang w:val="en-US"/>
        </w:rPr>
        <w:t>COVID-19</w:t>
      </w:r>
      <w:r w:rsidRPr="007845A2">
        <w:rPr>
          <w:lang w:val="en-US"/>
        </w:rPr>
        <w:t>, wars</w:t>
      </w:r>
      <w:r w:rsidR="00932541">
        <w:rPr>
          <w:lang w:val="en-US"/>
        </w:rPr>
        <w:t>,</w:t>
      </w:r>
      <w:r w:rsidRPr="007845A2">
        <w:rPr>
          <w:lang w:val="en-US"/>
        </w:rPr>
        <w:t xml:space="preserve"> and the energy crisis</w:t>
      </w:r>
      <w:bookmarkEnd w:id="12"/>
    </w:p>
    <w:p w14:paraId="0BCFBDB6" w14:textId="77777777" w:rsidR="007845A2" w:rsidRPr="007845A2" w:rsidRDefault="007845A2" w:rsidP="009C3EC4">
      <w:pPr>
        <w:rPr>
          <w:b/>
          <w:bCs/>
          <w:color w:val="000000" w:themeColor="text1"/>
          <w:lang w:val="en-US"/>
        </w:rPr>
      </w:pPr>
    </w:p>
    <w:p w14:paraId="3BADA9C9" w14:textId="77777777" w:rsidR="007845A2" w:rsidRPr="007845A2" w:rsidRDefault="007845A2" w:rsidP="009C3EC4">
      <w:pPr>
        <w:pStyle w:val="Heading3"/>
        <w:rPr>
          <w:lang w:val="en-US"/>
        </w:rPr>
      </w:pPr>
      <w:bookmarkStart w:id="13" w:name="_Toc191907685"/>
      <w:r w:rsidRPr="007845A2">
        <w:rPr>
          <w:lang w:val="en-US"/>
        </w:rPr>
        <w:t>Covid-19 pandemic</w:t>
      </w:r>
      <w:bookmarkEnd w:id="13"/>
    </w:p>
    <w:p w14:paraId="1057667B" w14:textId="210E51B9" w:rsidR="007845A2" w:rsidRPr="007845A2" w:rsidRDefault="007845A2" w:rsidP="009C3EC4">
      <w:pPr>
        <w:rPr>
          <w:color w:val="000000"/>
          <w:lang w:val="en-US"/>
        </w:rPr>
      </w:pPr>
      <w:r w:rsidRPr="007845A2">
        <w:rPr>
          <w:color w:val="000000"/>
          <w:lang w:val="en-US"/>
        </w:rPr>
        <w:t>At the end of 2019, the world received shocking news about a new, unrecognizable virus spreading from Wuhan, China. By early 2020, that virus had escalated into a global crisis. As it spread across borders, it silenced major cities and overwhelmed healthcare systems. Global economies came to a halt as countries tried to prevent the virus from spreading, limiting people’s social interactions to a minimum or, in some cases, to zero. In this paragraph</w:t>
      </w:r>
      <w:r w:rsidR="00292367">
        <w:rPr>
          <w:color w:val="000000"/>
          <w:lang w:val="en-US"/>
        </w:rPr>
        <w:t>,</w:t>
      </w:r>
      <w:r w:rsidRPr="007845A2">
        <w:rPr>
          <w:color w:val="000000"/>
          <w:lang w:val="en-US"/>
        </w:rPr>
        <w:t xml:space="preserve"> we examine Switzerland’s response </w:t>
      </w:r>
      <w:r w:rsidR="00292367">
        <w:rPr>
          <w:color w:val="000000"/>
          <w:lang w:val="en-US"/>
        </w:rPr>
        <w:t>to</w:t>
      </w:r>
      <w:r w:rsidR="00292367" w:rsidRPr="007845A2">
        <w:rPr>
          <w:color w:val="000000"/>
          <w:lang w:val="en-US"/>
        </w:rPr>
        <w:t xml:space="preserve"> </w:t>
      </w:r>
      <w:r w:rsidRPr="007845A2">
        <w:rPr>
          <w:color w:val="000000"/>
          <w:lang w:val="en-US"/>
        </w:rPr>
        <w:t>this unpredicted global pandemic</w:t>
      </w:r>
    </w:p>
    <w:p w14:paraId="251C1CD1" w14:textId="77777777" w:rsidR="00D10F59" w:rsidRDefault="00D10F59" w:rsidP="009C3EC4">
      <w:pPr>
        <w:rPr>
          <w:color w:val="000000" w:themeColor="text1"/>
          <w:lang w:val="en-US"/>
        </w:rPr>
      </w:pPr>
    </w:p>
    <w:p w14:paraId="040323BA" w14:textId="4BC6CFBB" w:rsidR="007845A2" w:rsidRPr="007845A2" w:rsidRDefault="007845A2" w:rsidP="009C3EC4">
      <w:pPr>
        <w:rPr>
          <w:color w:val="000000"/>
          <w:lang w:val="en-US"/>
        </w:rPr>
      </w:pPr>
      <w:r w:rsidRPr="007845A2">
        <w:rPr>
          <w:color w:val="000000" w:themeColor="text1"/>
          <w:lang w:val="en-US"/>
        </w:rPr>
        <w:t xml:space="preserve">Switzerland’s handling of the pandemic has been widely praised, particularly by the OECD (Organization for Economic Co-operation and Development). According to the OECD (2022), the country’s GDP contracted by only 2,5% in 2020 (calendar-adjusted), a smaller decline compared to many other developed countries (OECD, 2022). This was attributed to Switzerland’s globally competitive industries, diversified economy, and relatively low reliance on high-contact sectors such as tourism and entertainment. </w:t>
      </w:r>
      <w:r w:rsidRPr="007845A2">
        <w:rPr>
          <w:color w:val="000000" w:themeColor="text1"/>
          <w:lang w:val="en-US"/>
        </w:rPr>
        <w:lastRenderedPageBreak/>
        <w:t xml:space="preserve">Moreover, the government implemented less restrictive health policy measures than many other countries, which induced a balance between public health and economic stability. </w:t>
      </w:r>
    </w:p>
    <w:p w14:paraId="077E3C0A" w14:textId="3D61DDF4" w:rsidR="007845A2" w:rsidRPr="007845A2" w:rsidRDefault="007845A2" w:rsidP="009C3EC4">
      <w:pPr>
        <w:rPr>
          <w:color w:val="000000"/>
          <w:lang w:val="en-US"/>
        </w:rPr>
      </w:pPr>
      <w:r w:rsidRPr="007845A2">
        <w:rPr>
          <w:color w:val="000000" w:themeColor="text1"/>
          <w:lang w:val="en-US"/>
        </w:rPr>
        <w:t xml:space="preserve">Swiss enterprises faced significant challenges during the pandemic, particularly those in the hospitality, arts, and recreation sectors (OECD, 2022). Many businesses experienced drastic reductions in revenue due to lockdowns and social distancing measures. To mitigate these impacts, the government expanded its short-time work (STW) scheme, allowing companies to temporarily reduce </w:t>
      </w:r>
      <w:r w:rsidR="00292367">
        <w:rPr>
          <w:color w:val="000000" w:themeColor="text1"/>
          <w:lang w:val="en-US"/>
        </w:rPr>
        <w:t>employees'</w:t>
      </w:r>
      <w:r w:rsidR="00292367" w:rsidRPr="007845A2">
        <w:rPr>
          <w:color w:val="000000" w:themeColor="text1"/>
          <w:lang w:val="en-US"/>
        </w:rPr>
        <w:t xml:space="preserve"> </w:t>
      </w:r>
      <w:r w:rsidRPr="007845A2">
        <w:rPr>
          <w:color w:val="000000" w:themeColor="text1"/>
          <w:lang w:val="en-US"/>
        </w:rPr>
        <w:t xml:space="preserve">working hours without layoffs. This policy preserved employment relationships, making sure that businesses could recover more quickly once the restrictions eased. However, smaller companies and those heavily dependent on tourism continued to struggle, with some ultimately closing despite these measures (OECD, 2022, pp. 21). According to OECD (2022), inflation remained negative during 2022 thanks to the safe-haven pressures on the Swiss franc and low core inflation. </w:t>
      </w:r>
    </w:p>
    <w:p w14:paraId="10D1F838" w14:textId="6E8CB8DF" w:rsidR="007845A2" w:rsidRPr="007845A2" w:rsidRDefault="007845A2" w:rsidP="009C3EC4">
      <w:pPr>
        <w:rPr>
          <w:color w:val="000000"/>
          <w:lang w:val="en-US"/>
        </w:rPr>
      </w:pPr>
      <w:r w:rsidRPr="007845A2">
        <w:rPr>
          <w:color w:val="000000" w:themeColor="text1"/>
          <w:lang w:val="en-US"/>
        </w:rPr>
        <w:t xml:space="preserve">In addition to labor market interventions, the Swiss government introduced other critical support measures. Liquidity guarantees, direct income support, and adjustments to unemployment insurance provided relief to businesses and individuals alike. A “hardship” support for companies that had significant revenue losses and targeted support measures for companies in culture, sports, tourism, and transport. Temporary fiscal policies ensured that public finance remained stable by issuing guarantees for commercial loans to companies to sustain access to liquidity (OECD, 2022). A frugal fiscal policy led to a marked decrease in Swiss public debt, which was achieved within the framework of the federal debt brake rule and cantonal fiscal rules that </w:t>
      </w:r>
      <w:r w:rsidR="008B2D30">
        <w:rPr>
          <w:color w:val="000000" w:themeColor="text1"/>
          <w:lang w:val="en-US"/>
        </w:rPr>
        <w:t>aim</w:t>
      </w:r>
      <w:r w:rsidR="008B2D30" w:rsidRPr="007845A2">
        <w:rPr>
          <w:color w:val="000000" w:themeColor="text1"/>
          <w:lang w:val="en-US"/>
        </w:rPr>
        <w:t xml:space="preserve"> </w:t>
      </w:r>
      <w:r w:rsidRPr="007845A2">
        <w:rPr>
          <w:color w:val="000000" w:themeColor="text1"/>
          <w:lang w:val="en-US"/>
        </w:rPr>
        <w:t xml:space="preserve">to use fiscal policy as a stabilization tool over the economic cycle as well as pursue fiscal sustainability by keeping nominal debt stable. </w:t>
      </w:r>
    </w:p>
    <w:p w14:paraId="4B50E5AF" w14:textId="77777777" w:rsidR="00D10F59" w:rsidRDefault="00D10F59" w:rsidP="009C3EC4">
      <w:pPr>
        <w:rPr>
          <w:color w:val="000000"/>
          <w:lang w:val="en-US"/>
        </w:rPr>
      </w:pPr>
    </w:p>
    <w:p w14:paraId="622C32BD" w14:textId="5516B3CC" w:rsidR="007845A2" w:rsidRPr="007845A2" w:rsidRDefault="007845A2" w:rsidP="009C3EC4">
      <w:pPr>
        <w:rPr>
          <w:color w:val="000000"/>
          <w:lang w:val="en-US"/>
        </w:rPr>
      </w:pPr>
      <w:r w:rsidRPr="007845A2">
        <w:rPr>
          <w:color w:val="000000"/>
          <w:lang w:val="en-US"/>
        </w:rPr>
        <w:t xml:space="preserve">As the OECD noted (2022), Switzerland’s response was both timely and effective. However, the organization recommended gradually phasing out extraordinary state support as the situation improved, emphasizing the importance of focusing on structural adjustments to support long-term recovery. This included measures to improve labor market </w:t>
      </w:r>
      <w:r w:rsidRPr="007845A2">
        <w:rPr>
          <w:color w:val="000000"/>
          <w:lang w:val="en-US"/>
        </w:rPr>
        <w:lastRenderedPageBreak/>
        <w:t xml:space="preserve">inclusivity, particularly by better integrating women and older workers into </w:t>
      </w:r>
      <w:r w:rsidR="00E31DFE">
        <w:rPr>
          <w:color w:val="000000"/>
          <w:lang w:val="en-US"/>
        </w:rPr>
        <w:t xml:space="preserve">the </w:t>
      </w:r>
      <w:r w:rsidRPr="007845A2">
        <w:rPr>
          <w:color w:val="000000"/>
          <w:lang w:val="en-US"/>
        </w:rPr>
        <w:t xml:space="preserve">workforce and addressing demographic challenges through pension reforms. </w:t>
      </w:r>
    </w:p>
    <w:p w14:paraId="7BBE07CA" w14:textId="77777777" w:rsidR="00D10F59" w:rsidRDefault="00D10F59" w:rsidP="009C3EC4">
      <w:pPr>
        <w:rPr>
          <w:color w:val="000000"/>
          <w:lang w:val="en-US"/>
        </w:rPr>
      </w:pPr>
    </w:p>
    <w:p w14:paraId="54A377EB" w14:textId="0B022359" w:rsidR="007845A2" w:rsidRPr="007845A2" w:rsidRDefault="007845A2" w:rsidP="009C3EC4">
      <w:pPr>
        <w:rPr>
          <w:color w:val="000000"/>
          <w:lang w:val="en-US"/>
        </w:rPr>
      </w:pPr>
      <w:r w:rsidRPr="007845A2">
        <w:rPr>
          <w:color w:val="000000"/>
          <w:lang w:val="en-US"/>
        </w:rPr>
        <w:t>Switzerland’s response to the COVID-19 pandemic demonstrated a strong capacity for resilience and adaptability. Through a combination of targeted economic policies and strategic interventions</w:t>
      </w:r>
      <w:r w:rsidR="00E31DFE">
        <w:rPr>
          <w:color w:val="000000"/>
          <w:lang w:val="en-US"/>
        </w:rPr>
        <w:t>,</w:t>
      </w:r>
      <w:r w:rsidRPr="007845A2">
        <w:rPr>
          <w:color w:val="000000"/>
          <w:lang w:val="en-US"/>
        </w:rPr>
        <w:t xml:space="preserve"> the country minimized the economic fallout while preserving public health. The crises were not over </w:t>
      </w:r>
      <w:r w:rsidR="00E31DFE">
        <w:rPr>
          <w:color w:val="000000"/>
          <w:lang w:val="en-US"/>
        </w:rPr>
        <w:t>after</w:t>
      </w:r>
      <w:r w:rsidR="00E31DFE" w:rsidRPr="007845A2">
        <w:rPr>
          <w:color w:val="000000"/>
          <w:lang w:val="en-US"/>
        </w:rPr>
        <w:t xml:space="preserve"> </w:t>
      </w:r>
      <w:r w:rsidR="00E31DFE">
        <w:rPr>
          <w:color w:val="000000"/>
          <w:lang w:val="en-US"/>
        </w:rPr>
        <w:t>COVID as</w:t>
      </w:r>
      <w:r w:rsidRPr="007845A2">
        <w:rPr>
          <w:color w:val="000000"/>
          <w:lang w:val="en-US"/>
        </w:rPr>
        <w:t xml:space="preserve"> a global threat waited quickly around the corner when Russia attacked Ukraine in spring 2022. </w:t>
      </w:r>
    </w:p>
    <w:p w14:paraId="1E3C447F" w14:textId="77777777" w:rsidR="007845A2" w:rsidRPr="007845A2" w:rsidRDefault="007845A2" w:rsidP="009C3EC4">
      <w:pPr>
        <w:rPr>
          <w:b/>
          <w:bCs/>
          <w:color w:val="000000" w:themeColor="text1"/>
          <w:lang w:val="en-US"/>
        </w:rPr>
      </w:pPr>
    </w:p>
    <w:p w14:paraId="091C729D" w14:textId="77777777" w:rsidR="007845A2" w:rsidRPr="007845A2" w:rsidRDefault="007845A2" w:rsidP="009C3EC4">
      <w:pPr>
        <w:pStyle w:val="Heading3"/>
        <w:rPr>
          <w:lang w:val="en-US"/>
        </w:rPr>
      </w:pPr>
      <w:bookmarkStart w:id="14" w:name="_Toc191907686"/>
      <w:r w:rsidRPr="007845A2">
        <w:rPr>
          <w:lang w:val="en-US"/>
        </w:rPr>
        <w:t>War in Ukraine and Energy Crises</w:t>
      </w:r>
      <w:bookmarkEnd w:id="14"/>
    </w:p>
    <w:p w14:paraId="2365A689" w14:textId="2561E38C" w:rsidR="007845A2" w:rsidRPr="007845A2" w:rsidRDefault="007845A2" w:rsidP="009C3EC4">
      <w:pPr>
        <w:rPr>
          <w:color w:val="000000" w:themeColor="text1"/>
          <w:lang w:val="en-US"/>
        </w:rPr>
      </w:pPr>
      <w:r w:rsidRPr="007845A2">
        <w:rPr>
          <w:color w:val="000000" w:themeColor="text1"/>
          <w:lang w:val="en-US"/>
        </w:rPr>
        <w:t xml:space="preserve">The Russian invasion on Ukraine in February 2022 sent shockwaves through Europe, challenging the region’s economic and political stability. As the conflict escalated, Europe faced immediate and profound consequences. The European Union (EU), heavily reliant on </w:t>
      </w:r>
      <w:r w:rsidR="005C7B45">
        <w:rPr>
          <w:color w:val="000000" w:themeColor="text1"/>
          <w:lang w:val="en-US"/>
        </w:rPr>
        <w:t>Russian</w:t>
      </w:r>
      <w:r w:rsidR="005C7B45" w:rsidRPr="007845A2">
        <w:rPr>
          <w:color w:val="000000" w:themeColor="text1"/>
          <w:lang w:val="en-US"/>
        </w:rPr>
        <w:t xml:space="preserve"> </w:t>
      </w:r>
      <w:r w:rsidRPr="007845A2">
        <w:rPr>
          <w:color w:val="000000" w:themeColor="text1"/>
          <w:lang w:val="en-US"/>
        </w:rPr>
        <w:t xml:space="preserve">natural gas and oil, saw a sharp rise in energy prices, leading to inflation and increased household costs (Mbah, </w:t>
      </w:r>
      <w:proofErr w:type="spellStart"/>
      <w:r w:rsidRPr="007845A2">
        <w:rPr>
          <w:color w:val="000000" w:themeColor="text1"/>
          <w:lang w:val="en-US"/>
        </w:rPr>
        <w:t>Wasum</w:t>
      </w:r>
      <w:proofErr w:type="spellEnd"/>
      <w:r w:rsidRPr="007845A2">
        <w:rPr>
          <w:color w:val="000000" w:themeColor="text1"/>
          <w:lang w:val="en-US"/>
        </w:rPr>
        <w:t xml:space="preserve">, 25.3.2022, pp. 145-153). Natural gas prices were six times higher than what they were in the beginning of 2022, severely impacting utility bills and overall economic stability. The dependency on Russia for 40% of natural gas and 25% of oil (Wiseman, 2022) placed European nations in </w:t>
      </w:r>
      <w:r w:rsidR="00D558EB">
        <w:rPr>
          <w:color w:val="000000" w:themeColor="text1"/>
          <w:lang w:val="en-US"/>
        </w:rPr>
        <w:t xml:space="preserve">a </w:t>
      </w:r>
      <w:r w:rsidRPr="007845A2">
        <w:rPr>
          <w:color w:val="000000" w:themeColor="text1"/>
          <w:lang w:val="en-US"/>
        </w:rPr>
        <w:t xml:space="preserve">precarious position, forcing them to reassess energy policies and explore alternative suppliers. </w:t>
      </w:r>
    </w:p>
    <w:p w14:paraId="0DB2A3C6" w14:textId="77777777" w:rsidR="007845A2" w:rsidRPr="007845A2" w:rsidRDefault="007845A2" w:rsidP="009C3EC4">
      <w:pPr>
        <w:rPr>
          <w:color w:val="000000" w:themeColor="text1"/>
          <w:lang w:val="en-US"/>
        </w:rPr>
      </w:pPr>
      <w:r w:rsidRPr="007845A2">
        <w:rPr>
          <w:color w:val="000000" w:themeColor="text1"/>
          <w:lang w:val="en-US"/>
        </w:rPr>
        <w:t xml:space="preserve">Beyond energy, the war disrupted supply chains, particularly for critical commodities like wheat, fertilizers, and industrial metals. Both Russia and Ukraine are major global exporters of these goods, and the conflict has created shortages, driving up food and raw material costs across Europe (Mbah, Wasum, 2022). For instance, two thirds of the ammonium nitrate fertilizers used globally come from Russia, affecting agricultural productivity and food prices. </w:t>
      </w:r>
    </w:p>
    <w:p w14:paraId="3B9908C5" w14:textId="77777777" w:rsidR="00BA62F2" w:rsidRDefault="00BA62F2" w:rsidP="009C3EC4">
      <w:pPr>
        <w:rPr>
          <w:color w:val="000000" w:themeColor="text1"/>
          <w:lang w:val="en-US"/>
        </w:rPr>
      </w:pPr>
    </w:p>
    <w:p w14:paraId="194199C8" w14:textId="3763391E" w:rsidR="007845A2" w:rsidRPr="007845A2" w:rsidRDefault="007845A2" w:rsidP="009C3EC4">
      <w:pPr>
        <w:rPr>
          <w:color w:val="000000" w:themeColor="text1"/>
          <w:lang w:val="en-US"/>
        </w:rPr>
      </w:pPr>
      <w:r w:rsidRPr="007845A2">
        <w:rPr>
          <w:color w:val="000000" w:themeColor="text1"/>
          <w:lang w:val="en-US"/>
        </w:rPr>
        <w:t>The uncertainty surrounding the war has also weakened consumer and business confidence in Europe (Mbah, Wasum, 2022). Investment flows have been disrupted, and GDP growth forecasts have been revised downward.</w:t>
      </w:r>
      <w:r w:rsidRPr="007845A2">
        <w:rPr>
          <w:color w:val="FF0000"/>
          <w:lang w:val="en-US"/>
        </w:rPr>
        <w:t xml:space="preserve"> </w:t>
      </w:r>
      <w:r w:rsidRPr="007845A2">
        <w:rPr>
          <w:color w:val="000000" w:themeColor="text1"/>
          <w:lang w:val="en-US"/>
        </w:rPr>
        <w:t xml:space="preserve">The European Commission estimated that economic growth in eurozone nations could drop from 4,3% to 3,7% for 2022 due </w:t>
      </w:r>
      <w:r w:rsidRPr="007845A2">
        <w:rPr>
          <w:color w:val="000000" w:themeColor="text1"/>
          <w:lang w:val="en-US"/>
        </w:rPr>
        <w:lastRenderedPageBreak/>
        <w:t>to the compounded effects of inflation, supply chain disruptions, and reduced confidence (Mbah, Wassum, 2022). European leaders are now dealin</w:t>
      </w:r>
      <w:r w:rsidRPr="007845A2">
        <w:rPr>
          <w:color w:val="000000" w:themeColor="text1"/>
          <w:u w:val="single"/>
          <w:lang w:val="en-US"/>
        </w:rPr>
        <w:t>g</w:t>
      </w:r>
      <w:r w:rsidRPr="007845A2">
        <w:rPr>
          <w:color w:val="000000" w:themeColor="text1"/>
          <w:lang w:val="en-US"/>
        </w:rPr>
        <w:t xml:space="preserve"> with these economic challenges while maintaining sanctions against Russia and supporting Ukraine, underscoring the interconnectedness of global crises and their far-reaching impacts on Europe. In a nutshell, economic growth predictions were pessimistic, and the euro was depreciating. </w:t>
      </w:r>
    </w:p>
    <w:p w14:paraId="03595F0F" w14:textId="77777777" w:rsidR="00BA62F2" w:rsidRDefault="00BA62F2" w:rsidP="009C3EC4">
      <w:pPr>
        <w:rPr>
          <w:color w:val="000000" w:themeColor="text1"/>
          <w:lang w:val="en-US"/>
        </w:rPr>
      </w:pPr>
    </w:p>
    <w:p w14:paraId="04B53FA3" w14:textId="78F252A4" w:rsidR="007845A2" w:rsidRPr="007845A2" w:rsidRDefault="007845A2" w:rsidP="009C3EC4">
      <w:pPr>
        <w:rPr>
          <w:color w:val="000000" w:themeColor="text1"/>
          <w:lang w:val="en-US"/>
        </w:rPr>
      </w:pPr>
      <w:r w:rsidRPr="007845A2">
        <w:rPr>
          <w:color w:val="000000" w:themeColor="text1"/>
          <w:lang w:val="en-US"/>
        </w:rPr>
        <w:t xml:space="preserve">In this section, we will look more closely at Switzerland, as 2022 marked the first time since 2015 that the Swiss franc became more valuable than the euro—and it has remained that way ever since. We will explore Switzerland’s economic landscape to understand why the franc is valued so highly and whether there is a possibility of returning to a time when the euro was more valued. </w:t>
      </w:r>
    </w:p>
    <w:p w14:paraId="2420DF0C" w14:textId="77777777" w:rsidR="00BA62F2" w:rsidRDefault="00BA62F2" w:rsidP="009C3EC4">
      <w:pPr>
        <w:rPr>
          <w:color w:val="000000" w:themeColor="text1"/>
          <w:lang w:val="en-US"/>
        </w:rPr>
      </w:pPr>
    </w:p>
    <w:p w14:paraId="3857099C" w14:textId="16A07122" w:rsidR="007845A2" w:rsidRPr="007845A2" w:rsidRDefault="007845A2" w:rsidP="009C3EC4">
      <w:pPr>
        <w:rPr>
          <w:color w:val="000000" w:themeColor="text1"/>
          <w:lang w:val="en-US"/>
        </w:rPr>
      </w:pPr>
      <w:r w:rsidRPr="007845A2">
        <w:rPr>
          <w:color w:val="000000" w:themeColor="text1"/>
          <w:lang w:val="en-US"/>
        </w:rPr>
        <w:t xml:space="preserve">Switzerland’s economic performance during the period following the escalation of the Russo-Ukrainian conflict highlights its resilience in the face of global challenges. The Swiss franc appreciated against the euro due to factors such as Switzerland’s economic stability and its ability to navigate the energy crises more effectively than its European neighbors (OECD, 2024). The Swiss National Bank (SNB) played a critical role in maintaining price stability through already tight monetary policies, including raising interest rates, and intervening in currency markets to support the franc. OECD (2024) highlights that as a safe haven in times of global insecurity the franc experiences inflows of foreign currency that lead to upwards pressure on the franc. This also highlights the reason why the SNB had to invoke foreign exchange interventions to prevent undue monetary tightening during a time of crisis. </w:t>
      </w:r>
    </w:p>
    <w:p w14:paraId="1EB3A441" w14:textId="77777777" w:rsidR="00BA62F2" w:rsidRDefault="00BA62F2" w:rsidP="009C3EC4">
      <w:pPr>
        <w:rPr>
          <w:color w:val="000000" w:themeColor="text1"/>
          <w:lang w:val="en-US"/>
        </w:rPr>
      </w:pPr>
    </w:p>
    <w:p w14:paraId="7E1884C1" w14:textId="749303C5" w:rsidR="007845A2" w:rsidRPr="007845A2" w:rsidRDefault="007845A2" w:rsidP="009C3EC4">
      <w:pPr>
        <w:rPr>
          <w:color w:val="000000" w:themeColor="text1"/>
          <w:lang w:val="en-US"/>
        </w:rPr>
      </w:pPr>
      <w:r w:rsidRPr="007845A2">
        <w:rPr>
          <w:color w:val="000000" w:themeColor="text1"/>
          <w:lang w:val="en-US"/>
        </w:rPr>
        <w:t xml:space="preserve">Switzerland’s relatively low reliance on fossil fuels and its diversified trade relationship prevented it from some of the worst impacts of the energy crises (OECD, 2024). However, challenges remain. The rapid monetary tightening has heightened vulnerabilities in the financial system, particularly in the real estate sector. Property prices, estimated to be </w:t>
      </w:r>
      <w:r w:rsidRPr="007845A2">
        <w:rPr>
          <w:color w:val="000000" w:themeColor="text1"/>
          <w:lang w:val="en-US"/>
        </w:rPr>
        <w:lastRenderedPageBreak/>
        <w:t>overvalued by up to 40%</w:t>
      </w:r>
      <w:r w:rsidR="00D558EB">
        <w:rPr>
          <w:color w:val="000000" w:themeColor="text1"/>
          <w:lang w:val="en-US"/>
        </w:rPr>
        <w:t>,</w:t>
      </w:r>
      <w:r w:rsidRPr="007845A2">
        <w:rPr>
          <w:color w:val="000000" w:themeColor="text1"/>
          <w:lang w:val="en-US"/>
        </w:rPr>
        <w:t xml:space="preserve"> pose risks of steep corrections, which could strain </w:t>
      </w:r>
      <w:r w:rsidR="00D558EB">
        <w:rPr>
          <w:color w:val="000000" w:themeColor="text1"/>
          <w:lang w:val="en-US"/>
        </w:rPr>
        <w:t>banks’</w:t>
      </w:r>
      <w:r w:rsidR="00D558EB" w:rsidRPr="007845A2">
        <w:rPr>
          <w:color w:val="000000" w:themeColor="text1"/>
          <w:lang w:val="en-US"/>
        </w:rPr>
        <w:t xml:space="preserve"> </w:t>
      </w:r>
      <w:r w:rsidRPr="007845A2">
        <w:rPr>
          <w:color w:val="000000" w:themeColor="text1"/>
          <w:lang w:val="en-US"/>
        </w:rPr>
        <w:t xml:space="preserve">mortgage portfolios (OECD, 2024). </w:t>
      </w:r>
    </w:p>
    <w:p w14:paraId="61087367" w14:textId="77777777" w:rsidR="00BA62F2" w:rsidRDefault="00BA62F2" w:rsidP="009C3EC4">
      <w:pPr>
        <w:rPr>
          <w:color w:val="000000" w:themeColor="text1"/>
          <w:lang w:val="en-US"/>
        </w:rPr>
      </w:pPr>
    </w:p>
    <w:p w14:paraId="0DA9CD36" w14:textId="62623731" w:rsidR="007845A2" w:rsidRDefault="007845A2" w:rsidP="009C3EC4">
      <w:pPr>
        <w:rPr>
          <w:color w:val="000000" w:themeColor="text1"/>
          <w:lang w:val="en-US"/>
        </w:rPr>
      </w:pPr>
      <w:r w:rsidRPr="007845A2">
        <w:rPr>
          <w:color w:val="000000" w:themeColor="text1"/>
          <w:lang w:val="en-US"/>
        </w:rPr>
        <w:t>While Switzerland benefits from its high-level trade openness, the country must navigate geopolitical tensions and increasing global protectionism. Strengthening ties with key trading partners, particularly the EU</w:t>
      </w:r>
      <w:r w:rsidR="00DC3E4D">
        <w:rPr>
          <w:color w:val="000000" w:themeColor="text1"/>
          <w:lang w:val="en-US"/>
        </w:rPr>
        <w:t>,</w:t>
      </w:r>
      <w:r w:rsidRPr="007845A2">
        <w:rPr>
          <w:color w:val="000000" w:themeColor="text1"/>
          <w:lang w:val="en-US"/>
        </w:rPr>
        <w:t xml:space="preserve"> remains critical. The stalled negotiations on a framework agreement with the EU risk eroding Switzerland’s economic integration and competitiveness (OECD, 2024)</w:t>
      </w:r>
    </w:p>
    <w:p w14:paraId="0640B086" w14:textId="77777777" w:rsidR="002D08ED" w:rsidRPr="007845A2" w:rsidRDefault="002D08ED" w:rsidP="009C3EC4">
      <w:pPr>
        <w:rPr>
          <w:color w:val="000000" w:themeColor="text1"/>
          <w:lang w:val="en-US"/>
        </w:rPr>
      </w:pPr>
    </w:p>
    <w:p w14:paraId="46325613" w14:textId="77777777" w:rsidR="007845A2" w:rsidRPr="007845A2" w:rsidRDefault="007845A2" w:rsidP="009C3EC4">
      <w:pPr>
        <w:pStyle w:val="Heading3"/>
        <w:rPr>
          <w:lang w:val="en-US"/>
        </w:rPr>
      </w:pPr>
      <w:bookmarkStart w:id="15" w:name="_Toc191907687"/>
      <w:r w:rsidRPr="007845A2">
        <w:rPr>
          <w:lang w:val="en-US"/>
        </w:rPr>
        <w:t>Strength, Stability and Challenges during the year 2024</w:t>
      </w:r>
      <w:bookmarkEnd w:id="15"/>
    </w:p>
    <w:p w14:paraId="141CFF5B" w14:textId="47048E88" w:rsidR="007845A2" w:rsidRPr="007845A2" w:rsidRDefault="007845A2" w:rsidP="009C3EC4">
      <w:pPr>
        <w:rPr>
          <w:color w:val="000000" w:themeColor="text1"/>
          <w:lang w:val="en-US"/>
        </w:rPr>
      </w:pPr>
      <w:r w:rsidRPr="007845A2">
        <w:rPr>
          <w:color w:val="000000" w:themeColor="text1"/>
          <w:lang w:val="en-US"/>
        </w:rPr>
        <w:t xml:space="preserve">The Swiss franc’s strength continues to set it apart as a global safe-haven currency. Over the year 2024, the franc reached record highs against the euro and multi-year </w:t>
      </w:r>
      <w:r w:rsidR="00DC3E4D">
        <w:rPr>
          <w:color w:val="000000" w:themeColor="text1"/>
          <w:lang w:val="en-US"/>
        </w:rPr>
        <w:t>highs</w:t>
      </w:r>
      <w:r w:rsidR="00DC3E4D" w:rsidRPr="007845A2">
        <w:rPr>
          <w:color w:val="000000" w:themeColor="text1"/>
          <w:lang w:val="en-US"/>
        </w:rPr>
        <w:t xml:space="preserve"> </w:t>
      </w:r>
      <w:r w:rsidRPr="007845A2">
        <w:rPr>
          <w:color w:val="000000" w:themeColor="text1"/>
          <w:lang w:val="en-US"/>
        </w:rPr>
        <w:t xml:space="preserve">against the US dollar, despite its interest rate disadvantage (Julius </w:t>
      </w:r>
      <w:proofErr w:type="spellStart"/>
      <w:r w:rsidRPr="007845A2">
        <w:rPr>
          <w:color w:val="000000" w:themeColor="text1"/>
          <w:lang w:val="en-US"/>
        </w:rPr>
        <w:t>Bär</w:t>
      </w:r>
      <w:proofErr w:type="spellEnd"/>
      <w:r w:rsidRPr="007845A2">
        <w:rPr>
          <w:color w:val="000000" w:themeColor="text1"/>
          <w:lang w:val="en-US"/>
        </w:rPr>
        <w:t>,</w:t>
      </w:r>
      <w:r w:rsidR="0064333B">
        <w:rPr>
          <w:color w:val="000000" w:themeColor="text1"/>
          <w:lang w:val="en-US"/>
        </w:rPr>
        <w:t xml:space="preserve"> </w:t>
      </w:r>
      <w:r w:rsidRPr="007845A2">
        <w:rPr>
          <w:color w:val="000000" w:themeColor="text1"/>
          <w:lang w:val="en-US"/>
        </w:rPr>
        <w:t xml:space="preserve">2024). Contributing factors included the Swiss National Bank’s (SNB) foreign asset sales, geopolitical risks such as the Middle East conflict, and expectations of earlier rate cuts by the European Central Bank (ECB) and Fed (Federal Reserve Board). </w:t>
      </w:r>
    </w:p>
    <w:p w14:paraId="61188182" w14:textId="77777777" w:rsidR="00BA62F2" w:rsidRDefault="00BA62F2" w:rsidP="009C3EC4">
      <w:pPr>
        <w:rPr>
          <w:color w:val="000000" w:themeColor="text1"/>
          <w:lang w:val="en-US"/>
        </w:rPr>
      </w:pPr>
    </w:p>
    <w:p w14:paraId="377D017A" w14:textId="350F950A" w:rsidR="007845A2" w:rsidRPr="007845A2" w:rsidRDefault="007845A2" w:rsidP="009C3EC4">
      <w:pPr>
        <w:rPr>
          <w:color w:val="000000" w:themeColor="text1"/>
          <w:lang w:val="en-US"/>
        </w:rPr>
      </w:pPr>
      <w:r w:rsidRPr="007845A2">
        <w:rPr>
          <w:color w:val="000000" w:themeColor="text1"/>
          <w:lang w:val="en-US"/>
        </w:rPr>
        <w:t xml:space="preserve">In the long term, Switzerland’s low inflation rate has been a key driver of the franc’s appreciation. When domestic inflation is consistently below global averages, Swiss products become comparatively cheaper, increasing global demand (GED, </w:t>
      </w:r>
      <w:r w:rsidR="0064333B">
        <w:rPr>
          <w:color w:val="000000" w:themeColor="text1"/>
          <w:lang w:val="en-US"/>
        </w:rPr>
        <w:t>2</w:t>
      </w:r>
      <w:r w:rsidRPr="007845A2">
        <w:rPr>
          <w:color w:val="000000" w:themeColor="text1"/>
          <w:lang w:val="en-US"/>
        </w:rPr>
        <w:t xml:space="preserve">024). Exporters pay wages, rent, and taxes in francs, which means that growing exports drive up demand for the franc on foreign exchange markets. This dual effect supports both franc appreciation and economic activity within Switzerland. </w:t>
      </w:r>
    </w:p>
    <w:p w14:paraId="58112360" w14:textId="77777777" w:rsidR="00BA62F2" w:rsidRDefault="00BA62F2" w:rsidP="009C3EC4">
      <w:pPr>
        <w:rPr>
          <w:color w:val="000000" w:themeColor="text1"/>
          <w:lang w:val="en-US"/>
        </w:rPr>
      </w:pPr>
    </w:p>
    <w:p w14:paraId="51AE80BB" w14:textId="24870E64" w:rsidR="007845A2" w:rsidRPr="007845A2" w:rsidRDefault="007845A2" w:rsidP="009C3EC4">
      <w:pPr>
        <w:rPr>
          <w:color w:val="000000" w:themeColor="text1"/>
          <w:lang w:val="en-US"/>
        </w:rPr>
      </w:pPr>
      <w:r w:rsidRPr="007845A2">
        <w:rPr>
          <w:color w:val="000000" w:themeColor="text1"/>
          <w:lang w:val="en-US"/>
        </w:rPr>
        <w:t>The appreciation of the franc influences inflation dynamics within Switzerland (GED,</w:t>
      </w:r>
      <w:r w:rsidR="00BA62F2">
        <w:rPr>
          <w:color w:val="000000" w:themeColor="text1"/>
          <w:lang w:val="en-US"/>
        </w:rPr>
        <w:t xml:space="preserve"> </w:t>
      </w:r>
      <w:r w:rsidRPr="007845A2">
        <w:rPr>
          <w:color w:val="000000" w:themeColor="text1"/>
          <w:lang w:val="en-US"/>
        </w:rPr>
        <w:t xml:space="preserve">2024). A 10% appreciation against the euro, for instance, reduces the price on eurozone imports by 10%, dampening domestic inflation. This effect has helped Switzerland maintain lower inflation rates than the US and European Union (EU), even during periods of soaring energy prices. </w:t>
      </w:r>
    </w:p>
    <w:p w14:paraId="2E8D76DA" w14:textId="77777777" w:rsidR="007845A2" w:rsidRPr="007845A2" w:rsidRDefault="007845A2" w:rsidP="009C3EC4">
      <w:pPr>
        <w:rPr>
          <w:color w:val="000000" w:themeColor="text1"/>
          <w:lang w:val="en-US"/>
        </w:rPr>
      </w:pPr>
      <w:r w:rsidRPr="007845A2">
        <w:rPr>
          <w:color w:val="000000" w:themeColor="text1"/>
          <w:lang w:val="en-US"/>
        </w:rPr>
        <w:lastRenderedPageBreak/>
        <w:t xml:space="preserve">However, the franc appreciation is not without challenges. Swiss exports, while resilient, face increased pressure as products become more expensive abroad (GED, 2024). Industries such as technology and machinery have warned of competitive disadvantages, particularly as the franc continues to appreciate. In 2024, Swiss industry representatives highlighted the risk of rapid franc appreciation undermining Switzerland’s attractiveness as a business hub compared to Europe and Japan. </w:t>
      </w:r>
    </w:p>
    <w:p w14:paraId="682C43A2" w14:textId="77777777" w:rsidR="00BA62F2" w:rsidRDefault="00BA62F2" w:rsidP="009C3EC4">
      <w:pPr>
        <w:rPr>
          <w:color w:val="000000" w:themeColor="text1"/>
          <w:lang w:val="en-US"/>
        </w:rPr>
      </w:pPr>
    </w:p>
    <w:p w14:paraId="041558C6" w14:textId="6C3FD71C" w:rsidR="007845A2" w:rsidRPr="007845A2" w:rsidRDefault="007845A2" w:rsidP="009C3EC4">
      <w:pPr>
        <w:rPr>
          <w:color w:val="000000" w:themeColor="text1"/>
          <w:lang w:val="en-US"/>
        </w:rPr>
      </w:pPr>
      <w:r w:rsidRPr="007845A2">
        <w:rPr>
          <w:color w:val="000000" w:themeColor="text1"/>
          <w:lang w:val="en-US"/>
        </w:rPr>
        <w:t xml:space="preserve">The purchasing power parity (PPP) theory provides insights into exchange rate movements. Historically, inflation rate differentials between Switzerland and its trading partners have driven franc appreciation. Between 2018 and mid-2024, lower inflation in Switzerland compared to the EU corresponded to consistent franc appreciation (GED, 2024). However, since late 2023, narrowing inflation differentials have eased upward pressure on the franc, suggesting a possible stabilization at a 1%-2% annual appreciation rate. Yet, stronger tendencies for appreciation may prompt SNB intervention to stabilize the currency, a strategy that could risk higher domestic inflation. </w:t>
      </w:r>
    </w:p>
    <w:p w14:paraId="709E4755" w14:textId="77777777" w:rsidR="00BA62F2" w:rsidRDefault="00BA62F2" w:rsidP="009C3EC4">
      <w:pPr>
        <w:rPr>
          <w:color w:val="000000" w:themeColor="text1"/>
          <w:lang w:val="en-US"/>
        </w:rPr>
      </w:pPr>
    </w:p>
    <w:p w14:paraId="41FB53A9" w14:textId="052B7E70" w:rsidR="007845A2" w:rsidRPr="007845A2" w:rsidRDefault="007845A2" w:rsidP="009C3EC4">
      <w:pPr>
        <w:rPr>
          <w:color w:val="000000"/>
          <w:lang w:val="en-US"/>
        </w:rPr>
      </w:pPr>
      <w:r w:rsidRPr="007845A2">
        <w:rPr>
          <w:color w:val="000000" w:themeColor="text1"/>
          <w:lang w:val="en-US"/>
        </w:rPr>
        <w:t xml:space="preserve">Will the franc’s strength persist? Julius </w:t>
      </w:r>
      <w:proofErr w:type="spellStart"/>
      <w:r w:rsidRPr="007845A2">
        <w:rPr>
          <w:color w:val="000000" w:themeColor="text1"/>
          <w:lang w:val="en-US"/>
        </w:rPr>
        <w:t>Bär</w:t>
      </w:r>
      <w:proofErr w:type="spellEnd"/>
      <w:r w:rsidRPr="007845A2">
        <w:rPr>
          <w:color w:val="000000" w:themeColor="text1"/>
          <w:lang w:val="en-US"/>
        </w:rPr>
        <w:t xml:space="preserve"> (2024) expressed skepticism about this in 2024, citing several factors. First, the SNB stated that it had sufficiently reduced its foreign exchange assets and was unlikely to resume foreign asset purchases, opting instead to remain restrictive with sales. Second, the eurozone showed signs of recovery, with increases in credit growth suggesting that it might stave off a recession and stabilize during 2024. Third, the repricing of money market expectations for rate cuts appeared complete. However, contrary to these predictions, the franc continued to fluctuate between 1.01 EUR/CHF and 1.08 EUR/CHF during the year 2024.</w:t>
      </w:r>
    </w:p>
    <w:p w14:paraId="61C548EB" w14:textId="77777777" w:rsidR="007845A2" w:rsidRPr="00545F3D" w:rsidRDefault="007845A2" w:rsidP="009C3EC4">
      <w:pPr>
        <w:pStyle w:val="NormalWeb"/>
        <w:spacing w:line="360" w:lineRule="auto"/>
        <w:jc w:val="both"/>
        <w:rPr>
          <w:rFonts w:asciiTheme="minorHAnsi" w:hAnsiTheme="minorHAnsi"/>
        </w:rPr>
      </w:pPr>
      <w:r w:rsidRPr="00545F3D">
        <w:rPr>
          <w:rFonts w:asciiTheme="minorHAnsi" w:hAnsiTheme="minorHAnsi"/>
        </w:rPr>
        <w:t>The Swiss franc’s performance during recent global crises highlights its resilience and the factors that drive its strength. However, beyond short-term fluctuations caused by geopolitical instability and economic shocks, deeper structural and market-based determinants influence its long-term trajectory.</w:t>
      </w:r>
    </w:p>
    <w:p w14:paraId="688B46FF" w14:textId="77777777" w:rsidR="007845A2" w:rsidRPr="00545F3D" w:rsidRDefault="007845A2" w:rsidP="009C3EC4">
      <w:pPr>
        <w:pStyle w:val="NormalWeb"/>
        <w:spacing w:line="360" w:lineRule="auto"/>
        <w:jc w:val="both"/>
        <w:rPr>
          <w:rFonts w:asciiTheme="minorHAnsi" w:hAnsiTheme="minorHAnsi"/>
        </w:rPr>
      </w:pPr>
      <w:r w:rsidRPr="00545F3D">
        <w:rPr>
          <w:rFonts w:asciiTheme="minorHAnsi" w:hAnsiTheme="minorHAnsi"/>
        </w:rPr>
        <w:lastRenderedPageBreak/>
        <w:t>In the following section, we explore the fundamental drivers behind the franc’s stability and appreciation. By analyzing key factors such as economic fundamentals, monetary policy, and market expectations, we aim to understand what sustains the franc’s strong positio</w:t>
      </w:r>
      <w:r>
        <w:rPr>
          <w:rFonts w:asciiTheme="minorHAnsi" w:hAnsiTheme="minorHAnsi"/>
        </w:rPr>
        <w:t>n.</w:t>
      </w:r>
    </w:p>
    <w:p w14:paraId="422F867E" w14:textId="77777777" w:rsidR="007845A2" w:rsidRPr="007845A2" w:rsidRDefault="007845A2" w:rsidP="009C3EC4">
      <w:pPr>
        <w:rPr>
          <w:color w:val="000000" w:themeColor="text1"/>
          <w:u w:val="single"/>
          <w:lang w:val="en-US"/>
        </w:rPr>
      </w:pPr>
    </w:p>
    <w:p w14:paraId="34477228" w14:textId="6215A58A" w:rsidR="007845A2" w:rsidRPr="00B33772" w:rsidRDefault="00BA62F2" w:rsidP="00B33772">
      <w:pPr>
        <w:pStyle w:val="Heading1"/>
      </w:pPr>
      <w:bookmarkStart w:id="16" w:name="_Toc191907688"/>
      <w:r w:rsidRPr="00B33772">
        <w:lastRenderedPageBreak/>
        <w:t>Theoretical Groundwork and Empirical Analysis</w:t>
      </w:r>
      <w:bookmarkEnd w:id="16"/>
      <w:r w:rsidRPr="00B33772">
        <w:t xml:space="preserve"> </w:t>
      </w:r>
    </w:p>
    <w:p w14:paraId="0B16E4AA" w14:textId="3DF2B8C3" w:rsidR="00BA62F2" w:rsidRDefault="00BA62F2" w:rsidP="00BA62F2">
      <w:pPr>
        <w:pStyle w:val="Heading2"/>
        <w:rPr>
          <w:lang w:val="en-US" w:eastAsia="en-GB"/>
        </w:rPr>
      </w:pPr>
      <w:bookmarkStart w:id="17" w:name="_Toc191907689"/>
      <w:r>
        <w:rPr>
          <w:lang w:val="en-US" w:eastAsia="en-GB"/>
        </w:rPr>
        <w:t>Deter</w:t>
      </w:r>
      <w:r w:rsidR="00E1759A">
        <w:rPr>
          <w:lang w:val="en-US" w:eastAsia="en-GB"/>
        </w:rPr>
        <w:t>minants of Exchange Rate Movements and Equilibrium Exchange Rates</w:t>
      </w:r>
      <w:bookmarkEnd w:id="17"/>
    </w:p>
    <w:p w14:paraId="33F32EF7" w14:textId="737C8568" w:rsidR="007845A2" w:rsidRPr="003E58DC" w:rsidRDefault="007845A2" w:rsidP="009C3EC4">
      <w:pPr>
        <w:spacing w:before="100" w:beforeAutospacing="1" w:after="100" w:afterAutospacing="1"/>
        <w:rPr>
          <w:rFonts w:eastAsia="Times New Roman" w:cs="Times New Roman"/>
          <w:kern w:val="0"/>
          <w:lang w:val="en-US" w:eastAsia="en-GB"/>
        </w:rPr>
      </w:pPr>
      <w:r w:rsidRPr="003E58DC">
        <w:rPr>
          <w:rFonts w:eastAsia="Times New Roman" w:cs="Times New Roman"/>
          <w:kern w:val="0"/>
          <w:lang w:val="en-US" w:eastAsia="en-GB"/>
        </w:rPr>
        <w:t>Exchange rate volatility refers to the fluctuations in a currency’s value over time. Several factors contribute to these movements, including macroeconomic fundamentals, exchange rate regimes, financial market structures, and institutional frameworks. According to the International Monetary Fund (IMF, 2003, pp. 67-81), the nominal effective exchange rate (NEER) is closely linked to domestic macroeconomic variables, confirming that fundamental economic factors significantly shape currency performance.</w:t>
      </w:r>
    </w:p>
    <w:p w14:paraId="135D89AF" w14:textId="77777777" w:rsidR="007845A2" w:rsidRPr="003E58DC" w:rsidRDefault="007845A2" w:rsidP="009C3EC4">
      <w:pPr>
        <w:pStyle w:val="Heading3"/>
        <w:rPr>
          <w:lang w:val="en-US" w:eastAsia="en-GB"/>
        </w:rPr>
      </w:pPr>
      <w:bookmarkStart w:id="18" w:name="_Toc191907690"/>
      <w:r w:rsidRPr="003E58DC">
        <w:rPr>
          <w:lang w:val="en-US" w:eastAsia="en-GB"/>
        </w:rPr>
        <w:t>Macroeconomic Fundamentals</w:t>
      </w:r>
      <w:bookmarkEnd w:id="18"/>
    </w:p>
    <w:p w14:paraId="0677AAC9" w14:textId="77777777" w:rsidR="007845A2" w:rsidRPr="003E58DC" w:rsidRDefault="007845A2" w:rsidP="009C3EC4">
      <w:pPr>
        <w:spacing w:before="100" w:beforeAutospacing="1" w:after="100" w:afterAutospacing="1"/>
        <w:rPr>
          <w:rFonts w:eastAsia="Times New Roman" w:cs="Times New Roman"/>
          <w:kern w:val="0"/>
          <w:lang w:val="en-US" w:eastAsia="en-GB"/>
        </w:rPr>
      </w:pPr>
      <w:r w:rsidRPr="003E58DC">
        <w:rPr>
          <w:rFonts w:eastAsia="Times New Roman" w:cs="Times New Roman"/>
          <w:kern w:val="0"/>
          <w:lang w:val="en-US" w:eastAsia="en-GB"/>
        </w:rPr>
        <w:t>Economic factors such as inflation, real GDP growth, fiscal deficits (expressed as a percentage of GDP), and the degree of trade openness—measured by the sum of exports and imports relative to GDP—are crucial determinants of exchange rate behavior. When a country experiences high inflation, its currency tends to become less attractive to investors, as inflation erodes purchasing power and leads to uncertainty regarding future economic stability. Conversely, strong economic growth can contribute to currency stability, while large fiscal deficits may introduce risks that heighten volatility. The IMF’s (2003) cross-sectional analysis finds that NEER fluctuations correlate with key domestic economic indicators, reinforcing the idea that currency valuations are influenced by macroeconomic stability.</w:t>
      </w:r>
    </w:p>
    <w:p w14:paraId="37DF9AF1" w14:textId="77777777" w:rsidR="007845A2" w:rsidRPr="003E58DC" w:rsidRDefault="007845A2" w:rsidP="009C3EC4">
      <w:pPr>
        <w:spacing w:before="100" w:beforeAutospacing="1" w:after="100" w:afterAutospacing="1"/>
        <w:rPr>
          <w:rFonts w:eastAsia="Times New Roman" w:cs="Times New Roman"/>
          <w:kern w:val="0"/>
          <w:lang w:val="en-US" w:eastAsia="en-GB"/>
        </w:rPr>
      </w:pPr>
      <w:r w:rsidRPr="003E58DC">
        <w:rPr>
          <w:rFonts w:eastAsia="Times New Roman" w:cs="Times New Roman"/>
          <w:kern w:val="0"/>
          <w:lang w:val="en-US" w:eastAsia="en-GB"/>
        </w:rPr>
        <w:t>In the case of Switzerland, low inflation rates, fiscal prudence, and a strong current account balance contribute to the resilience of the Swiss franc</w:t>
      </w:r>
      <w:r w:rsidRPr="0026141D">
        <w:rPr>
          <w:rFonts w:eastAsia="Times New Roman" w:cs="Times New Roman"/>
          <w:kern w:val="0"/>
          <w:lang w:val="en-US" w:eastAsia="en-GB"/>
        </w:rPr>
        <w:t xml:space="preserve"> </w:t>
      </w:r>
      <w:r w:rsidRPr="007845A2">
        <w:rPr>
          <w:rFonts w:eastAsia="Times New Roman" w:cs="Times New Roman"/>
          <w:kern w:val="0"/>
          <w:lang w:val="en-US" w:eastAsia="en-GB"/>
        </w:rPr>
        <w:t>(Baltensperger, 2017)</w:t>
      </w:r>
      <w:r w:rsidRPr="003E58DC">
        <w:rPr>
          <w:rFonts w:eastAsia="Times New Roman" w:cs="Times New Roman"/>
          <w:kern w:val="0"/>
          <w:lang w:val="en-US" w:eastAsia="en-GB"/>
        </w:rPr>
        <w:t xml:space="preserve">. These factors help mitigate extreme fluctuations and ensure that the currency remains relatively stable even </w:t>
      </w:r>
      <w:r w:rsidRPr="00012ACF">
        <w:rPr>
          <w:rFonts w:eastAsia="Times New Roman" w:cs="Times New Roman"/>
          <w:kern w:val="0"/>
          <w:lang w:val="en-US" w:eastAsia="en-GB"/>
        </w:rPr>
        <w:t>when it faces</w:t>
      </w:r>
      <w:r w:rsidRPr="003E58DC">
        <w:rPr>
          <w:rFonts w:eastAsia="Times New Roman" w:cs="Times New Roman"/>
          <w:kern w:val="0"/>
          <w:lang w:val="en-US" w:eastAsia="en-GB"/>
        </w:rPr>
        <w:t xml:space="preserve"> external economic shocks.</w:t>
      </w:r>
    </w:p>
    <w:p w14:paraId="1847D2B0" w14:textId="77777777" w:rsidR="007845A2" w:rsidRPr="003E58DC" w:rsidRDefault="007845A2" w:rsidP="009C3EC4">
      <w:pPr>
        <w:pStyle w:val="Heading3"/>
        <w:rPr>
          <w:lang w:val="en-US" w:eastAsia="en-GB"/>
        </w:rPr>
      </w:pPr>
      <w:bookmarkStart w:id="19" w:name="_Toc191907691"/>
      <w:r w:rsidRPr="003E58DC">
        <w:rPr>
          <w:lang w:val="en-US" w:eastAsia="en-GB"/>
        </w:rPr>
        <w:lastRenderedPageBreak/>
        <w:t>Exchange Rate Regimes</w:t>
      </w:r>
      <w:bookmarkEnd w:id="19"/>
    </w:p>
    <w:p w14:paraId="166A7A30" w14:textId="77777777" w:rsidR="007845A2" w:rsidRPr="003E58DC" w:rsidRDefault="007845A2" w:rsidP="009C3EC4">
      <w:pPr>
        <w:spacing w:before="100" w:beforeAutospacing="1" w:after="100" w:afterAutospacing="1"/>
        <w:rPr>
          <w:rFonts w:eastAsia="Times New Roman" w:cs="Times New Roman"/>
          <w:kern w:val="0"/>
          <w:lang w:val="en-US" w:eastAsia="en-GB"/>
        </w:rPr>
      </w:pPr>
      <w:r w:rsidRPr="003E58DC">
        <w:rPr>
          <w:rFonts w:eastAsia="Times New Roman" w:cs="Times New Roman"/>
          <w:kern w:val="0"/>
          <w:lang w:val="en-US" w:eastAsia="en-GB"/>
        </w:rPr>
        <w:t>The exchange rate regime a country adopts significantly impacts the level of volatility its currency experiences. Krugman, Obstfeld, and Melitz (2022) argue that economies experiencing similar macroeconomic conditions derive greater benefits from pegging their currencies to each other. This assumption is based on the premise that similar countries face comparable economic shocks, making a currency peg more effective in stabilizing exchange rates.</w:t>
      </w:r>
    </w:p>
    <w:p w14:paraId="0DDE4B86" w14:textId="18F584B3" w:rsidR="007845A2" w:rsidRPr="003E58DC" w:rsidRDefault="007845A2" w:rsidP="009C3EC4">
      <w:pPr>
        <w:spacing w:before="100" w:beforeAutospacing="1" w:after="100" w:afterAutospacing="1"/>
        <w:rPr>
          <w:rFonts w:eastAsia="Times New Roman" w:cs="Times New Roman"/>
          <w:kern w:val="0"/>
          <w:lang w:val="en-US" w:eastAsia="en-GB"/>
        </w:rPr>
      </w:pPr>
      <w:r w:rsidRPr="003E58DC">
        <w:rPr>
          <w:rFonts w:eastAsia="Times New Roman" w:cs="Times New Roman"/>
          <w:kern w:val="0"/>
          <w:lang w:val="en-US" w:eastAsia="en-GB"/>
        </w:rPr>
        <w:t>Switzerland, however, has historically maintained a floating exchange rate regime since January 23, 1973, when the Swiss National Bank (SNB) ceased foreign exchange purchases to defend a fixed rate. The country’s decision to allow its currency to float has offered several advantages, primarily in terms of monetary policy independence</w:t>
      </w:r>
      <w:r w:rsidR="00E1759A">
        <w:rPr>
          <w:rFonts w:eastAsia="Times New Roman" w:cs="Times New Roman"/>
          <w:kern w:val="0"/>
          <w:lang w:val="en-US" w:eastAsia="en-GB"/>
        </w:rPr>
        <w:t xml:space="preserve"> (Krugman, Obstfeld and Melitz, 2022)</w:t>
      </w:r>
      <w:r w:rsidRPr="003E58DC">
        <w:rPr>
          <w:rFonts w:eastAsia="Times New Roman" w:cs="Times New Roman"/>
          <w:kern w:val="0"/>
          <w:lang w:val="en-US" w:eastAsia="en-GB"/>
        </w:rPr>
        <w:t>. Despite this long-standing policy, Switzerland briefly introduced a peg during the euro crisis from 2011 to 2015, setting a minimum exchange rate of 1.20 CHF per euro. The SNB eventually abandoned this peg in 2015, leading to immediate currency appreciation and short-term volatility. However, restoring a floating exchange rate allowed Switzerland to regain monetary flexibility and respond more effectively to global financial conditions.</w:t>
      </w:r>
    </w:p>
    <w:p w14:paraId="2403FD1E" w14:textId="77777777" w:rsidR="007845A2" w:rsidRPr="003E58DC" w:rsidRDefault="007845A2" w:rsidP="009C3EC4">
      <w:pPr>
        <w:spacing w:before="100" w:beforeAutospacing="1" w:after="100" w:afterAutospacing="1"/>
        <w:rPr>
          <w:rFonts w:eastAsia="Times New Roman" w:cs="Times New Roman"/>
          <w:kern w:val="0"/>
          <w:lang w:val="en-US" w:eastAsia="en-GB"/>
        </w:rPr>
      </w:pPr>
      <w:r w:rsidRPr="003E58DC">
        <w:rPr>
          <w:rFonts w:eastAsia="Times New Roman" w:cs="Times New Roman"/>
          <w:kern w:val="0"/>
          <w:lang w:val="en-US" w:eastAsia="en-GB"/>
        </w:rPr>
        <w:t>A floating exchange rate regime, while more volatile than a fixed one, allows a country to independently set its monetary policy without external constraints. This aligns with Switzerland’s broader economic and political framework, reinforcing its independent policy stance.</w:t>
      </w:r>
    </w:p>
    <w:p w14:paraId="48122C88" w14:textId="77777777" w:rsidR="007845A2" w:rsidRPr="003E58DC" w:rsidRDefault="007845A2" w:rsidP="009C3EC4">
      <w:pPr>
        <w:pStyle w:val="Heading3"/>
        <w:rPr>
          <w:lang w:val="en-US" w:eastAsia="en-GB"/>
        </w:rPr>
      </w:pPr>
      <w:bookmarkStart w:id="20" w:name="_Toc191907692"/>
      <w:r w:rsidRPr="003E58DC">
        <w:rPr>
          <w:lang w:val="en-US" w:eastAsia="en-GB"/>
        </w:rPr>
        <w:t>Exchange Market Structure</w:t>
      </w:r>
      <w:bookmarkEnd w:id="20"/>
    </w:p>
    <w:p w14:paraId="7C4345EE" w14:textId="77777777" w:rsidR="007845A2" w:rsidRPr="003E58DC" w:rsidRDefault="007845A2" w:rsidP="009C3EC4">
      <w:pPr>
        <w:spacing w:before="100" w:beforeAutospacing="1" w:after="100" w:afterAutospacing="1"/>
        <w:rPr>
          <w:rFonts w:eastAsia="Times New Roman" w:cs="Times New Roman"/>
          <w:kern w:val="0"/>
          <w:lang w:val="en-US" w:eastAsia="en-GB"/>
        </w:rPr>
      </w:pPr>
      <w:r w:rsidRPr="003E58DC">
        <w:rPr>
          <w:rFonts w:eastAsia="Times New Roman" w:cs="Times New Roman"/>
          <w:kern w:val="0"/>
          <w:lang w:val="en-US" w:eastAsia="en-GB"/>
        </w:rPr>
        <w:t>The structure of foreign exchange markets also plays a critical role in determining exchange rate stability. According to the IMF (2003, pp. 67-73), different market configurations influence the extent of currency volatility, particularly in terms of liquidity and regulatory oversight.</w:t>
      </w:r>
    </w:p>
    <w:p w14:paraId="3BDEA436" w14:textId="2C790578" w:rsidR="007845A2" w:rsidRPr="003E58DC" w:rsidRDefault="007845A2" w:rsidP="009C3EC4">
      <w:pPr>
        <w:spacing w:before="100" w:beforeAutospacing="1" w:after="100" w:afterAutospacing="1"/>
        <w:rPr>
          <w:rFonts w:eastAsia="Times New Roman" w:cs="Times New Roman"/>
          <w:kern w:val="0"/>
          <w:lang w:val="en-US" w:eastAsia="en-GB"/>
        </w:rPr>
      </w:pPr>
      <w:r w:rsidRPr="003E58DC">
        <w:rPr>
          <w:rFonts w:eastAsia="Times New Roman" w:cs="Times New Roman"/>
          <w:kern w:val="0"/>
          <w:lang w:val="en-US" w:eastAsia="en-GB"/>
        </w:rPr>
        <w:lastRenderedPageBreak/>
        <w:t>Dealer markets—where financial intermediaries such as banks facilitate currency transactions—typically exhibit lower exchange rate volatility due to the presence of market makers who stabilize fluctuations by continuously providing buy and sell quotes. In contrast, decentralized markets tend to be more volatile as pricing mechanisms are less transparent</w:t>
      </w:r>
      <w:r w:rsidR="00E1759A">
        <w:rPr>
          <w:rFonts w:eastAsia="Times New Roman" w:cs="Times New Roman"/>
          <w:kern w:val="0"/>
          <w:lang w:val="en-US" w:eastAsia="en-GB"/>
        </w:rPr>
        <w:t xml:space="preserve"> </w:t>
      </w:r>
      <w:r w:rsidRPr="00595D37">
        <w:rPr>
          <w:rFonts w:eastAsia="Times New Roman" w:cs="Times New Roman"/>
          <w:kern w:val="0"/>
          <w:lang w:val="en-US" w:eastAsia="en-GB"/>
        </w:rPr>
        <w:t>(</w:t>
      </w:r>
      <w:r w:rsidRPr="00C3132D">
        <w:rPr>
          <w:rFonts w:eastAsia="Times New Roman" w:cs="Times New Roman"/>
          <w:kern w:val="0"/>
          <w:lang w:val="en-US" w:eastAsia="en-GB"/>
        </w:rPr>
        <w:t>IMF</w:t>
      </w:r>
      <w:r w:rsidRPr="007845A2">
        <w:rPr>
          <w:rFonts w:eastAsia="Times New Roman" w:cs="Times New Roman"/>
          <w:kern w:val="0"/>
          <w:lang w:val="en-US" w:eastAsia="en-GB"/>
        </w:rPr>
        <w:t>, 2003)</w:t>
      </w:r>
      <w:r w:rsidRPr="003E58DC">
        <w:rPr>
          <w:rFonts w:eastAsia="Times New Roman" w:cs="Times New Roman"/>
          <w:kern w:val="0"/>
          <w:lang w:val="en-US" w:eastAsia="en-GB"/>
        </w:rPr>
        <w:t>.</w:t>
      </w:r>
    </w:p>
    <w:p w14:paraId="674E830E" w14:textId="34D798C4" w:rsidR="007845A2" w:rsidRPr="003E58DC" w:rsidRDefault="007845A2" w:rsidP="009C3EC4">
      <w:pPr>
        <w:spacing w:before="100" w:beforeAutospacing="1" w:after="100" w:afterAutospacing="1"/>
        <w:rPr>
          <w:rFonts w:eastAsia="Times New Roman" w:cs="Times New Roman"/>
          <w:kern w:val="0"/>
          <w:lang w:val="en-US" w:eastAsia="en-GB"/>
        </w:rPr>
      </w:pPr>
      <w:r w:rsidRPr="003E58DC">
        <w:rPr>
          <w:rFonts w:eastAsia="Times New Roman" w:cs="Times New Roman"/>
          <w:kern w:val="0"/>
          <w:lang w:val="en-US" w:eastAsia="en-GB"/>
        </w:rPr>
        <w:t>Regulatory measures also influence exchange rate stability. Transparency in financial markets helps minimize price dispersion and speculative trading, reducing the likelihood of extreme exchange rate swings. Prudential regulations, which impose constraints on speculative currency trading, contribute to a more predictable foreign exchange environment</w:t>
      </w:r>
      <w:r w:rsidR="00E1759A">
        <w:rPr>
          <w:rFonts w:eastAsia="Times New Roman" w:cs="Times New Roman"/>
          <w:kern w:val="0"/>
          <w:lang w:val="en-US" w:eastAsia="en-GB"/>
        </w:rPr>
        <w:t xml:space="preserve"> (IMF, 2003)</w:t>
      </w:r>
      <w:r w:rsidRPr="003E58DC">
        <w:rPr>
          <w:rFonts w:eastAsia="Times New Roman" w:cs="Times New Roman"/>
          <w:kern w:val="0"/>
          <w:lang w:val="en-US" w:eastAsia="en-GB"/>
        </w:rPr>
        <w:t>.</w:t>
      </w:r>
    </w:p>
    <w:p w14:paraId="4A06AF50" w14:textId="77EC5D31" w:rsidR="007845A2" w:rsidRPr="003E58DC" w:rsidRDefault="007845A2" w:rsidP="009C3EC4">
      <w:pPr>
        <w:spacing w:before="100" w:beforeAutospacing="1" w:after="100" w:afterAutospacing="1"/>
        <w:rPr>
          <w:rFonts w:eastAsia="Times New Roman" w:cs="Times New Roman"/>
          <w:kern w:val="0"/>
          <w:lang w:val="en-US" w:eastAsia="en-GB"/>
        </w:rPr>
      </w:pPr>
      <w:r w:rsidRPr="003E58DC">
        <w:rPr>
          <w:rFonts w:eastAsia="Times New Roman" w:cs="Times New Roman"/>
          <w:kern w:val="0"/>
          <w:lang w:val="en-US" w:eastAsia="en-GB"/>
        </w:rPr>
        <w:t>Switzerland’s regulatory framework supports exchange rate stability by limiting speculative movements. Its strict financial oversight, combined with a transparent banking sector, reduces excessive speculation that might otherwise contribute to currency volatility. Although the SNB does not impose extensive exchange restrictions, its interventions—such as setting the euro peg in 2011—resemble structural controls aimed at stabilizing the currency during periods of financial stress.</w:t>
      </w:r>
      <w:r w:rsidRPr="00301CC1">
        <w:rPr>
          <w:rFonts w:eastAsia="Times New Roman" w:cs="Times New Roman"/>
          <w:kern w:val="0"/>
          <w:lang w:val="en-US" w:eastAsia="en-GB"/>
        </w:rPr>
        <w:t xml:space="preserve"> </w:t>
      </w:r>
      <w:r w:rsidRPr="00503B00">
        <w:rPr>
          <w:rFonts w:eastAsia="Times New Roman" w:cs="Times New Roman"/>
          <w:kern w:val="0"/>
          <w:lang w:val="en-US" w:eastAsia="en-GB"/>
        </w:rPr>
        <w:t xml:space="preserve">However, when the peg was lost without a warning in 2015, the Swiss National Bank suffered </w:t>
      </w:r>
      <w:r w:rsidRPr="007845A2">
        <w:rPr>
          <w:rFonts w:eastAsia="Times New Roman" w:cs="Times New Roman"/>
          <w:kern w:val="0"/>
          <w:lang w:val="en-US" w:eastAsia="en-GB"/>
        </w:rPr>
        <w:t xml:space="preserve">also from a sudden </w:t>
      </w:r>
      <w:r w:rsidR="00DC3E4D">
        <w:rPr>
          <w:rFonts w:eastAsia="Times New Roman" w:cs="Times New Roman"/>
          <w:kern w:val="0"/>
          <w:lang w:val="en-US" w:eastAsia="en-GB"/>
        </w:rPr>
        <w:t xml:space="preserve">loss of </w:t>
      </w:r>
      <w:r w:rsidRPr="007845A2">
        <w:rPr>
          <w:rFonts w:eastAsia="Times New Roman" w:cs="Times New Roman"/>
          <w:kern w:val="0"/>
          <w:lang w:val="en-US" w:eastAsia="en-GB"/>
        </w:rPr>
        <w:t xml:space="preserve">confidence in </w:t>
      </w:r>
      <w:r w:rsidR="00DC3E4D">
        <w:rPr>
          <w:rFonts w:eastAsia="Times New Roman" w:cs="Times New Roman"/>
          <w:kern w:val="0"/>
          <w:lang w:val="en-US" w:eastAsia="en-GB"/>
        </w:rPr>
        <w:t>investors'</w:t>
      </w:r>
      <w:r w:rsidR="00DC3E4D" w:rsidRPr="007845A2">
        <w:rPr>
          <w:rFonts w:eastAsia="Times New Roman" w:cs="Times New Roman"/>
          <w:kern w:val="0"/>
          <w:lang w:val="en-US" w:eastAsia="en-GB"/>
        </w:rPr>
        <w:t xml:space="preserve"> </w:t>
      </w:r>
      <w:r w:rsidRPr="007845A2">
        <w:rPr>
          <w:rFonts w:eastAsia="Times New Roman" w:cs="Times New Roman"/>
          <w:kern w:val="0"/>
          <w:lang w:val="en-US" w:eastAsia="en-GB"/>
        </w:rPr>
        <w:t xml:space="preserve">eyes. </w:t>
      </w:r>
    </w:p>
    <w:p w14:paraId="7D807A3C" w14:textId="77777777" w:rsidR="007845A2" w:rsidRPr="003E58DC" w:rsidRDefault="007845A2" w:rsidP="009C3EC4">
      <w:pPr>
        <w:pStyle w:val="Heading3"/>
        <w:rPr>
          <w:lang w:val="en-US" w:eastAsia="en-GB"/>
        </w:rPr>
      </w:pPr>
      <w:bookmarkStart w:id="21" w:name="_Toc191907693"/>
      <w:r w:rsidRPr="003E58DC">
        <w:rPr>
          <w:lang w:val="en-US" w:eastAsia="en-GB"/>
        </w:rPr>
        <w:t>Concepts of Equilibrium Exchange Rates</w:t>
      </w:r>
      <w:bookmarkEnd w:id="21"/>
    </w:p>
    <w:p w14:paraId="44DE3866" w14:textId="77777777" w:rsidR="007845A2" w:rsidRPr="003E58DC" w:rsidRDefault="007845A2" w:rsidP="009C3EC4">
      <w:pPr>
        <w:spacing w:before="100" w:beforeAutospacing="1" w:after="100" w:afterAutospacing="1"/>
        <w:rPr>
          <w:rFonts w:eastAsia="Times New Roman" w:cs="Times New Roman"/>
          <w:kern w:val="0"/>
          <w:lang w:val="en-US" w:eastAsia="en-GB"/>
        </w:rPr>
      </w:pPr>
      <w:r w:rsidRPr="003E58DC">
        <w:rPr>
          <w:rFonts w:eastAsia="Times New Roman" w:cs="Times New Roman"/>
          <w:kern w:val="0"/>
          <w:lang w:val="en-US" w:eastAsia="en-GB"/>
        </w:rPr>
        <w:t>While macroeconomic fundamentals and financial markets influence currency fluctuations, there is no single comprehensive theory that fully explains equilibrium exchange rates. Reynard (2009) and Driver and Westaway (2004, pp. 98-148) outline multiple approaches to understanding exchange rate behavior across different time horizons.</w:t>
      </w:r>
    </w:p>
    <w:p w14:paraId="4D87AE1C" w14:textId="32949D1A" w:rsidR="00E1759A" w:rsidRDefault="007845A2" w:rsidP="00E1759A">
      <w:pPr>
        <w:numPr>
          <w:ilvl w:val="0"/>
          <w:numId w:val="24"/>
        </w:numPr>
        <w:spacing w:before="100" w:beforeAutospacing="1" w:after="100" w:afterAutospacing="1"/>
        <w:rPr>
          <w:rFonts w:eastAsia="Times New Roman" w:cs="Times New Roman"/>
          <w:kern w:val="0"/>
          <w:lang w:val="en-US" w:eastAsia="en-GB"/>
        </w:rPr>
      </w:pPr>
      <w:r w:rsidRPr="003E58DC">
        <w:rPr>
          <w:rFonts w:eastAsia="Times New Roman" w:cs="Times New Roman"/>
          <w:kern w:val="0"/>
          <w:lang w:val="en-US" w:eastAsia="en-GB"/>
        </w:rPr>
        <w:t>Short-term equilibrium exchange rate</w:t>
      </w:r>
      <w:r w:rsidRPr="003E58DC">
        <w:rPr>
          <w:rFonts w:eastAsia="Times New Roman" w:cs="Times New Roman"/>
          <w:kern w:val="0"/>
          <w:lang w:val="en-US" w:eastAsia="en-GB"/>
        </w:rPr>
        <w:br/>
        <w:t xml:space="preserve">The short-run exchange rate is primarily influenced by transitory factors such as monetary policy decisions, interest rate adjustments, and temporary economic shocks. Given the rapid response of floating exchange rates to news and market </w:t>
      </w:r>
      <w:r w:rsidRPr="003E58DC">
        <w:rPr>
          <w:rFonts w:eastAsia="Times New Roman" w:cs="Times New Roman"/>
          <w:kern w:val="0"/>
          <w:lang w:val="en-US" w:eastAsia="en-GB"/>
        </w:rPr>
        <w:lastRenderedPageBreak/>
        <w:t>speculation, short-term movements tend to be volatile and are often disconnected from long-term economic fundamentals.</w:t>
      </w:r>
    </w:p>
    <w:p w14:paraId="7CF477A3" w14:textId="77777777" w:rsidR="00E1759A" w:rsidRPr="003E58DC" w:rsidRDefault="00E1759A" w:rsidP="00E1759A">
      <w:pPr>
        <w:spacing w:before="100" w:beforeAutospacing="1" w:after="100" w:afterAutospacing="1"/>
        <w:rPr>
          <w:rFonts w:eastAsia="Times New Roman" w:cs="Times New Roman"/>
          <w:kern w:val="0"/>
          <w:lang w:val="en-US" w:eastAsia="en-GB"/>
        </w:rPr>
      </w:pPr>
    </w:p>
    <w:p w14:paraId="679B9803" w14:textId="221D3AE5" w:rsidR="00E1759A" w:rsidRDefault="007845A2" w:rsidP="00E1759A">
      <w:pPr>
        <w:numPr>
          <w:ilvl w:val="0"/>
          <w:numId w:val="24"/>
        </w:numPr>
        <w:spacing w:before="100" w:beforeAutospacing="1" w:after="100" w:afterAutospacing="1"/>
        <w:rPr>
          <w:rFonts w:eastAsia="Times New Roman" w:cs="Times New Roman"/>
          <w:kern w:val="0"/>
          <w:lang w:val="en-US" w:eastAsia="en-GB"/>
        </w:rPr>
      </w:pPr>
      <w:r w:rsidRPr="003E58DC">
        <w:rPr>
          <w:rFonts w:eastAsia="Times New Roman" w:cs="Times New Roman"/>
          <w:kern w:val="0"/>
          <w:lang w:val="en-US" w:eastAsia="en-GB"/>
        </w:rPr>
        <w:t>Medium-term equilibrium exchange rate</w:t>
      </w:r>
      <w:r w:rsidRPr="003E58DC">
        <w:rPr>
          <w:rFonts w:eastAsia="Times New Roman" w:cs="Times New Roman"/>
          <w:kern w:val="0"/>
          <w:lang w:val="en-US" w:eastAsia="en-GB"/>
        </w:rPr>
        <w:br/>
        <w:t>This equilibrium level balances internal and external economic conditions, ensuring that the economy operates at full capacity. Unlike short-term fluctuations, medium-term exchange rate adjustments reflect underlying macroeconomic conditions, such as trade balances, productivity growth, and cyclical economic factors.</w:t>
      </w:r>
    </w:p>
    <w:p w14:paraId="1BADEC3B" w14:textId="77777777" w:rsidR="00E1759A" w:rsidRPr="003E58DC" w:rsidRDefault="00E1759A" w:rsidP="00E1759A">
      <w:pPr>
        <w:spacing w:before="100" w:beforeAutospacing="1" w:after="100" w:afterAutospacing="1"/>
        <w:rPr>
          <w:rFonts w:eastAsia="Times New Roman" w:cs="Times New Roman"/>
          <w:kern w:val="0"/>
          <w:lang w:val="en-US" w:eastAsia="en-GB"/>
        </w:rPr>
      </w:pPr>
    </w:p>
    <w:p w14:paraId="3E1E1BBB" w14:textId="77777777" w:rsidR="007845A2" w:rsidRDefault="007845A2" w:rsidP="009C3EC4">
      <w:pPr>
        <w:numPr>
          <w:ilvl w:val="0"/>
          <w:numId w:val="24"/>
        </w:numPr>
        <w:spacing w:before="100" w:beforeAutospacing="1" w:after="100" w:afterAutospacing="1"/>
        <w:rPr>
          <w:rFonts w:eastAsia="Times New Roman" w:cs="Times New Roman"/>
          <w:kern w:val="0"/>
          <w:lang w:val="en-US" w:eastAsia="en-GB"/>
        </w:rPr>
      </w:pPr>
      <w:r w:rsidRPr="003E58DC">
        <w:rPr>
          <w:rFonts w:eastAsia="Times New Roman" w:cs="Times New Roman"/>
          <w:kern w:val="0"/>
          <w:lang w:val="en-US" w:eastAsia="en-GB"/>
        </w:rPr>
        <w:t>Long-term equilibrium exchange rate</w:t>
      </w:r>
      <w:r w:rsidRPr="003E58DC">
        <w:rPr>
          <w:rFonts w:eastAsia="Times New Roman" w:cs="Times New Roman"/>
          <w:kern w:val="0"/>
          <w:lang w:val="en-US" w:eastAsia="en-GB"/>
        </w:rPr>
        <w:br/>
        <w:t>Over an extended period, exchange rates converge toward levels where trade balances, capital flows, and foreign asset positions stabilize. This long-term equilibrium reflects structural economic fundamentals and is less influenced by short-term policy changes or temporary shocks.</w:t>
      </w:r>
    </w:p>
    <w:p w14:paraId="40625C69" w14:textId="77777777" w:rsidR="00453665" w:rsidRDefault="00453665" w:rsidP="00453665">
      <w:pPr>
        <w:pStyle w:val="ListParagraph"/>
        <w:rPr>
          <w:rFonts w:eastAsia="Times New Roman" w:cs="Times New Roman"/>
          <w:kern w:val="0"/>
          <w:lang w:val="en-US" w:eastAsia="en-GB"/>
        </w:rPr>
      </w:pPr>
    </w:p>
    <w:p w14:paraId="31B67990" w14:textId="77777777" w:rsidR="00453665" w:rsidRPr="003E58DC" w:rsidRDefault="00453665" w:rsidP="00453665">
      <w:pPr>
        <w:spacing w:before="100" w:beforeAutospacing="1" w:after="100" w:afterAutospacing="1"/>
        <w:rPr>
          <w:rFonts w:eastAsia="Times New Roman" w:cs="Times New Roman"/>
          <w:kern w:val="0"/>
          <w:lang w:val="en-US" w:eastAsia="en-GB"/>
        </w:rPr>
      </w:pPr>
    </w:p>
    <w:p w14:paraId="241A9D77" w14:textId="77777777" w:rsidR="007845A2" w:rsidRPr="003E58DC" w:rsidRDefault="007845A2" w:rsidP="009C3EC4">
      <w:pPr>
        <w:pStyle w:val="Heading3"/>
        <w:rPr>
          <w:lang w:val="en-US" w:eastAsia="en-GB"/>
        </w:rPr>
      </w:pPr>
      <w:bookmarkStart w:id="22" w:name="_Toc191907694"/>
      <w:r w:rsidRPr="003E58DC">
        <w:rPr>
          <w:lang w:val="en-US" w:eastAsia="en-GB"/>
        </w:rPr>
        <w:t>Applications and Empirical Methods</w:t>
      </w:r>
      <w:bookmarkEnd w:id="22"/>
    </w:p>
    <w:p w14:paraId="2C17B17A" w14:textId="77777777" w:rsidR="007845A2" w:rsidRPr="003E58DC" w:rsidRDefault="007845A2" w:rsidP="009C3EC4">
      <w:pPr>
        <w:spacing w:before="100" w:beforeAutospacing="1" w:after="100" w:afterAutospacing="1"/>
        <w:rPr>
          <w:rFonts w:eastAsia="Times New Roman" w:cs="Times New Roman"/>
          <w:kern w:val="0"/>
          <w:lang w:val="en-US" w:eastAsia="en-GB"/>
        </w:rPr>
      </w:pPr>
      <w:r w:rsidRPr="003E58DC">
        <w:rPr>
          <w:rFonts w:eastAsia="Times New Roman" w:cs="Times New Roman"/>
          <w:kern w:val="0"/>
          <w:lang w:val="en-US" w:eastAsia="en-GB"/>
        </w:rPr>
        <w:t>Determining whether a currency is overvalued or undervalued relative to its equilibrium exchange rate requires empirical analysis. Several models have been developed to estimate equilibrium exchange rates:</w:t>
      </w:r>
    </w:p>
    <w:p w14:paraId="00D9EB6A" w14:textId="0B742F23" w:rsidR="00A674CC" w:rsidRPr="00A674CC" w:rsidRDefault="007845A2" w:rsidP="00A674CC">
      <w:pPr>
        <w:numPr>
          <w:ilvl w:val="0"/>
          <w:numId w:val="25"/>
        </w:numPr>
        <w:spacing w:before="100" w:beforeAutospacing="1" w:after="100" w:afterAutospacing="1"/>
        <w:rPr>
          <w:rFonts w:eastAsia="Times New Roman" w:cs="Times New Roman"/>
          <w:kern w:val="0"/>
          <w:lang w:val="en-US" w:eastAsia="en-GB"/>
        </w:rPr>
      </w:pPr>
      <w:r w:rsidRPr="003E58DC">
        <w:rPr>
          <w:rFonts w:eastAsia="Times New Roman" w:cs="Times New Roman"/>
          <w:kern w:val="0"/>
          <w:lang w:val="en-US" w:eastAsia="en-GB"/>
        </w:rPr>
        <w:t>Behavioral Equilibrium Exchange Rate (BEER)</w:t>
      </w:r>
      <w:r w:rsidRPr="003E58DC">
        <w:rPr>
          <w:rFonts w:eastAsia="Times New Roman" w:cs="Times New Roman"/>
          <w:kern w:val="0"/>
          <w:lang w:val="en-US" w:eastAsia="en-GB"/>
        </w:rPr>
        <w:br/>
        <w:t xml:space="preserve">The BEER model estimates equilibrium exchange rates based on observed statistical relationships between real exchange rates and economic fundamentals, such as productivity, terms of trade, net foreign assets, and interest rate </w:t>
      </w:r>
      <w:r w:rsidRPr="003E58DC">
        <w:rPr>
          <w:rFonts w:eastAsia="Times New Roman" w:cs="Times New Roman"/>
          <w:kern w:val="0"/>
          <w:lang w:val="en-US" w:eastAsia="en-GB"/>
        </w:rPr>
        <w:lastRenderedPageBreak/>
        <w:t>differentials (IMF, 1998). This approach is particularly useful for assessing short- to medium-term misalignments.</w:t>
      </w:r>
    </w:p>
    <w:p w14:paraId="3E92F6A1" w14:textId="77777777" w:rsidR="007845A2" w:rsidRPr="003E58DC" w:rsidRDefault="007845A2" w:rsidP="009C3EC4">
      <w:pPr>
        <w:numPr>
          <w:ilvl w:val="0"/>
          <w:numId w:val="25"/>
        </w:numPr>
        <w:spacing w:before="100" w:beforeAutospacing="1" w:after="100" w:afterAutospacing="1"/>
        <w:rPr>
          <w:rFonts w:eastAsia="Times New Roman" w:cs="Times New Roman"/>
          <w:kern w:val="0"/>
          <w:lang w:val="en-US" w:eastAsia="en-GB"/>
        </w:rPr>
      </w:pPr>
      <w:r w:rsidRPr="003E58DC">
        <w:rPr>
          <w:rFonts w:eastAsia="Times New Roman" w:cs="Times New Roman"/>
          <w:kern w:val="0"/>
          <w:lang w:val="en-US" w:eastAsia="en-GB"/>
        </w:rPr>
        <w:t>Fundamental Equilibrium Exchange Rate (FEER)</w:t>
      </w:r>
      <w:r w:rsidRPr="003E58DC">
        <w:rPr>
          <w:rFonts w:eastAsia="Times New Roman" w:cs="Times New Roman"/>
          <w:kern w:val="0"/>
          <w:lang w:val="en-US" w:eastAsia="en-GB"/>
        </w:rPr>
        <w:br/>
        <w:t>The FEER model focuses on long-term macroeconomic balance. It calculates the exchange rate that ensures a country’s current account balance is sustainable under full employment and stable inflation conditions (IMF, 1998). Unlike BEER, FEER is more prescriptive, offering guidance for policy adjustments.</w:t>
      </w:r>
    </w:p>
    <w:p w14:paraId="270C521C" w14:textId="77777777" w:rsidR="007845A2" w:rsidRPr="003E58DC" w:rsidRDefault="007845A2" w:rsidP="009C3EC4">
      <w:pPr>
        <w:spacing w:before="100" w:beforeAutospacing="1" w:after="100" w:afterAutospacing="1"/>
        <w:rPr>
          <w:rFonts w:eastAsia="Times New Roman" w:cs="Times New Roman"/>
          <w:kern w:val="0"/>
          <w:lang w:val="en-US" w:eastAsia="en-GB"/>
        </w:rPr>
      </w:pPr>
      <w:r w:rsidRPr="003E58DC">
        <w:rPr>
          <w:rFonts w:eastAsia="Times New Roman" w:cs="Times New Roman"/>
          <w:kern w:val="0"/>
          <w:lang w:val="en-US" w:eastAsia="en-GB"/>
        </w:rPr>
        <w:t>Both models provide insights into exchange rate misalignments and help policymakers assess whether intervention is necessary. However, real exchange rate indices do not always align, and different methodologies can yield varying results.</w:t>
      </w:r>
    </w:p>
    <w:p w14:paraId="1EB6CAED" w14:textId="77777777" w:rsidR="007845A2" w:rsidRPr="003E58DC" w:rsidRDefault="007845A2" w:rsidP="009C3EC4">
      <w:pPr>
        <w:pStyle w:val="Heading3"/>
        <w:rPr>
          <w:lang w:val="en-US" w:eastAsia="en-GB"/>
        </w:rPr>
      </w:pPr>
      <w:bookmarkStart w:id="23" w:name="_Toc191907695"/>
      <w:r w:rsidRPr="003E58DC">
        <w:rPr>
          <w:lang w:val="en-US" w:eastAsia="en-GB"/>
        </w:rPr>
        <w:t>Empirical Validation and Structural Determinants</w:t>
      </w:r>
      <w:bookmarkEnd w:id="23"/>
    </w:p>
    <w:p w14:paraId="659395E6" w14:textId="77777777" w:rsidR="007845A2" w:rsidRPr="003E58DC" w:rsidRDefault="007845A2" w:rsidP="009C3EC4">
      <w:pPr>
        <w:spacing w:before="100" w:beforeAutospacing="1" w:after="100" w:afterAutospacing="1"/>
        <w:rPr>
          <w:rFonts w:eastAsia="Times New Roman" w:cs="Times New Roman"/>
          <w:kern w:val="0"/>
          <w:lang w:val="en-US" w:eastAsia="en-GB"/>
        </w:rPr>
      </w:pPr>
      <w:r w:rsidRPr="003E58DC">
        <w:rPr>
          <w:rFonts w:eastAsia="Times New Roman" w:cs="Times New Roman"/>
          <w:kern w:val="0"/>
          <w:lang w:val="en-US" w:eastAsia="en-GB"/>
        </w:rPr>
        <w:t xml:space="preserve">To validate these theoretical concepts, empirical research employs econometric models to analyze exchange rate behavior under various conditions. Habib and </w:t>
      </w:r>
      <w:proofErr w:type="spellStart"/>
      <w:r w:rsidRPr="003E58DC">
        <w:rPr>
          <w:rFonts w:eastAsia="Times New Roman" w:cs="Times New Roman"/>
          <w:kern w:val="0"/>
          <w:lang w:val="en-US" w:eastAsia="en-GB"/>
        </w:rPr>
        <w:t>Stracca</w:t>
      </w:r>
      <w:proofErr w:type="spellEnd"/>
      <w:r w:rsidRPr="003E58DC">
        <w:rPr>
          <w:rFonts w:eastAsia="Times New Roman" w:cs="Times New Roman"/>
          <w:kern w:val="0"/>
          <w:lang w:val="en-US" w:eastAsia="en-GB"/>
        </w:rPr>
        <w:t xml:space="preserve"> (2017, pp. 50-64) apply panel fixed-effects regression models to identify the key determinants of exchange rate stability, incorporating variables such as interest rate differentials, current account balances, and financial market depth.</w:t>
      </w:r>
    </w:p>
    <w:p w14:paraId="69EA9469" w14:textId="77777777" w:rsidR="007845A2" w:rsidRPr="00E51FE0" w:rsidRDefault="007845A2" w:rsidP="009C3EC4">
      <w:pPr>
        <w:pStyle w:val="NormalWeb"/>
        <w:spacing w:line="360" w:lineRule="auto"/>
        <w:jc w:val="both"/>
        <w:rPr>
          <w:rFonts w:asciiTheme="minorHAnsi" w:hAnsiTheme="minorHAnsi"/>
        </w:rPr>
      </w:pPr>
      <w:r w:rsidRPr="00E51FE0">
        <w:rPr>
          <w:rFonts w:asciiTheme="minorHAnsi" w:hAnsiTheme="minorHAnsi"/>
        </w:rPr>
        <w:t xml:space="preserve">Several studies have examined the characteristics of currencies that remain stable during financial turbulence. Habib and </w:t>
      </w:r>
      <w:proofErr w:type="spellStart"/>
      <w:r w:rsidRPr="00E51FE0">
        <w:rPr>
          <w:rFonts w:asciiTheme="minorHAnsi" w:hAnsiTheme="minorHAnsi"/>
        </w:rPr>
        <w:t>Stracca</w:t>
      </w:r>
      <w:proofErr w:type="spellEnd"/>
      <w:r w:rsidRPr="00E51FE0">
        <w:rPr>
          <w:rFonts w:asciiTheme="minorHAnsi" w:hAnsiTheme="minorHAnsi"/>
        </w:rPr>
        <w:t xml:space="preserve"> (2017, pp. 50-64) identify key factors that influence currency stability, including a country’s macroeconomic conditions, financial market depth, and historical investor behavior.</w:t>
      </w:r>
    </w:p>
    <w:p w14:paraId="674C63A6" w14:textId="77777777" w:rsidR="007845A2" w:rsidRPr="00E51FE0" w:rsidRDefault="007845A2" w:rsidP="009C3EC4">
      <w:pPr>
        <w:pStyle w:val="NormalWeb"/>
        <w:spacing w:line="360" w:lineRule="auto"/>
        <w:jc w:val="both"/>
        <w:rPr>
          <w:rFonts w:asciiTheme="minorHAnsi" w:hAnsiTheme="minorHAnsi"/>
        </w:rPr>
      </w:pPr>
      <w:r w:rsidRPr="00E51FE0">
        <w:rPr>
          <w:rFonts w:asciiTheme="minorHAnsi" w:hAnsiTheme="minorHAnsi"/>
        </w:rPr>
        <w:t xml:space="preserve">One crucial aspect is the role of </w:t>
      </w:r>
      <w:r w:rsidRPr="00E51FE0">
        <w:rPr>
          <w:rStyle w:val="Strong"/>
          <w:rFonts w:asciiTheme="minorHAnsi" w:hAnsiTheme="minorHAnsi"/>
          <w:b w:val="0"/>
          <w:bCs w:val="0"/>
        </w:rPr>
        <w:t>external sustainability indicators</w:t>
      </w:r>
      <w:r w:rsidRPr="00E51FE0">
        <w:rPr>
          <w:rFonts w:asciiTheme="minorHAnsi" w:hAnsiTheme="minorHAnsi"/>
        </w:rPr>
        <w:t xml:space="preserve"> such as the net foreign asset (NFA) position and current account balance. These factors signal an economy's ability to withstand global shocks. Habib and </w:t>
      </w:r>
      <w:proofErr w:type="spellStart"/>
      <w:r w:rsidRPr="00E51FE0">
        <w:rPr>
          <w:rFonts w:asciiTheme="minorHAnsi" w:hAnsiTheme="minorHAnsi"/>
        </w:rPr>
        <w:t>Stracca</w:t>
      </w:r>
      <w:proofErr w:type="spellEnd"/>
      <w:r w:rsidRPr="00E51FE0">
        <w:rPr>
          <w:rFonts w:asciiTheme="minorHAnsi" w:hAnsiTheme="minorHAnsi"/>
        </w:rPr>
        <w:t xml:space="preserve"> (2017) found that economies with strong NFA positions and consistent current account surpluses tend to experience lower exchange rate volatility.</w:t>
      </w:r>
    </w:p>
    <w:p w14:paraId="7897B988" w14:textId="77777777" w:rsidR="007845A2" w:rsidRPr="00E51FE0" w:rsidRDefault="007845A2" w:rsidP="009C3EC4">
      <w:pPr>
        <w:pStyle w:val="NormalWeb"/>
        <w:spacing w:line="360" w:lineRule="auto"/>
        <w:jc w:val="both"/>
        <w:rPr>
          <w:rFonts w:asciiTheme="minorHAnsi" w:hAnsiTheme="minorHAnsi"/>
        </w:rPr>
      </w:pPr>
      <w:r w:rsidRPr="00E51FE0">
        <w:rPr>
          <w:rFonts w:asciiTheme="minorHAnsi" w:hAnsiTheme="minorHAnsi"/>
        </w:rPr>
        <w:t xml:space="preserve">Moreover, </w:t>
      </w:r>
      <w:r w:rsidRPr="00E51FE0">
        <w:rPr>
          <w:rStyle w:val="Strong"/>
          <w:rFonts w:asciiTheme="minorHAnsi" w:hAnsiTheme="minorHAnsi"/>
          <w:b w:val="0"/>
          <w:bCs w:val="0"/>
        </w:rPr>
        <w:t>market size and liquidity</w:t>
      </w:r>
      <w:r w:rsidRPr="00E51FE0">
        <w:rPr>
          <w:rFonts w:asciiTheme="minorHAnsi" w:hAnsiTheme="minorHAnsi"/>
        </w:rPr>
        <w:t xml:space="preserve"> contribute to stability. Larger financial markets with deep liquidity provide investors with easier access to assets, reducing the likelihood of </w:t>
      </w:r>
      <w:r w:rsidRPr="00E51FE0">
        <w:rPr>
          <w:rFonts w:asciiTheme="minorHAnsi" w:hAnsiTheme="minorHAnsi"/>
        </w:rPr>
        <w:lastRenderedPageBreak/>
        <w:t>sudden capital flight</w:t>
      </w:r>
      <w:r>
        <w:rPr>
          <w:rFonts w:asciiTheme="minorHAnsi" w:hAnsiTheme="minorHAnsi"/>
        </w:rPr>
        <w:t xml:space="preserve"> (Habib and </w:t>
      </w:r>
      <w:proofErr w:type="spellStart"/>
      <w:r>
        <w:rPr>
          <w:rFonts w:asciiTheme="minorHAnsi" w:hAnsiTheme="minorHAnsi"/>
        </w:rPr>
        <w:t>Stracca</w:t>
      </w:r>
      <w:proofErr w:type="spellEnd"/>
      <w:r>
        <w:rPr>
          <w:rFonts w:asciiTheme="minorHAnsi" w:hAnsiTheme="minorHAnsi"/>
        </w:rPr>
        <w:t>, 2017)</w:t>
      </w:r>
      <w:r w:rsidRPr="00E51FE0">
        <w:rPr>
          <w:rFonts w:asciiTheme="minorHAnsi" w:hAnsiTheme="minorHAnsi"/>
        </w:rPr>
        <w:t>. Switzerland's robust banking sector and well-regulated financial environment align with this characteristic, offering a degree of resilience against external shocks.</w:t>
      </w:r>
    </w:p>
    <w:p w14:paraId="6FB59BA0" w14:textId="77777777" w:rsidR="007845A2" w:rsidRPr="00E51FE0" w:rsidRDefault="007845A2" w:rsidP="009C3EC4">
      <w:pPr>
        <w:pStyle w:val="NormalWeb"/>
        <w:spacing w:line="360" w:lineRule="auto"/>
        <w:jc w:val="both"/>
        <w:rPr>
          <w:rFonts w:asciiTheme="minorHAnsi" w:hAnsiTheme="minorHAnsi"/>
        </w:rPr>
      </w:pPr>
      <w:r w:rsidRPr="00E51FE0">
        <w:rPr>
          <w:rFonts w:asciiTheme="minorHAnsi" w:hAnsiTheme="minorHAnsi"/>
        </w:rPr>
        <w:t xml:space="preserve">Another crucial factor is the </w:t>
      </w:r>
      <w:r w:rsidRPr="00E51FE0">
        <w:rPr>
          <w:rStyle w:val="Strong"/>
          <w:rFonts w:asciiTheme="minorHAnsi" w:hAnsiTheme="minorHAnsi"/>
          <w:b w:val="0"/>
          <w:bCs w:val="0"/>
        </w:rPr>
        <w:t>self-fulfilling prophecy phenomenon</w:t>
      </w:r>
      <w:r w:rsidRPr="00E51FE0">
        <w:rPr>
          <w:rFonts w:asciiTheme="minorHAnsi" w:hAnsiTheme="minorHAnsi"/>
        </w:rPr>
        <w:t xml:space="preserve">, wherein investor expectations reinforce a currency’s stability. Past performance plays a significant role in shaping future investor behavior. If a currency has historically remained strong during crises, investors may continue to seek it as a stable asset, further reinforcing its position. Habib and </w:t>
      </w:r>
      <w:proofErr w:type="spellStart"/>
      <w:r w:rsidRPr="00E51FE0">
        <w:rPr>
          <w:rFonts w:asciiTheme="minorHAnsi" w:hAnsiTheme="minorHAnsi"/>
        </w:rPr>
        <w:t>Stracca</w:t>
      </w:r>
      <w:proofErr w:type="spellEnd"/>
      <w:r w:rsidRPr="00E51FE0">
        <w:rPr>
          <w:rFonts w:asciiTheme="minorHAnsi" w:hAnsiTheme="minorHAnsi"/>
        </w:rPr>
        <w:t xml:space="preserve"> (2017) highlight that past performance significantly influences investor expectations, suggesting that historical trends can perpetuate stability even in the absence of immediate economic fundamentals.</w:t>
      </w:r>
    </w:p>
    <w:p w14:paraId="252047D5" w14:textId="5375A389" w:rsidR="007845A2" w:rsidRPr="00E51FE0" w:rsidRDefault="007845A2" w:rsidP="009C3EC4">
      <w:pPr>
        <w:pStyle w:val="NormalWeb"/>
        <w:spacing w:line="360" w:lineRule="auto"/>
        <w:jc w:val="both"/>
        <w:rPr>
          <w:rFonts w:asciiTheme="minorHAnsi" w:hAnsiTheme="minorHAnsi"/>
        </w:rPr>
      </w:pPr>
      <w:r w:rsidRPr="00E51FE0">
        <w:rPr>
          <w:rFonts w:asciiTheme="minorHAnsi" w:hAnsiTheme="minorHAnsi"/>
        </w:rPr>
        <w:t>Empirical tests validate these theoretical considerations. Robustness checks, such as R-squared comparisons, indicate that interest rate differentials alone are insufficient in explaining exchange rate movements. However, when additional structural factors—such as NFA positions, capital inflows, and historical risk behavior—are included, model accuracy improves significantly. These findings emphasize that exchange rate stability results from a combination of macroeconomic fundamentals and investor perceptions</w:t>
      </w:r>
      <w:r w:rsidR="00DB3D93">
        <w:rPr>
          <w:rFonts w:asciiTheme="minorHAnsi" w:hAnsiTheme="minorHAnsi"/>
        </w:rPr>
        <w:t xml:space="preserve"> (Habib and </w:t>
      </w:r>
      <w:proofErr w:type="spellStart"/>
      <w:r w:rsidR="00DB3D93">
        <w:rPr>
          <w:rFonts w:asciiTheme="minorHAnsi" w:hAnsiTheme="minorHAnsi"/>
        </w:rPr>
        <w:t>Stracca</w:t>
      </w:r>
      <w:proofErr w:type="spellEnd"/>
      <w:r w:rsidR="00DB3D93">
        <w:rPr>
          <w:rFonts w:asciiTheme="minorHAnsi" w:hAnsiTheme="minorHAnsi"/>
        </w:rPr>
        <w:t>, 2017)</w:t>
      </w:r>
      <w:r w:rsidRPr="00E51FE0">
        <w:rPr>
          <w:rFonts w:asciiTheme="minorHAnsi" w:hAnsiTheme="minorHAnsi"/>
        </w:rPr>
        <w:t>.</w:t>
      </w:r>
    </w:p>
    <w:p w14:paraId="62706FD9" w14:textId="77777777" w:rsidR="007845A2" w:rsidRPr="00FB43C0" w:rsidRDefault="007845A2" w:rsidP="009C3EC4">
      <w:pPr>
        <w:pStyle w:val="NormalWeb"/>
        <w:spacing w:line="360" w:lineRule="auto"/>
        <w:jc w:val="both"/>
        <w:rPr>
          <w:rFonts w:asciiTheme="minorHAnsi" w:hAnsiTheme="minorHAnsi"/>
        </w:rPr>
      </w:pPr>
      <w:r>
        <w:rPr>
          <w:color w:val="FF0000"/>
        </w:rPr>
        <w:t xml:space="preserve"> </w:t>
      </w:r>
      <w:r w:rsidRPr="00FB43C0">
        <w:rPr>
          <w:rFonts w:asciiTheme="minorHAnsi" w:hAnsiTheme="minorHAnsi"/>
        </w:rPr>
        <w:t>Understanding the determinants of exchange rate movements and equilibrium exchange rates provides a theoretical foundation for analyzing the Swiss franc’s performance. While economic fundamentals, monetary policies, and external shocks contribute to its valuation, empirical validation is necessary to assess the magnitude and significance of these factors.</w:t>
      </w:r>
    </w:p>
    <w:p w14:paraId="0E7FBDE3" w14:textId="77777777" w:rsidR="007845A2" w:rsidRPr="00FB43C0" w:rsidRDefault="007845A2" w:rsidP="009C3EC4">
      <w:pPr>
        <w:pStyle w:val="NormalWeb"/>
        <w:spacing w:line="360" w:lineRule="auto"/>
        <w:jc w:val="both"/>
        <w:rPr>
          <w:rFonts w:asciiTheme="minorHAnsi" w:hAnsiTheme="minorHAnsi"/>
        </w:rPr>
      </w:pPr>
      <w:r w:rsidRPr="00FB43C0">
        <w:rPr>
          <w:rFonts w:asciiTheme="minorHAnsi" w:hAnsiTheme="minorHAnsi"/>
        </w:rPr>
        <w:t>In the following section, we move from theoretical considerations to empirical analysis. Using a Vector Autoregression (VAR) model, we examine the key variables influencing the Swiss franc and quantify their impact over time. This approach allows us to test the theoretical assumptions in a structured framework, providing data-driven insights into the exchange rate dynamics of the Swiss franc.</w:t>
      </w:r>
    </w:p>
    <w:p w14:paraId="55A47013" w14:textId="77777777" w:rsidR="007845A2" w:rsidRPr="007845A2" w:rsidRDefault="007845A2" w:rsidP="009C3EC4">
      <w:pPr>
        <w:rPr>
          <w:color w:val="FF0000"/>
          <w:lang w:val="en-US"/>
        </w:rPr>
      </w:pPr>
    </w:p>
    <w:p w14:paraId="206C751A" w14:textId="3AFBFD63" w:rsidR="007845A2" w:rsidRDefault="009C21F4" w:rsidP="009C3EC4">
      <w:pPr>
        <w:pStyle w:val="Heading2"/>
        <w:rPr>
          <w:lang w:val="en-US"/>
        </w:rPr>
      </w:pPr>
      <w:bookmarkStart w:id="24" w:name="_Toc191907696"/>
      <w:r>
        <w:rPr>
          <w:lang w:val="en-US"/>
        </w:rPr>
        <w:t>VAR Analysis</w:t>
      </w:r>
      <w:bookmarkEnd w:id="24"/>
    </w:p>
    <w:p w14:paraId="401239E0" w14:textId="08BFDAB7" w:rsidR="002D08ED" w:rsidRPr="002D08ED" w:rsidRDefault="002D08ED" w:rsidP="009C3EC4">
      <w:pPr>
        <w:pStyle w:val="NormalWeb"/>
        <w:spacing w:line="360" w:lineRule="auto"/>
        <w:jc w:val="both"/>
        <w:rPr>
          <w:rFonts w:asciiTheme="minorHAnsi" w:hAnsiTheme="minorHAnsi" w:cstheme="minorHAnsi"/>
        </w:rPr>
      </w:pPr>
      <w:r w:rsidRPr="002D08ED">
        <w:rPr>
          <w:rFonts w:asciiTheme="minorHAnsi" w:hAnsiTheme="minorHAnsi" w:cstheme="minorHAnsi"/>
        </w:rPr>
        <w:t xml:space="preserve">In order to analyze the determinants of the Swiss franc’s exchange rate dynamics and its response to external shocks, this study applies a </w:t>
      </w:r>
      <w:r w:rsidRPr="002D08ED">
        <w:rPr>
          <w:rStyle w:val="Strong"/>
          <w:rFonts w:asciiTheme="minorHAnsi" w:hAnsiTheme="minorHAnsi" w:cstheme="minorHAnsi"/>
          <w:b w:val="0"/>
          <w:bCs w:val="0"/>
        </w:rPr>
        <w:t>Vector Autoregressive (VAR) model</w:t>
      </w:r>
      <w:r w:rsidRPr="002D08ED">
        <w:rPr>
          <w:rFonts w:asciiTheme="minorHAnsi" w:hAnsiTheme="minorHAnsi" w:cstheme="minorHAnsi"/>
        </w:rPr>
        <w:t xml:space="preserve">, following the methodology outlined by </w:t>
      </w:r>
      <w:proofErr w:type="spellStart"/>
      <w:r w:rsidRPr="002D08ED">
        <w:rPr>
          <w:rStyle w:val="Strong"/>
          <w:rFonts w:asciiTheme="minorHAnsi" w:hAnsiTheme="minorHAnsi" w:cstheme="minorHAnsi"/>
          <w:b w:val="0"/>
          <w:bCs w:val="0"/>
        </w:rPr>
        <w:t>Juselius</w:t>
      </w:r>
      <w:proofErr w:type="spellEnd"/>
      <w:r w:rsidRPr="002D08ED">
        <w:rPr>
          <w:rStyle w:val="Strong"/>
          <w:rFonts w:asciiTheme="minorHAnsi" w:hAnsiTheme="minorHAnsi" w:cstheme="minorHAnsi"/>
          <w:b w:val="0"/>
          <w:bCs w:val="0"/>
        </w:rPr>
        <w:t xml:space="preserve"> (2006)</w:t>
      </w:r>
      <w:r w:rsidR="007C26A0">
        <w:rPr>
          <w:rStyle w:val="Strong"/>
          <w:rFonts w:asciiTheme="minorHAnsi" w:hAnsiTheme="minorHAnsi" w:cstheme="minorHAnsi"/>
          <w:b w:val="0"/>
          <w:bCs w:val="0"/>
        </w:rPr>
        <w:t xml:space="preserve"> and Hamilton (2020)</w:t>
      </w:r>
      <w:r w:rsidRPr="002D08ED">
        <w:rPr>
          <w:rFonts w:asciiTheme="minorHAnsi" w:hAnsiTheme="minorHAnsi" w:cstheme="minorHAnsi"/>
          <w:b/>
          <w:bCs/>
        </w:rPr>
        <w:t>.</w:t>
      </w:r>
      <w:r w:rsidRPr="002D08ED">
        <w:rPr>
          <w:rFonts w:asciiTheme="minorHAnsi" w:hAnsiTheme="minorHAnsi" w:cstheme="minorHAnsi"/>
        </w:rPr>
        <w:t xml:space="preserve"> The VAR model is particularly useful in cases where economic theory does not provide explicit restrictions on the relationships between variables, allowing for a </w:t>
      </w:r>
      <w:r w:rsidRPr="002D08ED">
        <w:rPr>
          <w:rStyle w:val="Strong"/>
          <w:rFonts w:asciiTheme="minorHAnsi" w:hAnsiTheme="minorHAnsi" w:cstheme="minorHAnsi"/>
          <w:b w:val="0"/>
          <w:bCs w:val="0"/>
        </w:rPr>
        <w:t>data-driven approach</w:t>
      </w:r>
      <w:r w:rsidRPr="002D08ED">
        <w:rPr>
          <w:rFonts w:asciiTheme="minorHAnsi" w:hAnsiTheme="minorHAnsi" w:cstheme="minorHAnsi"/>
        </w:rPr>
        <w:t xml:space="preserve"> to capturing the joint dynamics of macroeconomic time series.</w:t>
      </w:r>
    </w:p>
    <w:p w14:paraId="16431CD8" w14:textId="1BCE77F3" w:rsidR="002D08ED" w:rsidRPr="007C26A0" w:rsidRDefault="002D08ED" w:rsidP="009C3EC4">
      <w:pPr>
        <w:pStyle w:val="NormalWeb"/>
        <w:spacing w:line="360" w:lineRule="auto"/>
        <w:jc w:val="both"/>
        <w:rPr>
          <w:rFonts w:asciiTheme="minorHAnsi" w:hAnsiTheme="minorHAnsi" w:cstheme="minorHAnsi"/>
        </w:rPr>
      </w:pPr>
      <w:r w:rsidRPr="002D08ED">
        <w:rPr>
          <w:rFonts w:asciiTheme="minorHAnsi" w:hAnsiTheme="minorHAnsi" w:cstheme="minorHAnsi"/>
        </w:rPr>
        <w:t>The VAR framework treats all included variables as endogenous and models their interactions over time in a system of equations.</w:t>
      </w:r>
      <w:r w:rsidR="007C26A0" w:rsidRPr="007C26A0">
        <w:t xml:space="preserve"> </w:t>
      </w:r>
      <w:r w:rsidR="007C26A0" w:rsidRPr="007C26A0">
        <w:rPr>
          <w:rFonts w:asciiTheme="minorHAnsi" w:hAnsiTheme="minorHAnsi" w:cstheme="minorHAnsi"/>
        </w:rPr>
        <w:t xml:space="preserve">A primary focus of this section is the </w:t>
      </w:r>
      <w:r w:rsidR="007C26A0" w:rsidRPr="007C26A0">
        <w:rPr>
          <w:rStyle w:val="Strong"/>
          <w:rFonts w:asciiTheme="minorHAnsi" w:hAnsiTheme="minorHAnsi" w:cstheme="minorHAnsi"/>
          <w:b w:val="0"/>
          <w:bCs w:val="0"/>
        </w:rPr>
        <w:t>Impulse Response Function (IRF)</w:t>
      </w:r>
      <w:r w:rsidR="007C26A0" w:rsidRPr="007C26A0">
        <w:rPr>
          <w:rFonts w:asciiTheme="minorHAnsi" w:hAnsiTheme="minorHAnsi" w:cstheme="minorHAnsi"/>
        </w:rPr>
        <w:t xml:space="preserve">, which is derived from the estimated VAR model. The IRF allows us to examine how the Swiss franc reacts to various shocks over time, providing insights into </w:t>
      </w:r>
      <w:r w:rsidR="007C26A0" w:rsidRPr="007C26A0">
        <w:rPr>
          <w:rStyle w:val="Strong"/>
          <w:rFonts w:asciiTheme="minorHAnsi" w:hAnsiTheme="minorHAnsi" w:cstheme="minorHAnsi"/>
          <w:b w:val="0"/>
          <w:bCs w:val="0"/>
        </w:rPr>
        <w:t>the persistence, magnitude, and direction of exchange rate adjustments</w:t>
      </w:r>
      <w:r w:rsidR="007C26A0">
        <w:rPr>
          <w:rFonts w:asciiTheme="minorHAnsi" w:hAnsiTheme="minorHAnsi" w:cstheme="minorHAnsi"/>
        </w:rPr>
        <w:t>.</w:t>
      </w:r>
      <w:r w:rsidR="007C26A0" w:rsidRPr="007C26A0">
        <w:rPr>
          <w:rFonts w:asciiTheme="minorHAnsi" w:hAnsiTheme="minorHAnsi" w:cstheme="minorHAnsi"/>
        </w:rPr>
        <w:t xml:space="preserve"> Th</w:t>
      </w:r>
      <w:r w:rsidR="007C26A0">
        <w:rPr>
          <w:rFonts w:asciiTheme="minorHAnsi" w:hAnsiTheme="minorHAnsi" w:cstheme="minorHAnsi"/>
        </w:rPr>
        <w:t>e goal of this study is to</w:t>
      </w:r>
      <w:r w:rsidR="007C26A0" w:rsidRPr="007C26A0">
        <w:rPr>
          <w:rFonts w:asciiTheme="minorHAnsi" w:hAnsiTheme="minorHAnsi" w:cstheme="minorHAnsi"/>
        </w:rPr>
        <w:t xml:space="preserve"> evaluat</w:t>
      </w:r>
      <w:r w:rsidR="007C26A0">
        <w:rPr>
          <w:rFonts w:asciiTheme="minorHAnsi" w:hAnsiTheme="minorHAnsi" w:cstheme="minorHAnsi"/>
        </w:rPr>
        <w:t>e</w:t>
      </w:r>
      <w:r w:rsidR="007C26A0" w:rsidRPr="007C26A0">
        <w:rPr>
          <w:rFonts w:asciiTheme="minorHAnsi" w:hAnsiTheme="minorHAnsi" w:cstheme="minorHAnsi"/>
        </w:rPr>
        <w:t xml:space="preserve"> the safe-haven characteristics of the Swiss franc, as it allows us to test how strongly and persistently the currency </w:t>
      </w:r>
      <w:r w:rsidR="007C26A0">
        <w:rPr>
          <w:rFonts w:asciiTheme="minorHAnsi" w:hAnsiTheme="minorHAnsi" w:cstheme="minorHAnsi"/>
        </w:rPr>
        <w:t>react</w:t>
      </w:r>
      <w:r w:rsidR="007C26A0" w:rsidRPr="007C26A0">
        <w:rPr>
          <w:rFonts w:asciiTheme="minorHAnsi" w:hAnsiTheme="minorHAnsi" w:cstheme="minorHAnsi"/>
        </w:rPr>
        <w:t xml:space="preserve">s in response to financial and geopolitical </w:t>
      </w:r>
      <w:r w:rsidR="007C26A0">
        <w:rPr>
          <w:rFonts w:asciiTheme="minorHAnsi" w:hAnsiTheme="minorHAnsi" w:cstheme="minorHAnsi"/>
        </w:rPr>
        <w:t>factors</w:t>
      </w:r>
      <w:r w:rsidR="007C26A0" w:rsidRPr="007C26A0">
        <w:rPr>
          <w:rFonts w:asciiTheme="minorHAnsi" w:hAnsiTheme="minorHAnsi" w:cstheme="minorHAnsi"/>
        </w:rPr>
        <w:t>.</w:t>
      </w:r>
    </w:p>
    <w:p w14:paraId="4FBE98AF" w14:textId="051CC9C0" w:rsidR="002D08ED" w:rsidRPr="002D08ED" w:rsidRDefault="002D08ED" w:rsidP="009C3EC4">
      <w:pPr>
        <w:pStyle w:val="BodyText"/>
        <w:rPr>
          <w:lang w:val="en-US"/>
        </w:rPr>
      </w:pPr>
    </w:p>
    <w:p w14:paraId="2A41C641" w14:textId="4FB10BFB" w:rsidR="009C21F4" w:rsidRPr="009C21F4" w:rsidRDefault="009C21F4" w:rsidP="009C3EC4">
      <w:pPr>
        <w:pStyle w:val="Heading3"/>
        <w:rPr>
          <w:lang w:val="en-US"/>
        </w:rPr>
      </w:pPr>
      <w:bookmarkStart w:id="25" w:name="_Toc191907697"/>
      <w:r>
        <w:rPr>
          <w:lang w:val="en-US"/>
        </w:rPr>
        <w:t>Lag length criteria</w:t>
      </w:r>
      <w:bookmarkEnd w:id="25"/>
    </w:p>
    <w:p w14:paraId="7BD52502" w14:textId="6E4387E2" w:rsidR="007845A2" w:rsidRPr="007C26A0" w:rsidRDefault="007845A2" w:rsidP="009C3EC4">
      <w:pPr>
        <w:rPr>
          <w:rFonts w:eastAsiaTheme="minorEastAsia"/>
          <w:lang w:val="en-US"/>
        </w:rPr>
      </w:pPr>
      <w:r w:rsidRPr="007845A2">
        <w:rPr>
          <w:lang w:val="en-US"/>
        </w:rPr>
        <w:t xml:space="preserve">Before estimating the VAR model, it is crucial to determine the appropriate lag length, denoted as </w:t>
      </w:r>
      <m:oMath>
        <m:r>
          <w:rPr>
            <w:rFonts w:ascii="Cambria Math" w:hAnsi="Cambria Math"/>
          </w:rPr>
          <m:t>k</m:t>
        </m:r>
      </m:oMath>
      <w:r w:rsidRPr="007845A2">
        <w:rPr>
          <w:lang w:val="en-US"/>
        </w:rPr>
        <w:t>, to ensure optimal model specification (</w:t>
      </w:r>
      <w:proofErr w:type="spellStart"/>
      <w:r w:rsidRPr="007845A2">
        <w:rPr>
          <w:lang w:val="en-US"/>
        </w:rPr>
        <w:t>Juselius</w:t>
      </w:r>
      <w:proofErr w:type="spellEnd"/>
      <w:r w:rsidRPr="007845A2">
        <w:rPr>
          <w:lang w:val="en-US"/>
        </w:rPr>
        <w:t xml:space="preserve">, 2006). The selection of </w:t>
      </w:r>
      <m:oMath>
        <m:r>
          <w:rPr>
            <w:rStyle w:val="katex-mathml"/>
            <w:rFonts w:ascii="Cambria Math" w:hAnsi="Cambria Math"/>
          </w:rPr>
          <m:t>k</m:t>
        </m:r>
      </m:oMath>
      <w:r w:rsidRPr="007845A2">
        <w:rPr>
          <w:lang w:val="en-US"/>
        </w:rPr>
        <w:t xml:space="preserve"> affects the estimation efficiency and the accuracy of inference. A commonly used method for determining the truncation lag is the </w:t>
      </w:r>
      <w:r w:rsidRPr="007845A2">
        <w:rPr>
          <w:rStyle w:val="Strong"/>
          <w:b w:val="0"/>
          <w:bCs w:val="0"/>
          <w:lang w:val="en-US"/>
        </w:rPr>
        <w:t>likelihood ratio (LR) test</w:t>
      </w:r>
      <w:r w:rsidRPr="007845A2">
        <w:rPr>
          <w:lang w:val="en-US"/>
        </w:rPr>
        <w:t xml:space="preserve">, which compares two nested models: one with </w:t>
      </w:r>
      <m:oMath>
        <m:r>
          <w:rPr>
            <w:rFonts w:ascii="Cambria Math" w:hAnsi="Cambria Math"/>
          </w:rPr>
          <m:t>k</m:t>
        </m:r>
      </m:oMath>
      <w:r w:rsidRPr="007845A2">
        <w:rPr>
          <w:rFonts w:eastAsiaTheme="minorEastAsia"/>
          <w:lang w:val="en-US"/>
        </w:rPr>
        <w:t xml:space="preserve"> lags </w:t>
      </w:r>
      <m:oMath>
        <m:r>
          <w:rPr>
            <w:rFonts w:ascii="Cambria Math" w:eastAsiaTheme="minorEastAsia" w:hAnsi="Cambria Math"/>
            <w:lang w:val="en-US"/>
          </w:rPr>
          <m:t>(</m:t>
        </m:r>
        <m:sSub>
          <m:sSubPr>
            <m:ctrlPr>
              <w:rPr>
                <w:rFonts w:ascii="Cambria Math" w:eastAsiaTheme="minorEastAsia" w:hAnsi="Cambria Math"/>
                <w:i/>
              </w:rPr>
            </m:ctrlPr>
          </m:sSubPr>
          <m:e>
            <m:r>
              <w:rPr>
                <w:rFonts w:ascii="Cambria Math" w:eastAsiaTheme="minorEastAsia" w:hAnsi="Cambria Math"/>
              </w:rPr>
              <m:t>H</m:t>
            </m:r>
          </m:e>
          <m:sub>
            <m:r>
              <w:rPr>
                <w:rFonts w:ascii="Cambria Math" w:eastAsiaTheme="minorEastAsia" w:hAnsi="Cambria Math"/>
              </w:rPr>
              <m:t>k</m:t>
            </m:r>
          </m:sub>
        </m:sSub>
        <m:r>
          <w:rPr>
            <w:rFonts w:ascii="Cambria Math" w:eastAsiaTheme="minorEastAsia" w:hAnsi="Cambria Math"/>
            <w:lang w:val="en-US"/>
          </w:rPr>
          <m:t>)</m:t>
        </m:r>
      </m:oMath>
      <w:r w:rsidRPr="007845A2">
        <w:rPr>
          <w:rFonts w:eastAsiaTheme="minorEastAsia"/>
          <w:lang w:val="en-US"/>
        </w:rPr>
        <w:t xml:space="preserve"> and one with </w:t>
      </w:r>
      <m:oMath>
        <m:r>
          <w:rPr>
            <w:rFonts w:ascii="Cambria Math" w:eastAsiaTheme="minorEastAsia" w:hAnsi="Cambria Math"/>
          </w:rPr>
          <m:t>k</m:t>
        </m:r>
        <m:r>
          <w:rPr>
            <w:rFonts w:ascii="Cambria Math" w:eastAsiaTheme="minorEastAsia" w:hAnsi="Cambria Math"/>
            <w:lang w:val="en-US"/>
          </w:rPr>
          <m:t>+1</m:t>
        </m:r>
      </m:oMath>
      <w:r w:rsidRPr="007845A2">
        <w:rPr>
          <w:rFonts w:eastAsiaTheme="minorEastAsia"/>
          <w:lang w:val="en-US"/>
        </w:rPr>
        <w:t xml:space="preserve"> lags </w:t>
      </w:r>
      <m:oMath>
        <m:r>
          <w:rPr>
            <w:rFonts w:ascii="Cambria Math" w:eastAsiaTheme="minorEastAsia" w:hAnsi="Cambria Math"/>
            <w:lang w:val="en-US"/>
          </w:rPr>
          <m:t>(</m:t>
        </m:r>
        <m:sSub>
          <m:sSubPr>
            <m:ctrlPr>
              <w:rPr>
                <w:rFonts w:ascii="Cambria Math" w:eastAsiaTheme="minorEastAsia" w:hAnsi="Cambria Math"/>
                <w:i/>
              </w:rPr>
            </m:ctrlPr>
          </m:sSubPr>
          <m:e>
            <m:r>
              <w:rPr>
                <w:rFonts w:ascii="Cambria Math" w:eastAsiaTheme="minorEastAsia" w:hAnsi="Cambria Math"/>
              </w:rPr>
              <m:t>H</m:t>
            </m:r>
          </m:e>
          <m:sub>
            <m:r>
              <w:rPr>
                <w:rFonts w:ascii="Cambria Math" w:eastAsiaTheme="minorEastAsia" w:hAnsi="Cambria Math"/>
              </w:rPr>
              <m:t>k</m:t>
            </m:r>
            <m:r>
              <w:rPr>
                <w:rFonts w:ascii="Cambria Math" w:eastAsiaTheme="minorEastAsia" w:hAnsi="Cambria Math"/>
                <w:lang w:val="en-US"/>
              </w:rPr>
              <m:t>+1</m:t>
            </m:r>
          </m:sub>
        </m:sSub>
        <m:r>
          <w:rPr>
            <w:rFonts w:ascii="Cambria Math" w:eastAsiaTheme="minorEastAsia" w:hAnsi="Cambria Math"/>
            <w:lang w:val="en-US"/>
          </w:rPr>
          <m:t>)</m:t>
        </m:r>
      </m:oMath>
      <w:r w:rsidRPr="007845A2">
        <w:rPr>
          <w:rFonts w:eastAsiaTheme="minorEastAsia"/>
          <w:lang w:val="en-US"/>
        </w:rPr>
        <w:t xml:space="preserve">. </w:t>
      </w:r>
      <w:r w:rsidRPr="007C26A0">
        <w:rPr>
          <w:rFonts w:eastAsiaTheme="minorEastAsia"/>
          <w:lang w:val="en-US"/>
        </w:rPr>
        <w:t xml:space="preserve">The LR test is given </w:t>
      </w:r>
      <w:r w:rsidR="00632E0D">
        <w:rPr>
          <w:rFonts w:eastAsiaTheme="minorEastAsia"/>
          <w:lang w:val="en-US"/>
        </w:rPr>
        <w:t xml:space="preserve">as shown in equation </w:t>
      </w:r>
      <w:r w:rsidR="00D55AE6">
        <w:rPr>
          <w:rFonts w:eastAsiaTheme="minorEastAsia"/>
          <w:lang w:val="en-US"/>
        </w:rPr>
        <w:t>(</w:t>
      </w:r>
      <w:r w:rsidR="008C7BB0">
        <w:rPr>
          <w:rFonts w:eastAsiaTheme="minorEastAsia"/>
          <w:lang w:val="en-US"/>
        </w:rPr>
        <w:t>1</w:t>
      </w:r>
      <w:r w:rsidR="00D55AE6">
        <w:rPr>
          <w:rFonts w:eastAsiaTheme="minorEastAsia"/>
          <w:lang w:val="en-US"/>
        </w:rPr>
        <w:t>)</w:t>
      </w:r>
      <w:r w:rsidRPr="007C26A0">
        <w:rPr>
          <w:rFonts w:eastAsiaTheme="minorEastAsia"/>
          <w:lang w:val="en-US"/>
        </w:rPr>
        <w:t xml:space="preserve">: </w:t>
      </w:r>
    </w:p>
    <w:p w14:paraId="1C4C7DF9" w14:textId="77777777" w:rsidR="00F15236" w:rsidRPr="00F15236" w:rsidRDefault="00F15236" w:rsidP="000476D5">
      <w:pPr>
        <w:ind w:right="140"/>
        <w:jc w:val="center"/>
        <w:rPr>
          <w:rFonts w:eastAsiaTheme="minorEastAsia"/>
          <w:color w:val="000000"/>
          <w:kern w:val="0"/>
          <w:lang w:val="en-GB"/>
        </w:rPr>
      </w:pPr>
    </w:p>
    <w:p w14:paraId="3AF9B144" w14:textId="243EE7BA" w:rsidR="007845A2" w:rsidRPr="007C26A0" w:rsidRDefault="007845A2" w:rsidP="000476D5">
      <w:pPr>
        <w:ind w:right="140"/>
        <w:jc w:val="center"/>
        <w:rPr>
          <w:rFonts w:eastAsiaTheme="minorEastAsia"/>
          <w:color w:val="000000"/>
          <w:kern w:val="0"/>
          <w:lang w:val="en-GB" w:eastAsia="en-US" w:bidi="ar-SA"/>
          <w14:ligatures w14:val="standardContextual"/>
        </w:rPr>
      </w:pPr>
      <m:oMath>
        <m:r>
          <w:rPr>
            <w:rFonts w:ascii="Cambria Math" w:eastAsiaTheme="minorEastAsia" w:hAnsi="Cambria Math" w:cs="Helvetica"/>
            <w:color w:val="000000"/>
            <w:kern w:val="0"/>
            <w:lang w:val="en-GB"/>
          </w:rPr>
          <m:t>-2lnQ</m:t>
        </m:r>
        <m:d>
          <m:dPr>
            <m:ctrlPr>
              <w:rPr>
                <w:rFonts w:ascii="Cambria Math" w:eastAsiaTheme="minorEastAsia" w:hAnsi="Cambria Math" w:cs="Helvetica"/>
                <w:i/>
                <w:color w:val="000000"/>
                <w:kern w:val="0"/>
                <w:lang w:val="en-GB"/>
              </w:rPr>
            </m:ctrlPr>
          </m:dPr>
          <m:e>
            <m:f>
              <m:fPr>
                <m:ctrlPr>
                  <w:rPr>
                    <w:rFonts w:ascii="Cambria Math" w:eastAsiaTheme="minorEastAsia" w:hAnsi="Cambria Math" w:cs="Helvetica"/>
                    <w:i/>
                    <w:color w:val="000000"/>
                    <w:kern w:val="0"/>
                    <w:lang w:val="en-GB"/>
                  </w:rPr>
                </m:ctrlPr>
              </m:fPr>
              <m:num>
                <m:sSub>
                  <m:sSubPr>
                    <m:ctrlPr>
                      <w:rPr>
                        <w:rFonts w:ascii="Cambria Math" w:eastAsiaTheme="minorEastAsia" w:hAnsi="Cambria Math" w:cs="Helvetica"/>
                        <w:i/>
                        <w:color w:val="000000"/>
                        <w:kern w:val="0"/>
                        <w:lang w:val="en-GB"/>
                      </w:rPr>
                    </m:ctrlPr>
                  </m:sSubPr>
                  <m:e>
                    <m:r>
                      <w:rPr>
                        <w:rFonts w:ascii="Cambria Math" w:eastAsiaTheme="minorEastAsia" w:hAnsi="Cambria Math" w:cs="Helvetica"/>
                        <w:color w:val="000000"/>
                        <w:kern w:val="0"/>
                        <w:lang w:val="en-GB"/>
                      </w:rPr>
                      <m:t>H</m:t>
                    </m:r>
                  </m:e>
                  <m:sub>
                    <m:r>
                      <w:rPr>
                        <w:rFonts w:ascii="Cambria Math" w:eastAsiaTheme="minorEastAsia" w:hAnsi="Cambria Math" w:cs="Helvetica"/>
                        <w:color w:val="000000"/>
                        <w:kern w:val="0"/>
                        <w:lang w:val="en-GB"/>
                      </w:rPr>
                      <m:t>k</m:t>
                    </m:r>
                  </m:sub>
                </m:sSub>
              </m:num>
              <m:den>
                <m:sSub>
                  <m:sSubPr>
                    <m:ctrlPr>
                      <w:rPr>
                        <w:rFonts w:ascii="Cambria Math" w:eastAsiaTheme="minorEastAsia" w:hAnsi="Cambria Math" w:cs="Helvetica"/>
                        <w:i/>
                        <w:color w:val="000000"/>
                        <w:kern w:val="0"/>
                        <w:lang w:val="en-GB"/>
                      </w:rPr>
                    </m:ctrlPr>
                  </m:sSubPr>
                  <m:e>
                    <m:r>
                      <w:rPr>
                        <w:rFonts w:ascii="Cambria Math" w:eastAsiaTheme="minorEastAsia" w:hAnsi="Cambria Math" w:cs="Helvetica"/>
                        <w:color w:val="000000"/>
                        <w:kern w:val="0"/>
                        <w:lang w:val="en-GB"/>
                      </w:rPr>
                      <m:t>H</m:t>
                    </m:r>
                  </m:e>
                  <m:sub>
                    <m:r>
                      <w:rPr>
                        <w:rFonts w:ascii="Cambria Math" w:eastAsiaTheme="minorEastAsia" w:hAnsi="Cambria Math" w:cs="Helvetica"/>
                        <w:color w:val="000000"/>
                        <w:kern w:val="0"/>
                        <w:lang w:val="en-GB"/>
                      </w:rPr>
                      <m:t>k+1</m:t>
                    </m:r>
                  </m:sub>
                </m:sSub>
              </m:den>
            </m:f>
          </m:e>
        </m:d>
        <m:r>
          <w:rPr>
            <w:rFonts w:ascii="Cambria Math" w:eastAsiaTheme="minorEastAsia" w:hAnsi="Cambria Math" w:cs="Helvetica"/>
            <w:color w:val="000000"/>
            <w:kern w:val="0"/>
            <w:lang w:val="en-GB"/>
          </w:rPr>
          <m:t>=T(ln</m:t>
        </m:r>
        <m:d>
          <m:dPr>
            <m:begChr m:val="|"/>
            <m:endChr m:val="|"/>
            <m:ctrlPr>
              <w:rPr>
                <w:rFonts w:ascii="Cambria Math" w:eastAsiaTheme="minorEastAsia" w:hAnsi="Cambria Math" w:cs="Helvetica"/>
                <w:i/>
                <w:color w:val="000000"/>
                <w:kern w:val="0"/>
                <w:lang w:val="en-GB" w:eastAsia="en-US" w:bidi="ar-SA"/>
                <w14:ligatures w14:val="standardContextual"/>
              </w:rPr>
            </m:ctrlPr>
          </m:dPr>
          <m:e>
            <m:acc>
              <m:accPr>
                <m:ctrlPr>
                  <w:rPr>
                    <w:rFonts w:ascii="Cambria Math" w:eastAsiaTheme="minorEastAsia" w:hAnsi="Cambria Math" w:cs="Helvetica"/>
                    <w:i/>
                    <w:color w:val="000000"/>
                    <w:kern w:val="0"/>
                    <w:lang w:val="en-GB" w:eastAsia="en-US" w:bidi="ar-SA"/>
                    <w14:ligatures w14:val="standardContextual"/>
                  </w:rPr>
                </m:ctrlPr>
              </m:accPr>
              <m:e>
                <m:sSub>
                  <m:sSubPr>
                    <m:ctrlPr>
                      <w:rPr>
                        <w:rFonts w:ascii="Cambria Math" w:eastAsiaTheme="minorEastAsia" w:hAnsi="Cambria Math" w:cs="Helvetica"/>
                        <w:color w:val="000000"/>
                        <w:kern w:val="0"/>
                        <w:lang w:val="en-GB"/>
                      </w:rPr>
                    </m:ctrlPr>
                  </m:sSubPr>
                  <m:e>
                    <m:r>
                      <m:rPr>
                        <m:sty m:val="p"/>
                      </m:rPr>
                      <w:rPr>
                        <w:rFonts w:ascii="Cambria Math" w:eastAsiaTheme="minorEastAsia" w:hAnsi="Cambria Math" w:cs="Helvetica"/>
                        <w:color w:val="000000"/>
                        <w:kern w:val="0"/>
                        <w:lang w:val="en-GB"/>
                      </w:rPr>
                      <m:t>Ω</m:t>
                    </m:r>
                  </m:e>
                  <m:sub>
                    <m:r>
                      <m:rPr>
                        <m:sty m:val="p"/>
                      </m:rPr>
                      <w:rPr>
                        <w:rFonts w:ascii="Cambria Math" w:eastAsiaTheme="minorEastAsia" w:hAnsi="Cambria Math" w:cs="Helvetica"/>
                        <w:color w:val="000000"/>
                        <w:kern w:val="0"/>
                        <w:lang w:val="en-GB"/>
                      </w:rPr>
                      <m:t>k</m:t>
                    </m:r>
                  </m:sub>
                </m:sSub>
              </m:e>
            </m:acc>
          </m:e>
        </m:d>
        <m:r>
          <w:rPr>
            <w:rFonts w:ascii="Cambria Math" w:eastAsiaTheme="minorEastAsia" w:hAnsi="Cambria Math" w:cs="Helvetica"/>
            <w:color w:val="000000"/>
            <w:kern w:val="0"/>
            <w:lang w:val="en-GB"/>
          </w:rPr>
          <m:t>-ln</m:t>
        </m:r>
        <m:d>
          <m:dPr>
            <m:begChr m:val="|"/>
            <m:endChr m:val="|"/>
            <m:ctrlPr>
              <w:rPr>
                <w:rFonts w:ascii="Cambria Math" w:eastAsiaTheme="minorEastAsia" w:hAnsi="Cambria Math" w:cs="Helvetica"/>
                <w:i/>
                <w:color w:val="000000"/>
                <w:kern w:val="0"/>
                <w:lang w:val="en-GB" w:eastAsia="en-US" w:bidi="ar-SA"/>
                <w14:ligatures w14:val="standardContextual"/>
              </w:rPr>
            </m:ctrlPr>
          </m:dPr>
          <m:e>
            <m:acc>
              <m:accPr>
                <m:ctrlPr>
                  <w:rPr>
                    <w:rFonts w:ascii="Cambria Math" w:eastAsiaTheme="minorEastAsia" w:hAnsi="Cambria Math" w:cs="Helvetica"/>
                    <w:i/>
                    <w:color w:val="000000"/>
                    <w:kern w:val="0"/>
                    <w:lang w:val="en-GB" w:eastAsia="en-US" w:bidi="ar-SA"/>
                    <w14:ligatures w14:val="standardContextual"/>
                  </w:rPr>
                </m:ctrlPr>
              </m:accPr>
              <m:e>
                <m:sSub>
                  <m:sSubPr>
                    <m:ctrlPr>
                      <w:rPr>
                        <w:rFonts w:ascii="Cambria Math" w:eastAsiaTheme="minorEastAsia" w:hAnsi="Cambria Math" w:cs="Helvetica"/>
                        <w:i/>
                        <w:color w:val="000000"/>
                        <w:kern w:val="0"/>
                        <w:lang w:val="en-GB"/>
                      </w:rPr>
                    </m:ctrlPr>
                  </m:sSubPr>
                  <m:e>
                    <m:r>
                      <m:rPr>
                        <m:sty m:val="p"/>
                      </m:rPr>
                      <w:rPr>
                        <w:rFonts w:ascii="Cambria Math" w:eastAsiaTheme="minorEastAsia" w:hAnsi="Cambria Math" w:cs="Helvetica"/>
                        <w:color w:val="000000"/>
                        <w:kern w:val="0"/>
                        <w:lang w:val="en-GB"/>
                      </w:rPr>
                      <m:t>Ω</m:t>
                    </m:r>
                    <m:ctrlPr>
                      <w:rPr>
                        <w:rFonts w:ascii="Cambria Math" w:eastAsiaTheme="minorEastAsia" w:hAnsi="Cambria Math" w:cs="Helvetica"/>
                        <w:color w:val="000000"/>
                        <w:kern w:val="0"/>
                        <w:lang w:val="en-GB"/>
                      </w:rPr>
                    </m:ctrlPr>
                  </m:e>
                  <m:sub>
                    <m:r>
                      <w:rPr>
                        <w:rFonts w:ascii="Cambria Math" w:eastAsiaTheme="minorEastAsia" w:hAnsi="Cambria Math" w:cs="Helvetica"/>
                        <w:color w:val="000000"/>
                        <w:kern w:val="0"/>
                        <w:lang w:val="en-GB"/>
                      </w:rPr>
                      <m:t>k+1</m:t>
                    </m:r>
                  </m:sub>
                </m:sSub>
              </m:e>
            </m:acc>
          </m:e>
        </m:d>
        <m:r>
          <m:rPr>
            <m:nor/>
          </m:rPr>
          <w:rPr>
            <w:rFonts w:ascii="Cambria Math" w:eastAsiaTheme="minorEastAsia" w:hAnsi="Cambria Math" w:cs="Helvetica"/>
            <w:color w:val="000000"/>
            <w:kern w:val="0"/>
            <w:lang w:val="en-GB" w:eastAsia="en-US" w:bidi="ar-SA"/>
            <w14:ligatures w14:val="standardContextual"/>
          </w:rPr>
          <m:t xml:space="preserve">)  </m:t>
        </m:r>
      </m:oMath>
      <w:r w:rsidR="000476D5">
        <w:rPr>
          <w:rFonts w:eastAsiaTheme="minorEastAsia"/>
          <w:color w:val="000000"/>
          <w:kern w:val="0"/>
          <w:lang w:val="en-GB" w:eastAsia="en-US" w:bidi="ar-SA"/>
          <w14:ligatures w14:val="standardContextual"/>
        </w:rPr>
        <w:t xml:space="preserve">                               (1)</w:t>
      </w:r>
    </w:p>
    <w:p w14:paraId="47EDF3D2" w14:textId="77777777" w:rsidR="007C26A0" w:rsidRPr="007C26A0" w:rsidRDefault="007C26A0" w:rsidP="009C3EC4">
      <w:pPr>
        <w:rPr>
          <w:rFonts w:eastAsiaTheme="minorEastAsia"/>
          <w:color w:val="000000"/>
          <w:kern w:val="0"/>
          <w:lang w:val="en-GB"/>
        </w:rPr>
      </w:pPr>
    </w:p>
    <w:p w14:paraId="25D4C111" w14:textId="77777777" w:rsidR="00F15236" w:rsidRDefault="00F15236" w:rsidP="009C3EC4">
      <w:pPr>
        <w:rPr>
          <w:rFonts w:eastAsiaTheme="minorEastAsia" w:cs="Helvetica"/>
          <w:color w:val="000000"/>
          <w:kern w:val="0"/>
          <w:lang w:val="en-GB"/>
        </w:rPr>
      </w:pPr>
    </w:p>
    <w:p w14:paraId="18125B24" w14:textId="1D42C6E3" w:rsidR="007845A2" w:rsidRDefault="007845A2" w:rsidP="009C3EC4">
      <w:pPr>
        <w:rPr>
          <w:rFonts w:eastAsiaTheme="minorEastAsia" w:cs="Helvetica"/>
          <w:color w:val="000000"/>
          <w:kern w:val="0"/>
          <w:lang w:val="en-GB"/>
        </w:rPr>
      </w:pPr>
      <w:r>
        <w:rPr>
          <w:rFonts w:eastAsiaTheme="minorEastAsia" w:cs="Helvetica"/>
          <w:color w:val="000000"/>
          <w:kern w:val="0"/>
          <w:lang w:val="en-GB"/>
        </w:rPr>
        <w:t>Where:</w:t>
      </w:r>
    </w:p>
    <w:p w14:paraId="133F3AF7" w14:textId="77777777" w:rsidR="007845A2" w:rsidRDefault="007845A2" w:rsidP="009C3EC4">
      <w:pPr>
        <w:pStyle w:val="ListParagraph"/>
        <w:numPr>
          <w:ilvl w:val="0"/>
          <w:numId w:val="18"/>
        </w:numPr>
        <w:spacing w:after="160"/>
        <w:rPr>
          <w:rFonts w:eastAsiaTheme="minorEastAsia" w:cs="Helvetica"/>
          <w:color w:val="000000"/>
          <w:kern w:val="0"/>
          <w:lang w:val="en-GB"/>
        </w:rPr>
      </w:pPr>
      <m:oMath>
        <m:r>
          <w:rPr>
            <w:rFonts w:ascii="Cambria Math" w:eastAsiaTheme="minorEastAsia" w:hAnsi="Cambria Math" w:cs="Helvetica"/>
            <w:color w:val="000000"/>
            <w:kern w:val="0"/>
            <w:lang w:val="en-GB"/>
          </w:rPr>
          <m:t xml:space="preserve">T </m:t>
        </m:r>
      </m:oMath>
      <w:r>
        <w:rPr>
          <w:rFonts w:eastAsiaTheme="minorEastAsia" w:cs="Helvetica"/>
          <w:color w:val="000000"/>
          <w:kern w:val="0"/>
          <w:lang w:val="en-GB"/>
        </w:rPr>
        <w:t>is the sample size,</w:t>
      </w:r>
    </w:p>
    <w:p w14:paraId="7BC5C2C2" w14:textId="77777777" w:rsidR="007845A2" w:rsidRDefault="00000000" w:rsidP="009C3EC4">
      <w:pPr>
        <w:pStyle w:val="ListParagraph"/>
        <w:numPr>
          <w:ilvl w:val="0"/>
          <w:numId w:val="18"/>
        </w:numPr>
        <w:spacing w:after="160"/>
        <w:rPr>
          <w:rFonts w:eastAsiaTheme="minorEastAsia" w:cs="Helvetica"/>
          <w:color w:val="000000"/>
          <w:kern w:val="0"/>
          <w:lang w:val="en-GB"/>
        </w:rPr>
      </w:pPr>
      <m:oMath>
        <m:acc>
          <m:accPr>
            <m:ctrlPr>
              <w:rPr>
                <w:rFonts w:ascii="Cambria Math" w:eastAsiaTheme="minorEastAsia" w:hAnsi="Cambria Math" w:cs="Helvetica"/>
                <w:i/>
                <w:color w:val="000000"/>
                <w:kern w:val="0"/>
                <w:szCs w:val="24"/>
                <w:lang w:val="en-GB" w:eastAsia="en-US" w:bidi="ar-SA"/>
                <w14:ligatures w14:val="standardContextual"/>
              </w:rPr>
            </m:ctrlPr>
          </m:accPr>
          <m:e>
            <m:sSub>
              <m:sSubPr>
                <m:ctrlPr>
                  <w:rPr>
                    <w:rFonts w:ascii="Cambria Math" w:eastAsiaTheme="minorEastAsia" w:hAnsi="Cambria Math" w:cs="Helvetica"/>
                    <w:i/>
                    <w:color w:val="000000"/>
                    <w:kern w:val="0"/>
                    <w:lang w:val="en-GB"/>
                  </w:rPr>
                </m:ctrlPr>
              </m:sSubPr>
              <m:e>
                <m:r>
                  <m:rPr>
                    <m:sty m:val="p"/>
                  </m:rPr>
                  <w:rPr>
                    <w:rFonts w:ascii="Cambria Math" w:eastAsiaTheme="minorEastAsia" w:hAnsi="Cambria Math" w:cs="Helvetica"/>
                    <w:color w:val="000000"/>
                    <w:kern w:val="0"/>
                    <w:lang w:val="en-GB"/>
                  </w:rPr>
                  <m:t>Ω</m:t>
                </m:r>
                <m:ctrlPr>
                  <w:rPr>
                    <w:rFonts w:ascii="Cambria Math" w:eastAsiaTheme="minorEastAsia" w:hAnsi="Cambria Math" w:cs="Helvetica"/>
                    <w:color w:val="000000"/>
                    <w:kern w:val="0"/>
                    <w:lang w:val="en-GB"/>
                  </w:rPr>
                </m:ctrlPr>
              </m:e>
              <m:sub>
                <m:r>
                  <w:rPr>
                    <w:rFonts w:ascii="Cambria Math" w:eastAsiaTheme="minorEastAsia" w:hAnsi="Cambria Math" w:cs="Helvetica"/>
                    <w:color w:val="000000"/>
                    <w:kern w:val="0"/>
                    <w:lang w:val="en-GB"/>
                  </w:rPr>
                  <m:t>k</m:t>
                </m:r>
              </m:sub>
            </m:sSub>
          </m:e>
        </m:acc>
        <m:r>
          <w:rPr>
            <w:rFonts w:ascii="Cambria Math" w:eastAsiaTheme="minorEastAsia" w:hAnsi="Cambria Math" w:cs="Helvetica"/>
            <w:color w:val="000000"/>
            <w:kern w:val="0"/>
            <w:lang w:val="en-GB"/>
          </w:rPr>
          <m:t xml:space="preserve"> </m:t>
        </m:r>
      </m:oMath>
      <w:r w:rsidR="007845A2">
        <w:rPr>
          <w:rFonts w:eastAsiaTheme="minorEastAsia" w:cs="Helvetica"/>
          <w:color w:val="000000"/>
          <w:kern w:val="0"/>
          <w:lang w:val="en-GB"/>
        </w:rPr>
        <w:t xml:space="preserve">is the estimated matrix of residuals for a model with </w:t>
      </w:r>
      <m:oMath>
        <m:r>
          <w:rPr>
            <w:rFonts w:ascii="Cambria Math" w:eastAsiaTheme="minorEastAsia" w:hAnsi="Cambria Math" w:cs="Helvetica"/>
            <w:color w:val="000000"/>
            <w:kern w:val="0"/>
            <w:lang w:val="en-GB"/>
          </w:rPr>
          <m:t>k</m:t>
        </m:r>
      </m:oMath>
      <w:r w:rsidR="007845A2">
        <w:rPr>
          <w:rFonts w:eastAsiaTheme="minorEastAsia" w:cs="Helvetica"/>
          <w:color w:val="000000"/>
          <w:kern w:val="0"/>
          <w:lang w:val="en-GB"/>
        </w:rPr>
        <w:t xml:space="preserve"> lags,</w:t>
      </w:r>
    </w:p>
    <w:p w14:paraId="6CCD930C" w14:textId="77777777" w:rsidR="007845A2" w:rsidRDefault="00000000" w:rsidP="009C3EC4">
      <w:pPr>
        <w:pStyle w:val="ListParagraph"/>
        <w:numPr>
          <w:ilvl w:val="0"/>
          <w:numId w:val="18"/>
        </w:numPr>
        <w:spacing w:after="160"/>
        <w:rPr>
          <w:rFonts w:eastAsiaTheme="minorEastAsia" w:cs="Helvetica"/>
          <w:color w:val="000000"/>
          <w:kern w:val="0"/>
          <w:lang w:val="en-GB"/>
        </w:rPr>
      </w:pPr>
      <m:oMath>
        <m:acc>
          <m:accPr>
            <m:ctrlPr>
              <w:rPr>
                <w:rFonts w:ascii="Cambria Math" w:eastAsiaTheme="minorEastAsia" w:hAnsi="Cambria Math" w:cs="Helvetica"/>
                <w:i/>
                <w:color w:val="000000"/>
                <w:kern w:val="0"/>
                <w:szCs w:val="24"/>
                <w:lang w:val="en-GB" w:eastAsia="en-US" w:bidi="ar-SA"/>
                <w14:ligatures w14:val="standardContextual"/>
              </w:rPr>
            </m:ctrlPr>
          </m:accPr>
          <m:e>
            <m:sSub>
              <m:sSubPr>
                <m:ctrlPr>
                  <w:rPr>
                    <w:rFonts w:ascii="Cambria Math" w:eastAsiaTheme="minorEastAsia" w:hAnsi="Cambria Math" w:cs="Helvetica"/>
                    <w:i/>
                    <w:color w:val="000000"/>
                    <w:kern w:val="0"/>
                    <w:lang w:val="en-GB"/>
                  </w:rPr>
                </m:ctrlPr>
              </m:sSubPr>
              <m:e>
                <m:r>
                  <m:rPr>
                    <m:sty m:val="p"/>
                  </m:rPr>
                  <w:rPr>
                    <w:rFonts w:ascii="Cambria Math" w:eastAsiaTheme="minorEastAsia" w:hAnsi="Cambria Math" w:cs="Helvetica"/>
                    <w:color w:val="000000"/>
                    <w:kern w:val="0"/>
                    <w:lang w:val="en-GB"/>
                  </w:rPr>
                  <m:t>Ω</m:t>
                </m:r>
                <m:ctrlPr>
                  <w:rPr>
                    <w:rFonts w:ascii="Cambria Math" w:eastAsiaTheme="minorEastAsia" w:hAnsi="Cambria Math" w:cs="Helvetica"/>
                    <w:color w:val="000000"/>
                    <w:kern w:val="0"/>
                    <w:lang w:val="en-GB"/>
                  </w:rPr>
                </m:ctrlPr>
              </m:e>
              <m:sub>
                <m:r>
                  <w:rPr>
                    <w:rFonts w:ascii="Cambria Math" w:eastAsiaTheme="minorEastAsia" w:hAnsi="Cambria Math" w:cs="Helvetica"/>
                    <w:color w:val="000000"/>
                    <w:kern w:val="0"/>
                    <w:lang w:val="en-GB"/>
                  </w:rPr>
                  <m:t>k+1</m:t>
                </m:r>
              </m:sub>
            </m:sSub>
          </m:e>
        </m:acc>
        <m:r>
          <w:rPr>
            <w:rFonts w:ascii="Cambria Math" w:eastAsiaTheme="minorEastAsia" w:hAnsi="Cambria Math" w:cs="Helvetica"/>
            <w:color w:val="000000"/>
            <w:kern w:val="0"/>
            <w:lang w:val="en-GB"/>
          </w:rPr>
          <m:t xml:space="preserve"> </m:t>
        </m:r>
      </m:oMath>
      <w:r w:rsidR="007845A2">
        <w:rPr>
          <w:rFonts w:eastAsiaTheme="minorEastAsia" w:cs="Helvetica"/>
          <w:color w:val="000000"/>
          <w:kern w:val="0"/>
          <w:lang w:val="en-GB"/>
        </w:rPr>
        <w:t xml:space="preserve">is the estimated covariance matrix of residuals for model with </w:t>
      </w:r>
      <m:oMath>
        <m:r>
          <w:rPr>
            <w:rFonts w:ascii="Cambria Math" w:eastAsiaTheme="minorEastAsia" w:hAnsi="Cambria Math" w:cs="Helvetica"/>
            <w:color w:val="000000"/>
            <w:kern w:val="0"/>
            <w:lang w:val="en-GB"/>
          </w:rPr>
          <m:t>k+1</m:t>
        </m:r>
      </m:oMath>
      <w:r w:rsidR="007845A2">
        <w:rPr>
          <w:rFonts w:eastAsiaTheme="minorEastAsia" w:cs="Helvetica"/>
          <w:color w:val="000000"/>
          <w:kern w:val="0"/>
          <w:lang w:val="en-GB"/>
        </w:rPr>
        <w:t xml:space="preserve"> lags.</w:t>
      </w:r>
    </w:p>
    <w:p w14:paraId="258F15E4" w14:textId="7C66E200" w:rsidR="007845A2" w:rsidRDefault="007845A2" w:rsidP="009C3EC4">
      <w:pPr>
        <w:rPr>
          <w:rFonts w:eastAsiaTheme="minorEastAsia" w:cs="Helvetica"/>
          <w:color w:val="000000"/>
          <w:kern w:val="0"/>
          <w:lang w:val="en-GB"/>
        </w:rPr>
      </w:pPr>
      <w:r>
        <w:rPr>
          <w:rFonts w:eastAsiaTheme="minorEastAsia" w:cs="Helvetica"/>
          <w:color w:val="000000"/>
          <w:kern w:val="0"/>
          <w:lang w:val="en-GB"/>
        </w:rPr>
        <w:t xml:space="preserve">This test </w:t>
      </w:r>
      <m:oMath>
        <m:r>
          <w:rPr>
            <w:rFonts w:ascii="Cambria Math" w:eastAsiaTheme="minorEastAsia" w:hAnsi="Cambria Math" w:cs="Helvetica"/>
            <w:color w:val="000000"/>
            <w:kern w:val="0"/>
            <w:lang w:val="en-GB"/>
          </w:rPr>
          <m:t>-2</m:t>
        </m:r>
        <m:func>
          <m:funcPr>
            <m:ctrlPr>
              <w:rPr>
                <w:rFonts w:ascii="Cambria Math" w:eastAsiaTheme="minorEastAsia" w:hAnsi="Cambria Math" w:cs="Helvetica"/>
                <w:i/>
                <w:color w:val="000000"/>
                <w:kern w:val="0"/>
                <w:lang w:val="en-GB"/>
              </w:rPr>
            </m:ctrlPr>
          </m:funcPr>
          <m:fName>
            <m:r>
              <m:rPr>
                <m:sty m:val="p"/>
              </m:rPr>
              <w:rPr>
                <w:rFonts w:ascii="Cambria Math" w:eastAsiaTheme="minorEastAsia" w:hAnsi="Cambria Math" w:cs="Helvetica"/>
                <w:color w:val="000000"/>
                <w:kern w:val="0"/>
                <w:lang w:val="en-GB"/>
              </w:rPr>
              <m:t>ln</m:t>
            </m:r>
          </m:fName>
          <m:e>
            <m:d>
              <m:dPr>
                <m:ctrlPr>
                  <w:rPr>
                    <w:rFonts w:ascii="Cambria Math" w:eastAsiaTheme="minorEastAsia" w:hAnsi="Cambria Math" w:cs="Helvetica"/>
                    <w:i/>
                    <w:color w:val="000000"/>
                    <w:kern w:val="0"/>
                    <w:lang w:val="en-GB"/>
                  </w:rPr>
                </m:ctrlPr>
              </m:dPr>
              <m:e>
                <m:r>
                  <w:rPr>
                    <w:rFonts w:ascii="Cambria Math" w:eastAsiaTheme="minorEastAsia" w:hAnsi="Cambria Math" w:cs="Helvetica"/>
                    <w:color w:val="000000"/>
                    <w:kern w:val="0"/>
                    <w:lang w:val="en-GB"/>
                  </w:rPr>
                  <m:t>Q</m:t>
                </m:r>
              </m:e>
            </m:d>
          </m:e>
        </m:func>
      </m:oMath>
      <w:r w:rsidR="007C26A0">
        <w:rPr>
          <w:rFonts w:eastAsiaTheme="minorEastAsia" w:cs="Helvetica"/>
          <w:color w:val="000000"/>
          <w:kern w:val="0"/>
          <w:lang w:val="en-GB"/>
        </w:rPr>
        <w:t xml:space="preserve"> </w:t>
      </w:r>
      <w:r>
        <w:rPr>
          <w:rFonts w:eastAsiaTheme="minorEastAsia" w:cs="Helvetica"/>
          <w:color w:val="000000"/>
          <w:kern w:val="0"/>
          <w:lang w:val="en-GB"/>
        </w:rPr>
        <w:t xml:space="preserve">follows an asymptotic </w:t>
      </w:r>
      <m:oMath>
        <m:sSup>
          <m:sSupPr>
            <m:ctrlPr>
              <w:rPr>
                <w:rFonts w:ascii="Cambria Math" w:eastAsiaTheme="minorEastAsia" w:hAnsi="Cambria Math" w:cs="Helvetica"/>
                <w:i/>
                <w:color w:val="000000"/>
                <w:kern w:val="0"/>
                <w:lang w:val="en-GB"/>
              </w:rPr>
            </m:ctrlPr>
          </m:sSupPr>
          <m:e>
            <m:r>
              <w:rPr>
                <w:rFonts w:ascii="Cambria Math" w:eastAsiaTheme="minorEastAsia" w:hAnsi="Cambria Math" w:cs="Helvetica"/>
                <w:color w:val="000000"/>
                <w:kern w:val="0"/>
                <w:lang w:val="en-GB"/>
              </w:rPr>
              <m:t>χ</m:t>
            </m:r>
          </m:e>
          <m:sup>
            <m:r>
              <w:rPr>
                <w:rFonts w:ascii="Cambria Math" w:eastAsiaTheme="minorEastAsia" w:hAnsi="Cambria Math" w:cs="Helvetica"/>
                <w:color w:val="000000"/>
                <w:kern w:val="0"/>
                <w:lang w:val="en-GB"/>
              </w:rPr>
              <m:t>2</m:t>
            </m:r>
          </m:sup>
        </m:sSup>
      </m:oMath>
      <w:r>
        <w:rPr>
          <w:rFonts w:eastAsiaTheme="minorEastAsia" w:cs="Helvetica"/>
          <w:color w:val="000000"/>
          <w:kern w:val="0"/>
          <w:lang w:val="en-GB"/>
        </w:rPr>
        <w:t xml:space="preserve"> distribution with </w:t>
      </w:r>
      <m:oMath>
        <m:sSup>
          <m:sSupPr>
            <m:ctrlPr>
              <w:rPr>
                <w:rFonts w:ascii="Cambria Math" w:eastAsiaTheme="minorEastAsia" w:hAnsi="Cambria Math" w:cs="Helvetica"/>
                <w:i/>
                <w:color w:val="000000"/>
                <w:kern w:val="0"/>
                <w:lang w:val="en-GB"/>
              </w:rPr>
            </m:ctrlPr>
          </m:sSupPr>
          <m:e>
            <m:r>
              <w:rPr>
                <w:rFonts w:ascii="Cambria Math" w:eastAsiaTheme="minorEastAsia" w:hAnsi="Cambria Math" w:cs="Helvetica"/>
                <w:color w:val="000000"/>
                <w:kern w:val="0"/>
                <w:lang w:val="en-GB"/>
              </w:rPr>
              <m:t>p</m:t>
            </m:r>
          </m:e>
          <m:sup>
            <m:r>
              <w:rPr>
                <w:rFonts w:ascii="Cambria Math" w:eastAsiaTheme="minorEastAsia" w:hAnsi="Cambria Math" w:cs="Helvetica"/>
                <w:color w:val="000000"/>
                <w:kern w:val="0"/>
                <w:lang w:val="en-GB"/>
              </w:rPr>
              <m:t>2</m:t>
            </m:r>
          </m:sup>
        </m:sSup>
      </m:oMath>
      <w:r>
        <w:rPr>
          <w:rFonts w:eastAsiaTheme="minorEastAsia" w:cs="Helvetica"/>
          <w:color w:val="000000"/>
          <w:kern w:val="0"/>
          <w:lang w:val="en-GB"/>
        </w:rPr>
        <w:t xml:space="preserve"> degrees of freedom, where </w:t>
      </w:r>
      <m:oMath>
        <m:r>
          <w:rPr>
            <w:rFonts w:ascii="Cambria Math" w:eastAsiaTheme="minorEastAsia" w:hAnsi="Cambria Math" w:cs="Helvetica"/>
            <w:color w:val="000000"/>
            <w:kern w:val="0"/>
            <w:lang w:val="en-GB"/>
          </w:rPr>
          <m:t>p</m:t>
        </m:r>
      </m:oMath>
      <w:r>
        <w:rPr>
          <w:rFonts w:eastAsiaTheme="minorEastAsia" w:cs="Helvetica"/>
          <w:color w:val="000000"/>
          <w:kern w:val="0"/>
          <w:lang w:val="en-GB"/>
        </w:rPr>
        <w:t xml:space="preserve"> is the number of endogenous variables. If the test statistic exceeds the critical value from the </w:t>
      </w:r>
      <m:oMath>
        <m:sSup>
          <m:sSupPr>
            <m:ctrlPr>
              <w:rPr>
                <w:rFonts w:ascii="Cambria Math" w:eastAsiaTheme="minorEastAsia" w:hAnsi="Cambria Math" w:cs="Helvetica"/>
                <w:i/>
                <w:color w:val="000000"/>
                <w:kern w:val="0"/>
                <w:lang w:val="en-GB"/>
              </w:rPr>
            </m:ctrlPr>
          </m:sSupPr>
          <m:e>
            <m:r>
              <w:rPr>
                <w:rFonts w:ascii="Cambria Math" w:eastAsiaTheme="minorEastAsia" w:hAnsi="Cambria Math" w:cs="Helvetica"/>
                <w:color w:val="000000"/>
                <w:kern w:val="0"/>
                <w:lang w:val="en-GB"/>
              </w:rPr>
              <m:t>χ</m:t>
            </m:r>
          </m:e>
          <m:sup>
            <m:r>
              <w:rPr>
                <w:rFonts w:ascii="Cambria Math" w:eastAsiaTheme="minorEastAsia" w:hAnsi="Cambria Math" w:cs="Helvetica"/>
                <w:color w:val="000000"/>
                <w:kern w:val="0"/>
                <w:lang w:val="en-GB"/>
              </w:rPr>
              <m:t>2</m:t>
            </m:r>
          </m:sup>
        </m:sSup>
        <m:r>
          <w:rPr>
            <w:rFonts w:ascii="Cambria Math" w:eastAsiaTheme="minorEastAsia" w:hAnsi="Cambria Math" w:cs="Helvetica"/>
            <w:color w:val="000000"/>
            <w:kern w:val="0"/>
            <w:lang w:val="en-GB"/>
          </w:rPr>
          <m:t xml:space="preserve"> </m:t>
        </m:r>
      </m:oMath>
      <w:r>
        <w:rPr>
          <w:rFonts w:eastAsiaTheme="minorEastAsia" w:cs="Helvetica"/>
          <w:color w:val="000000"/>
          <w:kern w:val="0"/>
          <w:lang w:val="en-GB"/>
        </w:rPr>
        <w:t xml:space="preserve">distribution, we reject the null hypothesis </w:t>
      </w:r>
      <m:oMath>
        <m:sSub>
          <m:sSubPr>
            <m:ctrlPr>
              <w:rPr>
                <w:rFonts w:ascii="Cambria Math" w:eastAsiaTheme="minorEastAsia" w:hAnsi="Cambria Math" w:cs="Helvetica"/>
                <w:i/>
                <w:color w:val="000000"/>
                <w:kern w:val="0"/>
                <w:lang w:val="en-GB"/>
              </w:rPr>
            </m:ctrlPr>
          </m:sSubPr>
          <m:e>
            <m:r>
              <w:rPr>
                <w:rFonts w:ascii="Cambria Math" w:eastAsiaTheme="minorEastAsia" w:hAnsi="Cambria Math" w:cs="Helvetica"/>
                <w:color w:val="000000"/>
                <w:kern w:val="0"/>
                <w:lang w:val="en-GB"/>
              </w:rPr>
              <m:t>H</m:t>
            </m:r>
          </m:e>
          <m:sub>
            <m:r>
              <w:rPr>
                <w:rFonts w:ascii="Cambria Math" w:eastAsiaTheme="minorEastAsia" w:hAnsi="Cambria Math" w:cs="Helvetica"/>
                <w:color w:val="000000"/>
                <w:kern w:val="0"/>
                <w:lang w:val="en-GB"/>
              </w:rPr>
              <m:t>k</m:t>
            </m:r>
          </m:sub>
        </m:sSub>
      </m:oMath>
      <w:r>
        <w:rPr>
          <w:rFonts w:eastAsiaTheme="minorEastAsia" w:cs="Helvetica"/>
          <w:color w:val="000000"/>
          <w:kern w:val="0"/>
          <w:lang w:val="en-GB"/>
        </w:rPr>
        <w:t xml:space="preserve">, indicating that a model with </w:t>
      </w:r>
      <m:oMath>
        <m:sSub>
          <m:sSubPr>
            <m:ctrlPr>
              <w:rPr>
                <w:rFonts w:ascii="Cambria Math" w:eastAsiaTheme="minorEastAsia" w:hAnsi="Cambria Math" w:cs="Helvetica"/>
                <w:i/>
                <w:color w:val="000000"/>
                <w:kern w:val="0"/>
                <w:lang w:val="en-GB"/>
              </w:rPr>
            </m:ctrlPr>
          </m:sSubPr>
          <m:e>
            <m:r>
              <w:rPr>
                <w:rFonts w:ascii="Cambria Math" w:eastAsiaTheme="minorEastAsia" w:hAnsi="Cambria Math" w:cs="Helvetica"/>
                <w:color w:val="000000"/>
                <w:kern w:val="0"/>
                <w:lang w:val="en-GB"/>
              </w:rPr>
              <m:t>H</m:t>
            </m:r>
          </m:e>
          <m:sub>
            <m:r>
              <w:rPr>
                <w:rFonts w:ascii="Cambria Math" w:eastAsiaTheme="minorEastAsia" w:hAnsi="Cambria Math" w:cs="Helvetica"/>
                <w:color w:val="000000"/>
                <w:kern w:val="0"/>
                <w:lang w:val="en-GB"/>
              </w:rPr>
              <m:t>k+1</m:t>
            </m:r>
          </m:sub>
        </m:sSub>
      </m:oMath>
      <w:r>
        <w:rPr>
          <w:rFonts w:eastAsiaTheme="minorEastAsia" w:cs="Helvetica"/>
          <w:color w:val="000000"/>
          <w:kern w:val="0"/>
          <w:lang w:val="en-GB"/>
        </w:rPr>
        <w:t xml:space="preserve"> is preferred. </w:t>
      </w:r>
    </w:p>
    <w:p w14:paraId="7D47A045" w14:textId="6B728819" w:rsidR="007845A2" w:rsidRDefault="007845A2" w:rsidP="009C3EC4">
      <w:pPr>
        <w:rPr>
          <w:rFonts w:eastAsiaTheme="minorEastAsia" w:cs="Helvetica"/>
          <w:color w:val="000000"/>
          <w:kern w:val="0"/>
          <w:lang w:val="en-GB"/>
        </w:rPr>
      </w:pPr>
      <w:r>
        <w:rPr>
          <w:rFonts w:eastAsiaTheme="minorEastAsia" w:cs="Helvetica"/>
          <w:color w:val="000000"/>
          <w:kern w:val="0"/>
          <w:lang w:val="en-GB"/>
        </w:rPr>
        <w:t>In addition to the LR test, various information criteria are commonly used to determine the optimal lag length while balancing model fit and complexity. The three widely applied criteria are the Akaike Information Criterion (AIC)</w:t>
      </w:r>
      <w:r w:rsidR="00A55737">
        <w:rPr>
          <w:rFonts w:eastAsiaTheme="minorEastAsia" w:cs="Helvetica"/>
          <w:color w:val="000000"/>
          <w:kern w:val="0"/>
          <w:lang w:val="en-GB"/>
        </w:rPr>
        <w:t xml:space="preserve">, </w:t>
      </w:r>
      <w:r w:rsidR="00E861FD">
        <w:rPr>
          <w:rFonts w:eastAsiaTheme="minorEastAsia" w:cs="Helvetica"/>
          <w:color w:val="000000"/>
          <w:kern w:val="0"/>
          <w:lang w:val="en-GB"/>
        </w:rPr>
        <w:t>demonstrated</w:t>
      </w:r>
      <w:r w:rsidR="00A55737">
        <w:rPr>
          <w:rFonts w:eastAsiaTheme="minorEastAsia" w:cs="Helvetica"/>
          <w:color w:val="000000"/>
          <w:kern w:val="0"/>
          <w:lang w:val="en-GB"/>
        </w:rPr>
        <w:t xml:space="preserve"> in equation </w:t>
      </w:r>
      <w:r w:rsidR="00D55AE6">
        <w:rPr>
          <w:rFonts w:eastAsiaTheme="minorEastAsia" w:cs="Helvetica"/>
          <w:color w:val="000000"/>
          <w:kern w:val="0"/>
          <w:lang w:val="en-GB"/>
        </w:rPr>
        <w:t>(</w:t>
      </w:r>
      <w:r w:rsidR="00A55737">
        <w:rPr>
          <w:rFonts w:eastAsiaTheme="minorEastAsia" w:cs="Helvetica"/>
          <w:color w:val="000000"/>
          <w:kern w:val="0"/>
          <w:lang w:val="en-GB"/>
        </w:rPr>
        <w:t>2</w:t>
      </w:r>
      <w:r w:rsidR="00D55AE6">
        <w:rPr>
          <w:rFonts w:eastAsiaTheme="minorEastAsia" w:cs="Helvetica"/>
          <w:color w:val="000000"/>
          <w:kern w:val="0"/>
          <w:lang w:val="en-GB"/>
        </w:rPr>
        <w:t>)</w:t>
      </w:r>
      <w:r>
        <w:rPr>
          <w:rFonts w:eastAsiaTheme="minorEastAsia" w:cs="Helvetica"/>
          <w:color w:val="000000"/>
          <w:kern w:val="0"/>
          <w:lang w:val="en-GB"/>
        </w:rPr>
        <w:t>, the Schwartz Criterion (SC)</w:t>
      </w:r>
      <w:r w:rsidR="00A55737">
        <w:rPr>
          <w:rFonts w:eastAsiaTheme="minorEastAsia" w:cs="Helvetica"/>
          <w:color w:val="000000"/>
          <w:kern w:val="0"/>
          <w:lang w:val="en-GB"/>
        </w:rPr>
        <w:t xml:space="preserve">, </w:t>
      </w:r>
      <w:r w:rsidR="00E861FD">
        <w:rPr>
          <w:rFonts w:eastAsiaTheme="minorEastAsia" w:cs="Helvetica"/>
          <w:color w:val="000000"/>
          <w:kern w:val="0"/>
          <w:lang w:val="en-GB"/>
        </w:rPr>
        <w:t>demonstrated</w:t>
      </w:r>
      <w:r w:rsidR="00A55737">
        <w:rPr>
          <w:rFonts w:eastAsiaTheme="minorEastAsia" w:cs="Helvetica"/>
          <w:color w:val="000000"/>
          <w:kern w:val="0"/>
          <w:lang w:val="en-GB"/>
        </w:rPr>
        <w:t xml:space="preserve"> in equation </w:t>
      </w:r>
      <w:r w:rsidR="00D55AE6">
        <w:rPr>
          <w:rFonts w:eastAsiaTheme="minorEastAsia" w:cs="Helvetica"/>
          <w:color w:val="000000"/>
          <w:kern w:val="0"/>
          <w:lang w:val="en-GB"/>
        </w:rPr>
        <w:t>(</w:t>
      </w:r>
      <w:r w:rsidR="00A55737">
        <w:rPr>
          <w:rFonts w:eastAsiaTheme="minorEastAsia" w:cs="Helvetica"/>
          <w:color w:val="000000"/>
          <w:kern w:val="0"/>
          <w:lang w:val="en-GB"/>
        </w:rPr>
        <w:t>3</w:t>
      </w:r>
      <w:r w:rsidR="00D55AE6">
        <w:rPr>
          <w:rFonts w:eastAsiaTheme="minorEastAsia" w:cs="Helvetica"/>
          <w:color w:val="000000"/>
          <w:kern w:val="0"/>
          <w:lang w:val="en-GB"/>
        </w:rPr>
        <w:t>)</w:t>
      </w:r>
      <w:r w:rsidR="00EF7487">
        <w:rPr>
          <w:rFonts w:eastAsiaTheme="minorEastAsia" w:cs="Helvetica"/>
          <w:color w:val="000000"/>
          <w:kern w:val="0"/>
          <w:lang w:val="en-GB"/>
        </w:rPr>
        <w:t>,</w:t>
      </w:r>
      <w:r>
        <w:rPr>
          <w:rFonts w:eastAsiaTheme="minorEastAsia" w:cs="Helvetica"/>
          <w:color w:val="000000"/>
          <w:kern w:val="0"/>
          <w:lang w:val="en-GB"/>
        </w:rPr>
        <w:t xml:space="preserve"> and the Hannan-Quinn Information Criterion (H-Q)</w:t>
      </w:r>
      <w:r w:rsidR="00EF7487">
        <w:rPr>
          <w:rFonts w:eastAsiaTheme="minorEastAsia" w:cs="Helvetica"/>
          <w:color w:val="000000"/>
          <w:kern w:val="0"/>
          <w:lang w:val="en-GB"/>
        </w:rPr>
        <w:t xml:space="preserve">, </w:t>
      </w:r>
      <w:r w:rsidR="00E861FD">
        <w:rPr>
          <w:rFonts w:eastAsiaTheme="minorEastAsia" w:cs="Helvetica"/>
          <w:color w:val="000000"/>
          <w:kern w:val="0"/>
          <w:lang w:val="en-GB"/>
        </w:rPr>
        <w:t>demonstrated</w:t>
      </w:r>
      <w:r w:rsidR="00EF7487">
        <w:rPr>
          <w:rFonts w:eastAsiaTheme="minorEastAsia" w:cs="Helvetica"/>
          <w:color w:val="000000"/>
          <w:kern w:val="0"/>
          <w:lang w:val="en-GB"/>
        </w:rPr>
        <w:t xml:space="preserve"> in equation </w:t>
      </w:r>
      <w:r w:rsidR="00D55AE6">
        <w:rPr>
          <w:rFonts w:eastAsiaTheme="minorEastAsia" w:cs="Helvetica"/>
          <w:color w:val="000000"/>
          <w:kern w:val="0"/>
          <w:lang w:val="en-GB"/>
        </w:rPr>
        <w:t>(</w:t>
      </w:r>
      <w:r w:rsidR="00EF7487">
        <w:rPr>
          <w:rFonts w:eastAsiaTheme="minorEastAsia" w:cs="Helvetica"/>
          <w:color w:val="000000"/>
          <w:kern w:val="0"/>
          <w:lang w:val="en-GB"/>
        </w:rPr>
        <w:t>4</w:t>
      </w:r>
      <w:r w:rsidR="00D55AE6">
        <w:rPr>
          <w:rFonts w:eastAsiaTheme="minorEastAsia" w:cs="Helvetica"/>
          <w:color w:val="000000"/>
          <w:kern w:val="0"/>
          <w:lang w:val="en-GB"/>
        </w:rPr>
        <w:t>)</w:t>
      </w:r>
      <w:r>
        <w:rPr>
          <w:rFonts w:eastAsiaTheme="minorEastAsia" w:cs="Helvetica"/>
          <w:color w:val="000000"/>
          <w:kern w:val="0"/>
          <w:lang w:val="en-GB"/>
        </w:rPr>
        <w:t>:</w:t>
      </w:r>
    </w:p>
    <w:p w14:paraId="3FDC6C1B" w14:textId="0738DD77" w:rsidR="007845A2" w:rsidRPr="0076415C" w:rsidRDefault="007845A2" w:rsidP="009E4785">
      <w:pPr>
        <w:pStyle w:val="ListParagraph"/>
        <w:jc w:val="center"/>
        <w:rPr>
          <w:rFonts w:eastAsiaTheme="minorEastAsia" w:cs="Helvetica"/>
          <w:color w:val="000000"/>
          <w:kern w:val="0"/>
          <w:lang w:val="en-GB"/>
        </w:rPr>
      </w:pPr>
      <m:oMath>
        <m:r>
          <w:rPr>
            <w:rFonts w:ascii="Cambria Math" w:eastAsiaTheme="minorEastAsia" w:hAnsi="Cambria Math" w:cs="Helvetica"/>
            <w:color w:val="000000"/>
            <w:kern w:val="0"/>
            <w:lang w:val="en-GB"/>
          </w:rPr>
          <m:t>AIC=ln</m:t>
        </m:r>
        <m:d>
          <m:dPr>
            <m:begChr m:val="|"/>
            <m:endChr m:val="|"/>
            <m:ctrlPr>
              <w:rPr>
                <w:rFonts w:ascii="Cambria Math" w:eastAsiaTheme="minorEastAsia" w:hAnsi="Cambria Math" w:cs="Helvetica"/>
                <w:i/>
                <w:color w:val="000000"/>
                <w:kern w:val="0"/>
                <w:szCs w:val="24"/>
                <w:lang w:val="en-GB" w:eastAsia="en-US" w:bidi="ar-SA"/>
                <w14:ligatures w14:val="standardContextual"/>
              </w:rPr>
            </m:ctrlPr>
          </m:dPr>
          <m:e>
            <m:acc>
              <m:accPr>
                <m:ctrlPr>
                  <w:rPr>
                    <w:rFonts w:ascii="Cambria Math" w:eastAsiaTheme="minorEastAsia" w:hAnsi="Cambria Math" w:cs="Helvetica"/>
                    <w:color w:val="000000"/>
                    <w:kern w:val="0"/>
                    <w:szCs w:val="24"/>
                    <w:lang w:val="en-GB" w:eastAsia="en-US" w:bidi="ar-SA"/>
                    <w14:ligatures w14:val="standardContextual"/>
                  </w:rPr>
                </m:ctrlPr>
              </m:accPr>
              <m:e>
                <m:r>
                  <m:rPr>
                    <m:sty m:val="p"/>
                  </m:rPr>
                  <w:rPr>
                    <w:rFonts w:ascii="Cambria Math" w:eastAsiaTheme="minorEastAsia" w:hAnsi="Cambria Math" w:cs="Helvetica"/>
                    <w:color w:val="000000"/>
                    <w:kern w:val="0"/>
                    <w:lang w:val="en-GB"/>
                  </w:rPr>
                  <m:t>Ω</m:t>
                </m:r>
              </m:e>
            </m:acc>
          </m:e>
        </m:d>
        <m:r>
          <w:rPr>
            <w:rFonts w:ascii="Cambria Math" w:eastAsiaTheme="minorEastAsia" w:hAnsi="Cambria Math" w:cs="Helvetica"/>
            <w:color w:val="000000"/>
            <w:kern w:val="0"/>
            <w:lang w:val="en-GB"/>
          </w:rPr>
          <m:t xml:space="preserve">+ </m:t>
        </m:r>
        <m:f>
          <m:fPr>
            <m:ctrlPr>
              <w:rPr>
                <w:rFonts w:ascii="Cambria Math" w:eastAsiaTheme="minorEastAsia" w:hAnsi="Cambria Math" w:cs="Helvetica"/>
                <w:i/>
                <w:color w:val="000000"/>
                <w:kern w:val="0"/>
                <w:szCs w:val="24"/>
                <w:lang w:val="en-GB" w:eastAsia="en-US" w:bidi="ar-SA"/>
                <w14:ligatures w14:val="standardContextual"/>
              </w:rPr>
            </m:ctrlPr>
          </m:fPr>
          <m:num>
            <m:r>
              <w:rPr>
                <w:rFonts w:ascii="Cambria Math" w:eastAsiaTheme="minorEastAsia" w:hAnsi="Cambria Math" w:cs="Helvetica"/>
                <w:color w:val="000000"/>
                <w:kern w:val="0"/>
                <w:lang w:val="en-GB"/>
              </w:rPr>
              <m:t>2×</m:t>
            </m:r>
            <m:d>
              <m:dPr>
                <m:ctrlPr>
                  <w:rPr>
                    <w:rFonts w:ascii="Cambria Math" w:eastAsiaTheme="minorEastAsia" w:hAnsi="Cambria Math" w:cs="Helvetica"/>
                    <w:i/>
                    <w:color w:val="000000"/>
                    <w:kern w:val="0"/>
                    <w:lang w:val="en-GB"/>
                  </w:rPr>
                </m:ctrlPr>
              </m:dPr>
              <m:e>
                <m:sSup>
                  <m:sSupPr>
                    <m:ctrlPr>
                      <w:rPr>
                        <w:rFonts w:ascii="Cambria Math" w:eastAsiaTheme="minorEastAsia" w:hAnsi="Cambria Math" w:cs="Helvetica"/>
                        <w:i/>
                        <w:color w:val="000000"/>
                        <w:kern w:val="0"/>
                        <w:lang w:val="en-GB"/>
                      </w:rPr>
                    </m:ctrlPr>
                  </m:sSupPr>
                  <m:e>
                    <m:r>
                      <w:rPr>
                        <w:rFonts w:ascii="Cambria Math" w:eastAsiaTheme="minorEastAsia" w:hAnsi="Cambria Math" w:cs="Helvetica"/>
                        <w:color w:val="000000"/>
                        <w:kern w:val="0"/>
                        <w:lang w:val="en-GB"/>
                      </w:rPr>
                      <m:t>p</m:t>
                    </m:r>
                  </m:e>
                  <m:sup>
                    <m:r>
                      <w:rPr>
                        <w:rFonts w:ascii="Cambria Math" w:eastAsiaTheme="minorEastAsia" w:hAnsi="Cambria Math" w:cs="Helvetica"/>
                        <w:color w:val="000000"/>
                        <w:kern w:val="0"/>
                        <w:lang w:val="en-GB"/>
                      </w:rPr>
                      <m:t>2</m:t>
                    </m:r>
                  </m:sup>
                </m:sSup>
                <m:r>
                  <w:rPr>
                    <w:rFonts w:ascii="Cambria Math" w:eastAsiaTheme="minorEastAsia" w:hAnsi="Cambria Math" w:cs="Helvetica"/>
                    <w:color w:val="000000"/>
                    <w:kern w:val="0"/>
                    <w:lang w:val="en-GB"/>
                  </w:rPr>
                  <m:t>k</m:t>
                </m:r>
              </m:e>
            </m:d>
          </m:num>
          <m:den>
            <m:r>
              <w:rPr>
                <w:rFonts w:ascii="Cambria Math" w:eastAsiaTheme="minorEastAsia" w:hAnsi="Cambria Math" w:cs="Helvetica"/>
                <w:color w:val="000000"/>
                <w:kern w:val="0"/>
                <w:lang w:val="en-GB"/>
              </w:rPr>
              <m:t>T</m:t>
            </m:r>
          </m:den>
        </m:f>
        <m:r>
          <w:rPr>
            <w:rFonts w:ascii="Cambria Math" w:eastAsiaTheme="minorEastAsia" w:hAnsi="Cambria Math" w:cs="Helvetica"/>
            <w:color w:val="000000"/>
            <w:kern w:val="0"/>
            <w:szCs w:val="24"/>
            <w:lang w:val="en-GB" w:eastAsia="en-US" w:bidi="ar-SA"/>
            <w14:ligatures w14:val="standardContextual"/>
          </w:rPr>
          <m:t xml:space="preserve">  </m:t>
        </m:r>
      </m:oMath>
      <w:r w:rsidR="009E4785">
        <w:rPr>
          <w:rFonts w:eastAsiaTheme="minorEastAsia" w:cs="Helvetica"/>
          <w:color w:val="000000"/>
          <w:kern w:val="0"/>
          <w:szCs w:val="24"/>
          <w:lang w:val="en-GB" w:eastAsia="en-US" w:bidi="ar-SA"/>
          <w14:ligatures w14:val="standardContextual"/>
        </w:rPr>
        <w:t xml:space="preserve">                     (2)</w:t>
      </w:r>
    </w:p>
    <w:p w14:paraId="062C1729" w14:textId="61935EA9" w:rsidR="007845A2" w:rsidRPr="007028C7" w:rsidRDefault="007845A2" w:rsidP="009E4785">
      <w:pPr>
        <w:pStyle w:val="ListParagraph"/>
        <w:jc w:val="center"/>
        <w:rPr>
          <w:rFonts w:eastAsiaTheme="minorEastAsia" w:cs="Helvetica"/>
          <w:color w:val="000000"/>
          <w:kern w:val="0"/>
          <w:lang w:val="en-GB"/>
        </w:rPr>
      </w:pPr>
      <m:oMath>
        <m:r>
          <w:rPr>
            <w:rFonts w:ascii="Cambria Math" w:eastAsiaTheme="minorEastAsia" w:hAnsi="Cambria Math" w:cs="Helvetica"/>
            <w:color w:val="000000"/>
            <w:kern w:val="0"/>
            <w:lang w:val="en-GB"/>
          </w:rPr>
          <m:t>SC=ln</m:t>
        </m:r>
        <m:d>
          <m:dPr>
            <m:begChr m:val="|"/>
            <m:endChr m:val="|"/>
            <m:ctrlPr>
              <w:rPr>
                <w:rFonts w:ascii="Cambria Math" w:eastAsiaTheme="minorEastAsia" w:hAnsi="Cambria Math" w:cs="Helvetica"/>
                <w:i/>
                <w:color w:val="000000"/>
                <w:kern w:val="0"/>
                <w:szCs w:val="24"/>
                <w:lang w:val="en-GB" w:eastAsia="en-US" w:bidi="ar-SA"/>
                <w14:ligatures w14:val="standardContextual"/>
              </w:rPr>
            </m:ctrlPr>
          </m:dPr>
          <m:e>
            <m:acc>
              <m:accPr>
                <m:ctrlPr>
                  <w:rPr>
                    <w:rFonts w:ascii="Cambria Math" w:eastAsiaTheme="minorEastAsia" w:hAnsi="Cambria Math" w:cs="Helvetica"/>
                    <w:i/>
                    <w:color w:val="000000"/>
                    <w:kern w:val="0"/>
                    <w:szCs w:val="24"/>
                    <w:lang w:val="en-GB" w:eastAsia="en-US" w:bidi="ar-SA"/>
                    <w14:ligatures w14:val="standardContextual"/>
                  </w:rPr>
                </m:ctrlPr>
              </m:accPr>
              <m:e>
                <m:r>
                  <m:rPr>
                    <m:sty m:val="p"/>
                  </m:rPr>
                  <w:rPr>
                    <w:rFonts w:ascii="Cambria Math" w:eastAsiaTheme="minorEastAsia" w:hAnsi="Cambria Math" w:cs="Helvetica"/>
                    <w:color w:val="000000"/>
                    <w:kern w:val="0"/>
                    <w:lang w:val="en-GB"/>
                  </w:rPr>
                  <m:t>Ω</m:t>
                </m:r>
              </m:e>
            </m:acc>
          </m:e>
        </m:d>
        <m:r>
          <w:rPr>
            <w:rFonts w:ascii="Cambria Math" w:eastAsiaTheme="minorEastAsia" w:hAnsi="Cambria Math" w:cs="Helvetica"/>
            <w:color w:val="000000"/>
            <w:kern w:val="0"/>
            <w:lang w:val="en-GB"/>
          </w:rPr>
          <m:t>+(</m:t>
        </m:r>
        <m:sSup>
          <m:sSupPr>
            <m:ctrlPr>
              <w:rPr>
                <w:rFonts w:ascii="Cambria Math" w:eastAsiaTheme="minorEastAsia" w:hAnsi="Cambria Math" w:cs="Helvetica"/>
                <w:i/>
                <w:color w:val="000000"/>
                <w:kern w:val="0"/>
                <w:lang w:val="en-GB"/>
              </w:rPr>
            </m:ctrlPr>
          </m:sSupPr>
          <m:e>
            <m:r>
              <w:rPr>
                <w:rFonts w:ascii="Cambria Math" w:eastAsiaTheme="minorEastAsia" w:hAnsi="Cambria Math" w:cs="Helvetica"/>
                <w:color w:val="000000"/>
                <w:kern w:val="0"/>
                <w:lang w:val="en-GB"/>
              </w:rPr>
              <m:t>p</m:t>
            </m:r>
          </m:e>
          <m:sup>
            <m:r>
              <w:rPr>
                <w:rFonts w:ascii="Cambria Math" w:eastAsiaTheme="minorEastAsia" w:hAnsi="Cambria Math" w:cs="Helvetica"/>
                <w:color w:val="000000"/>
                <w:kern w:val="0"/>
                <w:lang w:val="en-GB"/>
              </w:rPr>
              <m:t>2</m:t>
            </m:r>
          </m:sup>
        </m:sSup>
        <m:r>
          <w:rPr>
            <w:rFonts w:ascii="Cambria Math" w:eastAsiaTheme="minorEastAsia" w:hAnsi="Cambria Math" w:cs="Helvetica"/>
            <w:color w:val="000000"/>
            <w:kern w:val="0"/>
            <w:lang w:val="en-GB"/>
          </w:rPr>
          <m:t>k)</m:t>
        </m:r>
        <m:f>
          <m:fPr>
            <m:ctrlPr>
              <w:rPr>
                <w:rFonts w:ascii="Cambria Math" w:eastAsiaTheme="minorEastAsia" w:hAnsi="Cambria Math" w:cs="Helvetica"/>
                <w:i/>
                <w:color w:val="000000"/>
                <w:kern w:val="0"/>
                <w:szCs w:val="24"/>
                <w:lang w:val="en-GB" w:eastAsia="en-US" w:bidi="ar-SA"/>
                <w14:ligatures w14:val="standardContextual"/>
              </w:rPr>
            </m:ctrlPr>
          </m:fPr>
          <m:num>
            <m:r>
              <w:rPr>
                <w:rFonts w:ascii="Cambria Math" w:eastAsiaTheme="minorEastAsia" w:hAnsi="Cambria Math" w:cs="Helvetica"/>
                <w:color w:val="000000"/>
                <w:kern w:val="0"/>
                <w:lang w:val="en-GB"/>
              </w:rPr>
              <m:t>lnT</m:t>
            </m:r>
          </m:num>
          <m:den>
            <m:r>
              <w:rPr>
                <w:rFonts w:ascii="Cambria Math" w:eastAsiaTheme="minorEastAsia" w:hAnsi="Cambria Math" w:cs="Helvetica"/>
                <w:color w:val="000000"/>
                <w:kern w:val="0"/>
                <w:lang w:val="en-GB"/>
              </w:rPr>
              <m:t>T</m:t>
            </m:r>
          </m:den>
        </m:f>
      </m:oMath>
      <w:r w:rsidR="009E4785">
        <w:rPr>
          <w:rFonts w:eastAsiaTheme="minorEastAsia" w:cs="Helvetica"/>
          <w:color w:val="000000"/>
          <w:kern w:val="0"/>
          <w:szCs w:val="24"/>
          <w:lang w:val="en-GB" w:eastAsia="en-US" w:bidi="ar-SA"/>
          <w14:ligatures w14:val="standardContextual"/>
        </w:rPr>
        <w:t xml:space="preserve">                      (3)</w:t>
      </w:r>
    </w:p>
    <w:p w14:paraId="64814115" w14:textId="550E38DB" w:rsidR="007845A2" w:rsidRPr="00E6794F" w:rsidRDefault="007845A2" w:rsidP="009E4785">
      <w:pPr>
        <w:pStyle w:val="ListParagraph"/>
        <w:jc w:val="center"/>
        <w:rPr>
          <w:rFonts w:eastAsiaTheme="minorEastAsia" w:cs="Helvetica"/>
          <w:color w:val="000000"/>
          <w:kern w:val="0"/>
          <w:lang w:val="en-GB"/>
        </w:rPr>
      </w:pPr>
      <m:oMath>
        <m:r>
          <w:rPr>
            <w:rFonts w:ascii="Cambria Math" w:eastAsiaTheme="minorEastAsia" w:hAnsi="Cambria Math" w:cs="Helvetica"/>
            <w:color w:val="000000"/>
            <w:kern w:val="0"/>
            <w:lang w:val="en-GB"/>
          </w:rPr>
          <m:t>H-Q=</m:t>
        </m:r>
        <m:func>
          <m:funcPr>
            <m:ctrlPr>
              <w:rPr>
                <w:rFonts w:ascii="Cambria Math" w:eastAsiaTheme="minorEastAsia" w:hAnsi="Cambria Math" w:cs="Helvetica"/>
                <w:i/>
                <w:color w:val="000000"/>
                <w:kern w:val="0"/>
                <w:lang w:val="en-GB"/>
              </w:rPr>
            </m:ctrlPr>
          </m:funcPr>
          <m:fName>
            <m:r>
              <m:rPr>
                <m:sty m:val="p"/>
              </m:rPr>
              <w:rPr>
                <w:rFonts w:ascii="Cambria Math" w:eastAsiaTheme="minorEastAsia" w:hAnsi="Cambria Math" w:cs="Helvetica"/>
                <w:color w:val="000000"/>
                <w:kern w:val="0"/>
                <w:lang w:val="en-GB"/>
              </w:rPr>
              <m:t>ln</m:t>
            </m:r>
          </m:fName>
          <m:e>
            <m:d>
              <m:dPr>
                <m:begChr m:val="|"/>
                <m:endChr m:val="|"/>
                <m:ctrlPr>
                  <w:rPr>
                    <w:rFonts w:ascii="Cambria Math" w:eastAsiaTheme="minorEastAsia" w:hAnsi="Cambria Math" w:cs="Helvetica"/>
                    <w:i/>
                    <w:color w:val="000000"/>
                    <w:kern w:val="0"/>
                    <w:lang w:val="en-GB"/>
                  </w:rPr>
                </m:ctrlPr>
              </m:dPr>
              <m:e>
                <m:acc>
                  <m:accPr>
                    <m:ctrlPr>
                      <w:rPr>
                        <w:rFonts w:ascii="Cambria Math" w:eastAsiaTheme="minorEastAsia" w:hAnsi="Cambria Math" w:cs="Helvetica"/>
                        <w:i/>
                        <w:color w:val="000000"/>
                        <w:kern w:val="0"/>
                        <w:lang w:val="en-GB"/>
                      </w:rPr>
                    </m:ctrlPr>
                  </m:accPr>
                  <m:e>
                    <m:r>
                      <w:rPr>
                        <w:rFonts w:ascii="Cambria Math" w:eastAsiaTheme="minorEastAsia" w:hAnsi="Cambria Math" w:cs="Helvetica"/>
                        <w:color w:val="000000"/>
                        <w:kern w:val="0"/>
                        <w:lang w:val="en-GB"/>
                      </w:rPr>
                      <m:t>Ω</m:t>
                    </m:r>
                  </m:e>
                </m:acc>
              </m:e>
            </m:d>
          </m:e>
        </m:func>
        <m:r>
          <w:rPr>
            <w:rFonts w:ascii="Cambria Math" w:eastAsiaTheme="minorEastAsia" w:hAnsi="Cambria Math" w:cs="Helvetica"/>
            <w:color w:val="000000"/>
            <w:kern w:val="0"/>
            <w:lang w:val="en-GB"/>
          </w:rPr>
          <m:t>+(</m:t>
        </m:r>
        <m:sSup>
          <m:sSupPr>
            <m:ctrlPr>
              <w:rPr>
                <w:rFonts w:ascii="Cambria Math" w:eastAsiaTheme="minorEastAsia" w:hAnsi="Cambria Math" w:cs="Helvetica"/>
                <w:i/>
                <w:color w:val="000000"/>
                <w:kern w:val="0"/>
                <w:lang w:val="en-GB"/>
              </w:rPr>
            </m:ctrlPr>
          </m:sSupPr>
          <m:e>
            <m:r>
              <w:rPr>
                <w:rFonts w:ascii="Cambria Math" w:eastAsiaTheme="minorEastAsia" w:hAnsi="Cambria Math" w:cs="Helvetica"/>
                <w:color w:val="000000"/>
                <w:kern w:val="0"/>
                <w:lang w:val="en-GB"/>
              </w:rPr>
              <m:t>p</m:t>
            </m:r>
          </m:e>
          <m:sup>
            <m:r>
              <w:rPr>
                <w:rFonts w:ascii="Cambria Math" w:eastAsiaTheme="minorEastAsia" w:hAnsi="Cambria Math" w:cs="Helvetica"/>
                <w:color w:val="000000"/>
                <w:kern w:val="0"/>
                <w:lang w:val="en-GB"/>
              </w:rPr>
              <m:t>2</m:t>
            </m:r>
          </m:sup>
        </m:sSup>
        <m:r>
          <w:rPr>
            <w:rFonts w:ascii="Cambria Math" w:eastAsiaTheme="minorEastAsia" w:hAnsi="Cambria Math" w:cs="Helvetica"/>
            <w:color w:val="000000"/>
            <w:kern w:val="0"/>
            <w:lang w:val="en-GB"/>
          </w:rPr>
          <m:t>k)</m:t>
        </m:r>
        <m:f>
          <m:fPr>
            <m:ctrlPr>
              <w:rPr>
                <w:rFonts w:ascii="Cambria Math" w:eastAsiaTheme="minorEastAsia" w:hAnsi="Cambria Math" w:cs="Helvetica"/>
                <w:i/>
                <w:color w:val="000000"/>
                <w:kern w:val="0"/>
                <w:szCs w:val="24"/>
                <w:lang w:val="en-GB" w:eastAsia="en-US" w:bidi="ar-SA"/>
                <w14:ligatures w14:val="standardContextual"/>
              </w:rPr>
            </m:ctrlPr>
          </m:fPr>
          <m:num>
            <m:r>
              <w:rPr>
                <w:rFonts w:ascii="Cambria Math" w:eastAsiaTheme="minorEastAsia" w:hAnsi="Cambria Math" w:cs="Helvetica"/>
                <w:color w:val="000000"/>
                <w:kern w:val="0"/>
                <w:lang w:val="en-GB"/>
              </w:rPr>
              <m:t>2</m:t>
            </m:r>
            <m:func>
              <m:funcPr>
                <m:ctrlPr>
                  <w:rPr>
                    <w:rFonts w:ascii="Cambria Math" w:eastAsiaTheme="minorEastAsia" w:hAnsi="Cambria Math" w:cs="Helvetica"/>
                    <w:i/>
                    <w:color w:val="000000"/>
                    <w:kern w:val="0"/>
                    <w:lang w:val="en-GB"/>
                  </w:rPr>
                </m:ctrlPr>
              </m:funcPr>
              <m:fName>
                <m:r>
                  <m:rPr>
                    <m:sty m:val="p"/>
                  </m:rPr>
                  <w:rPr>
                    <w:rFonts w:ascii="Cambria Math" w:eastAsiaTheme="minorEastAsia" w:hAnsi="Cambria Math" w:cs="Helvetica"/>
                    <w:color w:val="000000"/>
                    <w:kern w:val="0"/>
                    <w:lang w:val="en-GB"/>
                  </w:rPr>
                  <m:t>ln</m:t>
                </m:r>
              </m:fName>
              <m:e>
                <m:func>
                  <m:funcPr>
                    <m:ctrlPr>
                      <w:rPr>
                        <w:rFonts w:ascii="Cambria Math" w:eastAsiaTheme="minorEastAsia" w:hAnsi="Cambria Math" w:cs="Helvetica"/>
                        <w:i/>
                        <w:color w:val="000000"/>
                        <w:kern w:val="0"/>
                        <w:lang w:val="en-GB"/>
                      </w:rPr>
                    </m:ctrlPr>
                  </m:funcPr>
                  <m:fName>
                    <m:r>
                      <m:rPr>
                        <m:sty m:val="p"/>
                      </m:rPr>
                      <w:rPr>
                        <w:rFonts w:ascii="Cambria Math" w:eastAsiaTheme="minorEastAsia" w:hAnsi="Cambria Math" w:cs="Helvetica"/>
                        <w:color w:val="000000"/>
                        <w:kern w:val="0"/>
                        <w:lang w:val="en-GB"/>
                      </w:rPr>
                      <m:t>ln</m:t>
                    </m:r>
                  </m:fName>
                  <m:e>
                    <m:r>
                      <w:rPr>
                        <w:rFonts w:ascii="Cambria Math" w:eastAsiaTheme="minorEastAsia" w:hAnsi="Cambria Math" w:cs="Helvetica"/>
                        <w:color w:val="000000"/>
                        <w:kern w:val="0"/>
                        <w:lang w:val="en-GB"/>
                      </w:rPr>
                      <m:t>T</m:t>
                    </m:r>
                  </m:e>
                </m:func>
              </m:e>
            </m:func>
          </m:num>
          <m:den>
            <m:r>
              <w:rPr>
                <w:rFonts w:ascii="Cambria Math" w:eastAsiaTheme="minorEastAsia" w:hAnsi="Cambria Math" w:cs="Helvetica"/>
                <w:color w:val="000000"/>
                <w:kern w:val="0"/>
                <w:lang w:val="en-GB"/>
              </w:rPr>
              <m:t>T</m:t>
            </m:r>
          </m:den>
        </m:f>
      </m:oMath>
      <w:r w:rsidR="009E4785">
        <w:rPr>
          <w:rFonts w:eastAsiaTheme="minorEastAsia" w:cs="Helvetica"/>
          <w:color w:val="000000"/>
          <w:kern w:val="0"/>
          <w:szCs w:val="24"/>
          <w:lang w:val="en-GB" w:eastAsia="en-US" w:bidi="ar-SA"/>
          <w14:ligatures w14:val="standardContextual"/>
        </w:rPr>
        <w:t xml:space="preserve">          (4)</w:t>
      </w:r>
    </w:p>
    <w:p w14:paraId="4DAA9D84" w14:textId="77777777" w:rsidR="007845A2" w:rsidRDefault="007845A2" w:rsidP="009C3EC4">
      <w:pPr>
        <w:pStyle w:val="ListParagraph"/>
        <w:rPr>
          <w:rFonts w:eastAsiaTheme="minorEastAsia" w:cs="Helvetica"/>
          <w:color w:val="000000"/>
          <w:kern w:val="0"/>
          <w:lang w:val="en-GB"/>
        </w:rPr>
      </w:pPr>
    </w:p>
    <w:p w14:paraId="2569B775" w14:textId="77777777" w:rsidR="007845A2" w:rsidRDefault="007845A2" w:rsidP="009C3EC4">
      <w:pPr>
        <w:rPr>
          <w:lang w:val="en-GB"/>
        </w:rPr>
      </w:pPr>
      <w:r>
        <w:rPr>
          <w:lang w:val="en-GB"/>
        </w:rPr>
        <w:t xml:space="preserve">Each of these criteria is based on the maximized likelihood function with an additional penalty term that increases with the number of parameters estimated. The general approach is to compute these criteria for different values of </w:t>
      </w:r>
      <m:oMath>
        <m:r>
          <w:rPr>
            <w:rFonts w:ascii="Cambria Math" w:hAnsi="Cambria Math"/>
            <w:lang w:val="en-GB"/>
          </w:rPr>
          <m:t xml:space="preserve">k </m:t>
        </m:r>
      </m:oMath>
      <w:r>
        <w:rPr>
          <w:lang w:val="en-GB"/>
        </w:rPr>
        <w:t xml:space="preserve">and choose the lag length corresponding to the lowest value. </w:t>
      </w:r>
    </w:p>
    <w:p w14:paraId="63AFC98F" w14:textId="77777777" w:rsidR="007845A2" w:rsidRDefault="007845A2" w:rsidP="009C3EC4">
      <w:pPr>
        <w:rPr>
          <w:lang w:val="en-GB"/>
        </w:rPr>
      </w:pPr>
    </w:p>
    <w:p w14:paraId="69D46CC8" w14:textId="77777777" w:rsidR="007845A2" w:rsidRDefault="007845A2" w:rsidP="009C3EC4">
      <w:pPr>
        <w:rPr>
          <w:lang w:val="en-GB"/>
        </w:rPr>
      </w:pPr>
      <w:r>
        <w:rPr>
          <w:lang w:val="en-GB"/>
        </w:rPr>
        <w:t xml:space="preserve">It is important to note that the information criteria assume a correctly specified model. If there are structural breaks, parameter instability, or other specification issues, these should be addressed before choosing the lag length. </w:t>
      </w:r>
    </w:p>
    <w:p w14:paraId="3FD700D7" w14:textId="77777777" w:rsidR="00DB3D93" w:rsidRDefault="00DB3D93" w:rsidP="009C3EC4">
      <w:pPr>
        <w:rPr>
          <w:lang w:val="en-GB"/>
        </w:rPr>
      </w:pPr>
    </w:p>
    <w:p w14:paraId="2FCBEE29" w14:textId="2209A8D6" w:rsidR="009C21F4" w:rsidRPr="009C3EC4" w:rsidRDefault="009C21F4" w:rsidP="009C3EC4">
      <w:pPr>
        <w:pStyle w:val="Heading3"/>
        <w:rPr>
          <w:lang w:val="en-GB"/>
        </w:rPr>
      </w:pPr>
      <w:bookmarkStart w:id="26" w:name="_Toc191907698"/>
      <w:r>
        <w:rPr>
          <w:lang w:val="en-GB"/>
        </w:rPr>
        <w:lastRenderedPageBreak/>
        <w:t>VAR model</w:t>
      </w:r>
      <w:bookmarkEnd w:id="26"/>
    </w:p>
    <w:p w14:paraId="5AC2664E" w14:textId="70AA9EBF" w:rsidR="009E4785" w:rsidRDefault="007845A2" w:rsidP="00BD55D7">
      <w:pPr>
        <w:rPr>
          <w:rFonts w:eastAsiaTheme="minorEastAsia" w:cs="Helvetica"/>
          <w:color w:val="000000"/>
          <w:kern w:val="0"/>
          <w:lang w:val="en-GB"/>
        </w:rPr>
      </w:pPr>
      <w:r>
        <w:rPr>
          <w:lang w:val="en-GB"/>
        </w:rPr>
        <w:t>The next step is to build up a VAR model. The general VAR model is built up as</w:t>
      </w:r>
      <w:r w:rsidR="00EF7487">
        <w:rPr>
          <w:lang w:val="en-GB"/>
        </w:rPr>
        <w:t xml:space="preserve"> in equation </w:t>
      </w:r>
      <w:r w:rsidR="00DA500B">
        <w:rPr>
          <w:lang w:val="en-GB"/>
        </w:rPr>
        <w:t>(</w:t>
      </w:r>
      <w:r w:rsidR="00EF7487">
        <w:rPr>
          <w:lang w:val="en-GB"/>
        </w:rPr>
        <w:t>5</w:t>
      </w:r>
      <w:r w:rsidR="00DA500B">
        <w:rPr>
          <w:lang w:val="en-GB"/>
        </w:rPr>
        <w:t>)</w:t>
      </w:r>
      <w:r w:rsidR="00BD55D7">
        <w:rPr>
          <w:lang w:val="en-GB"/>
        </w:rPr>
        <w:t>:</w:t>
      </w:r>
      <w:r>
        <w:rPr>
          <w:rFonts w:eastAsiaTheme="minorEastAsia" w:cs="Helvetica"/>
          <w:color w:val="000000"/>
          <w:kern w:val="0"/>
          <w:lang w:val="en-GB"/>
        </w:rPr>
        <w:t xml:space="preserve"> </w:t>
      </w:r>
    </w:p>
    <w:p w14:paraId="155E1BD6" w14:textId="6106BE60" w:rsidR="007845A2" w:rsidRPr="009E4785" w:rsidRDefault="007845A2" w:rsidP="009E4785">
      <w:pPr>
        <w:jc w:val="center"/>
        <w:rPr>
          <w:rFonts w:ascii="Cambria Math" w:eastAsiaTheme="minorEastAsia" w:hAnsi="Cambria Math" w:cs="Helvetica"/>
          <w:iCs/>
          <w:color w:val="000000"/>
          <w:kern w:val="0"/>
          <w:lang w:val="en-GB"/>
        </w:rPr>
      </w:pPr>
      <w:r w:rsidRPr="005261E9">
        <w:rPr>
          <w:rFonts w:ascii="Cambria Math" w:eastAsiaTheme="minorEastAsia" w:hAnsi="Cambria Math" w:cs="Helvetica"/>
          <w:i/>
          <w:color w:val="000000"/>
          <w:kern w:val="0"/>
          <w:lang w:val="en-GB"/>
        </w:rPr>
        <w:br/>
      </w:r>
      <m:oMath>
        <m:sSub>
          <m:sSubPr>
            <m:ctrlPr>
              <w:rPr>
                <w:rFonts w:ascii="Cambria Math" w:eastAsiaTheme="minorEastAsia" w:hAnsi="Cambria Math" w:cs="Helvetica"/>
                <w:i/>
                <w:color w:val="000000"/>
                <w:kern w:val="0"/>
                <w:lang w:val="en-GB"/>
              </w:rPr>
            </m:ctrlPr>
          </m:sSubPr>
          <m:e>
            <m:r>
              <w:rPr>
                <w:rFonts w:ascii="Cambria Math" w:eastAsiaTheme="minorEastAsia" w:hAnsi="Cambria Math" w:cs="Helvetica"/>
                <w:color w:val="000000"/>
                <w:kern w:val="0"/>
                <w:lang w:val="en-GB"/>
              </w:rPr>
              <m:t>Y</m:t>
            </m:r>
          </m:e>
          <m:sub>
            <m:r>
              <w:rPr>
                <w:rFonts w:ascii="Cambria Math" w:eastAsiaTheme="minorEastAsia" w:hAnsi="Cambria Math" w:cs="Helvetica"/>
                <w:color w:val="000000"/>
                <w:kern w:val="0"/>
                <w:lang w:val="en-GB"/>
              </w:rPr>
              <m:t>t</m:t>
            </m:r>
          </m:sub>
        </m:sSub>
        <m:r>
          <w:rPr>
            <w:rFonts w:ascii="Cambria Math" w:eastAsiaTheme="minorEastAsia" w:hAnsi="Cambria Math" w:cs="Helvetica"/>
            <w:color w:val="000000"/>
            <w:kern w:val="0"/>
            <w:lang w:val="en-GB"/>
          </w:rPr>
          <m:t>=α+</m:t>
        </m:r>
        <m:nary>
          <m:naryPr>
            <m:chr m:val="∑"/>
            <m:limLoc m:val="undOvr"/>
            <m:ctrlPr>
              <w:rPr>
                <w:rFonts w:ascii="Cambria Math" w:eastAsiaTheme="minorEastAsia" w:hAnsi="Cambria Math" w:cs="Helvetica"/>
                <w:i/>
                <w:color w:val="000000"/>
                <w:kern w:val="0"/>
                <w:lang w:val="en-GB"/>
              </w:rPr>
            </m:ctrlPr>
          </m:naryPr>
          <m:sub>
            <m:r>
              <w:rPr>
                <w:rFonts w:ascii="Cambria Math" w:eastAsiaTheme="minorEastAsia" w:hAnsi="Cambria Math" w:cs="Helvetica"/>
                <w:color w:val="000000"/>
                <w:kern w:val="0"/>
                <w:lang w:val="en-GB"/>
              </w:rPr>
              <m:t>i=1</m:t>
            </m:r>
          </m:sub>
          <m:sup>
            <m:r>
              <w:rPr>
                <w:rFonts w:ascii="Cambria Math" w:eastAsiaTheme="minorEastAsia" w:hAnsi="Cambria Math" w:cs="Helvetica"/>
                <w:color w:val="000000"/>
                <w:kern w:val="0"/>
                <w:lang w:val="en-GB"/>
              </w:rPr>
              <m:t>p</m:t>
            </m:r>
          </m:sup>
          <m:e>
            <m:sSub>
              <m:sSubPr>
                <m:ctrlPr>
                  <w:rPr>
                    <w:rFonts w:ascii="Cambria Math" w:eastAsiaTheme="minorEastAsia" w:hAnsi="Cambria Math" w:cs="Helvetica"/>
                    <w:i/>
                    <w:color w:val="000000"/>
                    <w:kern w:val="0"/>
                    <w:lang w:val="en-GB"/>
                  </w:rPr>
                </m:ctrlPr>
              </m:sSubPr>
              <m:e>
                <m:r>
                  <w:rPr>
                    <w:rFonts w:ascii="Cambria Math" w:eastAsiaTheme="minorEastAsia" w:hAnsi="Cambria Math" w:cs="Helvetica"/>
                    <w:color w:val="000000"/>
                    <w:kern w:val="0"/>
                    <w:lang w:val="en-GB"/>
                  </w:rPr>
                  <m:t>A</m:t>
                </m:r>
              </m:e>
              <m:sub>
                <m:r>
                  <w:rPr>
                    <w:rFonts w:ascii="Cambria Math" w:eastAsiaTheme="minorEastAsia" w:hAnsi="Cambria Math" w:cs="Helvetica"/>
                    <w:color w:val="000000"/>
                    <w:kern w:val="0"/>
                    <w:lang w:val="en-GB"/>
                  </w:rPr>
                  <m:t>i</m:t>
                </m:r>
              </m:sub>
            </m:sSub>
            <m:sSub>
              <m:sSubPr>
                <m:ctrlPr>
                  <w:rPr>
                    <w:rFonts w:ascii="Cambria Math" w:eastAsiaTheme="minorEastAsia" w:hAnsi="Cambria Math" w:cs="Helvetica"/>
                    <w:i/>
                    <w:color w:val="000000"/>
                    <w:kern w:val="0"/>
                    <w:lang w:val="en-GB"/>
                  </w:rPr>
                </m:ctrlPr>
              </m:sSubPr>
              <m:e>
                <m:r>
                  <w:rPr>
                    <w:rFonts w:ascii="Cambria Math" w:eastAsiaTheme="minorEastAsia" w:hAnsi="Cambria Math" w:cs="Helvetica"/>
                    <w:color w:val="000000"/>
                    <w:kern w:val="0"/>
                    <w:lang w:val="en-GB"/>
                  </w:rPr>
                  <m:t>Y</m:t>
                </m:r>
              </m:e>
              <m:sub>
                <m:r>
                  <w:rPr>
                    <w:rFonts w:ascii="Cambria Math" w:eastAsiaTheme="minorEastAsia" w:hAnsi="Cambria Math" w:cs="Helvetica"/>
                    <w:color w:val="000000"/>
                    <w:kern w:val="0"/>
                    <w:lang w:val="en-GB"/>
                  </w:rPr>
                  <m:t>t-i</m:t>
                </m:r>
              </m:sub>
            </m:sSub>
            <m:r>
              <w:rPr>
                <w:rFonts w:ascii="Cambria Math" w:eastAsiaTheme="minorEastAsia" w:hAnsi="Cambria Math" w:cs="Helvetica"/>
                <w:color w:val="000000"/>
                <w:kern w:val="0"/>
                <w:lang w:val="en-GB"/>
              </w:rPr>
              <m:t>+</m:t>
            </m:r>
            <m:sSub>
              <m:sSubPr>
                <m:ctrlPr>
                  <w:rPr>
                    <w:rFonts w:ascii="Cambria Math" w:eastAsiaTheme="minorEastAsia" w:hAnsi="Cambria Math" w:cs="Helvetica"/>
                    <w:i/>
                    <w:color w:val="000000"/>
                    <w:kern w:val="0"/>
                    <w:lang w:val="en-GB"/>
                  </w:rPr>
                </m:ctrlPr>
              </m:sSubPr>
              <m:e>
                <m:r>
                  <w:rPr>
                    <w:rFonts w:ascii="Cambria Math" w:eastAsiaTheme="minorEastAsia" w:hAnsi="Cambria Math" w:cs="Helvetica"/>
                    <w:color w:val="000000"/>
                    <w:kern w:val="0"/>
                    <w:lang w:val="en-GB"/>
                  </w:rPr>
                  <m:t>u</m:t>
                </m:r>
              </m:e>
              <m:sub>
                <m:r>
                  <w:rPr>
                    <w:rFonts w:ascii="Cambria Math" w:eastAsiaTheme="minorEastAsia" w:hAnsi="Cambria Math" w:cs="Helvetica"/>
                    <w:color w:val="000000"/>
                    <w:kern w:val="0"/>
                    <w:lang w:val="en-GB"/>
                  </w:rPr>
                  <m:t>t</m:t>
                </m:r>
              </m:sub>
            </m:sSub>
          </m:e>
        </m:nary>
        <m:r>
          <w:rPr>
            <w:rFonts w:ascii="Cambria Math" w:eastAsiaTheme="minorEastAsia" w:hAnsi="Cambria Math" w:cs="Helvetica"/>
            <w:color w:val="000000"/>
            <w:kern w:val="0"/>
            <w:lang w:val="en-GB"/>
          </w:rPr>
          <m:t xml:space="preserve"> , where </m:t>
        </m:r>
        <m:sSub>
          <m:sSubPr>
            <m:ctrlPr>
              <w:rPr>
                <w:rFonts w:ascii="Cambria Math" w:eastAsiaTheme="minorEastAsia" w:hAnsi="Cambria Math" w:cs="Helvetica"/>
                <w:i/>
                <w:color w:val="000000"/>
                <w:kern w:val="0"/>
                <w:lang w:val="en-GB"/>
              </w:rPr>
            </m:ctrlPr>
          </m:sSubPr>
          <m:e>
            <m:r>
              <w:rPr>
                <w:rFonts w:ascii="Cambria Math" w:eastAsiaTheme="minorEastAsia" w:hAnsi="Cambria Math" w:cs="Helvetica"/>
                <w:color w:val="000000"/>
                <w:kern w:val="0"/>
                <w:lang w:val="en-GB"/>
              </w:rPr>
              <m:t>u</m:t>
            </m:r>
          </m:e>
          <m:sub>
            <m:r>
              <w:rPr>
                <w:rFonts w:ascii="Cambria Math" w:eastAsiaTheme="minorEastAsia" w:hAnsi="Cambria Math" w:cs="Helvetica"/>
                <w:color w:val="000000"/>
                <w:kern w:val="0"/>
                <w:lang w:val="en-GB"/>
              </w:rPr>
              <m:t>t</m:t>
            </m:r>
          </m:sub>
        </m:sSub>
        <m:r>
          <w:rPr>
            <w:rFonts w:ascii="Cambria Math" w:eastAsiaTheme="minorEastAsia" w:hAnsi="Cambria Math" w:cs="Helvetica"/>
            <w:color w:val="000000"/>
            <w:kern w:val="0"/>
            <w:lang w:val="en-GB"/>
          </w:rPr>
          <m:t>~WN(0,</m:t>
        </m:r>
        <m:nary>
          <m:naryPr>
            <m:chr m:val="∑"/>
            <m:limLoc m:val="undOvr"/>
            <m:subHide m:val="1"/>
            <m:supHide m:val="1"/>
            <m:ctrlPr>
              <w:rPr>
                <w:rFonts w:ascii="Cambria Math" w:eastAsiaTheme="minorEastAsia" w:hAnsi="Cambria Math" w:cs="Helvetica"/>
                <w:i/>
                <w:color w:val="000000"/>
                <w:kern w:val="0"/>
                <w:lang w:val="en-GB"/>
              </w:rPr>
            </m:ctrlPr>
          </m:naryPr>
          <m:sub/>
          <m:sup/>
          <m:e>
            <m:r>
              <w:rPr>
                <w:rFonts w:ascii="Cambria Math" w:eastAsiaTheme="minorEastAsia" w:hAnsi="Cambria Math" w:cs="Helvetica"/>
                <w:color w:val="000000"/>
                <w:kern w:val="0"/>
                <w:lang w:val="en-GB"/>
              </w:rPr>
              <m:t>u</m:t>
            </m:r>
          </m:e>
        </m:nary>
        <m:r>
          <w:rPr>
            <w:rFonts w:ascii="Cambria Math" w:eastAsiaTheme="minorEastAsia" w:hAnsi="Cambria Math" w:cs="Helvetica"/>
            <w:color w:val="000000"/>
            <w:kern w:val="0"/>
            <w:lang w:val="en-GB"/>
          </w:rPr>
          <m:t>).</m:t>
        </m:r>
      </m:oMath>
      <w:r w:rsidR="009E4785">
        <w:rPr>
          <w:rFonts w:ascii="Cambria Math" w:eastAsiaTheme="minorEastAsia" w:hAnsi="Cambria Math" w:cs="Helvetica"/>
          <w:i/>
          <w:color w:val="000000"/>
          <w:kern w:val="0"/>
          <w:lang w:val="en-GB"/>
        </w:rPr>
        <w:t xml:space="preserve">  </w:t>
      </w:r>
      <w:r w:rsidR="009E4785">
        <w:rPr>
          <w:rFonts w:ascii="Cambria Math" w:eastAsiaTheme="minorEastAsia" w:hAnsi="Cambria Math" w:cs="Helvetica"/>
          <w:iCs/>
          <w:color w:val="000000"/>
          <w:kern w:val="0"/>
          <w:lang w:val="en-GB"/>
        </w:rPr>
        <w:t xml:space="preserve">    (5)</w:t>
      </w:r>
    </w:p>
    <w:p w14:paraId="69F791E0" w14:textId="77777777" w:rsidR="00B64C6E" w:rsidRDefault="00B64C6E" w:rsidP="009C3EC4">
      <w:pPr>
        <w:rPr>
          <w:rFonts w:eastAsiaTheme="minorEastAsia" w:cs="Helvetica"/>
          <w:color w:val="000000"/>
          <w:kern w:val="0"/>
          <w:lang w:val="en-GB"/>
        </w:rPr>
      </w:pPr>
    </w:p>
    <w:p w14:paraId="565E98CA" w14:textId="61829769" w:rsidR="007845A2" w:rsidRPr="00851A26" w:rsidRDefault="007845A2" w:rsidP="009C3EC4">
      <w:pPr>
        <w:rPr>
          <w:rFonts w:eastAsiaTheme="minorEastAsia" w:cs="Helvetica"/>
          <w:color w:val="000000"/>
          <w:kern w:val="0"/>
          <w:lang w:val="en-GB"/>
        </w:rPr>
      </w:pPr>
      <w:r>
        <w:rPr>
          <w:rFonts w:eastAsiaTheme="minorEastAsia" w:cs="Helvetica"/>
          <w:color w:val="000000"/>
          <w:kern w:val="0"/>
          <w:lang w:val="en-GB"/>
        </w:rPr>
        <w:t>Where:</w:t>
      </w:r>
    </w:p>
    <w:p w14:paraId="06185221" w14:textId="77777777" w:rsidR="007845A2" w:rsidRDefault="00000000" w:rsidP="009C3EC4">
      <w:pPr>
        <w:rPr>
          <w:rFonts w:eastAsiaTheme="minorEastAsia" w:cs="Helvetica"/>
          <w:color w:val="000000"/>
          <w:kern w:val="0"/>
          <w:lang w:val="en-GB"/>
        </w:rPr>
      </w:pPr>
      <m:oMath>
        <m:sSub>
          <m:sSubPr>
            <m:ctrlPr>
              <w:rPr>
                <w:rFonts w:ascii="Cambria Math" w:eastAsiaTheme="minorEastAsia" w:hAnsi="Cambria Math" w:cs="Helvetica"/>
                <w:i/>
                <w:color w:val="000000"/>
                <w:kern w:val="0"/>
                <w:lang w:val="en-GB"/>
              </w:rPr>
            </m:ctrlPr>
          </m:sSubPr>
          <m:e>
            <m:r>
              <w:rPr>
                <w:rFonts w:ascii="Cambria Math" w:eastAsiaTheme="minorEastAsia" w:hAnsi="Cambria Math" w:cs="Helvetica"/>
                <w:color w:val="000000"/>
                <w:kern w:val="0"/>
                <w:lang w:val="en-GB"/>
              </w:rPr>
              <m:t>Y</m:t>
            </m:r>
          </m:e>
          <m:sub>
            <m:r>
              <w:rPr>
                <w:rFonts w:ascii="Cambria Math" w:eastAsiaTheme="minorEastAsia" w:hAnsi="Cambria Math" w:cs="Helvetica"/>
                <w:color w:val="000000"/>
                <w:kern w:val="0"/>
                <w:lang w:val="en-GB"/>
              </w:rPr>
              <m:t>t</m:t>
            </m:r>
          </m:sub>
        </m:sSub>
      </m:oMath>
      <w:r w:rsidR="007845A2">
        <w:rPr>
          <w:rFonts w:eastAsiaTheme="minorEastAsia" w:cs="Helvetica"/>
          <w:color w:val="000000"/>
          <w:kern w:val="0"/>
          <w:lang w:val="en-GB"/>
        </w:rPr>
        <w:t xml:space="preserve">: </w:t>
      </w:r>
      <m:oMath>
        <m:r>
          <w:rPr>
            <w:rFonts w:ascii="Cambria Math" w:eastAsiaTheme="minorEastAsia" w:hAnsi="Cambria Math" w:cs="Helvetica"/>
            <w:color w:val="000000"/>
            <w:kern w:val="0"/>
            <w:lang w:val="en-GB"/>
          </w:rPr>
          <m:t>K×1</m:t>
        </m:r>
      </m:oMath>
      <w:r w:rsidR="007845A2">
        <w:rPr>
          <w:rFonts w:eastAsiaTheme="minorEastAsia" w:cs="Helvetica"/>
          <w:color w:val="000000"/>
          <w:kern w:val="0"/>
          <w:lang w:val="en-GB"/>
        </w:rPr>
        <w:t xml:space="preserve"> vector of endogenous variables</w:t>
      </w:r>
    </w:p>
    <w:p w14:paraId="6E13802C" w14:textId="77777777" w:rsidR="007845A2" w:rsidRDefault="007845A2" w:rsidP="009C3EC4">
      <w:pPr>
        <w:rPr>
          <w:rFonts w:eastAsiaTheme="minorEastAsia" w:cs="Helvetica"/>
          <w:color w:val="000000"/>
          <w:kern w:val="0"/>
          <w:lang w:val="en-GB"/>
        </w:rPr>
      </w:pPr>
      <m:oMath>
        <m:r>
          <w:rPr>
            <w:rFonts w:ascii="Cambria Math" w:eastAsiaTheme="minorEastAsia" w:hAnsi="Cambria Math" w:cs="Helvetica"/>
            <w:color w:val="000000"/>
            <w:kern w:val="0"/>
            <w:lang w:val="en-GB"/>
          </w:rPr>
          <m:t>α</m:t>
        </m:r>
      </m:oMath>
      <w:r>
        <w:rPr>
          <w:rFonts w:eastAsiaTheme="minorEastAsia" w:cs="Helvetica"/>
          <w:color w:val="000000"/>
          <w:kern w:val="0"/>
          <w:lang w:val="en-GB"/>
        </w:rPr>
        <w:t xml:space="preserve">: </w:t>
      </w:r>
      <m:oMath>
        <m:r>
          <w:rPr>
            <w:rFonts w:ascii="Cambria Math" w:eastAsiaTheme="minorEastAsia" w:hAnsi="Cambria Math" w:cs="Helvetica"/>
            <w:color w:val="000000"/>
            <w:kern w:val="0"/>
            <w:lang w:val="en-GB"/>
          </w:rPr>
          <m:t>K×1</m:t>
        </m:r>
      </m:oMath>
      <w:r>
        <w:rPr>
          <w:rFonts w:eastAsiaTheme="minorEastAsia" w:cs="Helvetica"/>
          <w:color w:val="000000"/>
          <w:kern w:val="0"/>
          <w:lang w:val="en-GB"/>
        </w:rPr>
        <w:t xml:space="preserve"> vector of coefficients (constants)</w:t>
      </w:r>
    </w:p>
    <w:p w14:paraId="7D28FD0F" w14:textId="77777777" w:rsidR="007845A2" w:rsidRPr="007845A2" w:rsidRDefault="00000000" w:rsidP="009C3EC4">
      <w:pPr>
        <w:rPr>
          <w:rFonts w:eastAsiaTheme="minorEastAsia" w:cs="Helvetica"/>
          <w:color w:val="000000"/>
          <w:kern w:val="0"/>
          <w:lang w:val="en-US"/>
        </w:rPr>
      </w:pPr>
      <m:oMath>
        <m:sSub>
          <m:sSubPr>
            <m:ctrlPr>
              <w:rPr>
                <w:rFonts w:ascii="Cambria Math" w:eastAsiaTheme="minorEastAsia" w:hAnsi="Cambria Math" w:cs="Helvetica"/>
                <w:i/>
                <w:color w:val="000000"/>
                <w:kern w:val="0"/>
                <w:lang w:val="en-GB"/>
              </w:rPr>
            </m:ctrlPr>
          </m:sSubPr>
          <m:e>
            <m:r>
              <w:rPr>
                <w:rFonts w:ascii="Cambria Math" w:eastAsiaTheme="minorEastAsia" w:hAnsi="Cambria Math" w:cs="Helvetica"/>
                <w:color w:val="000000"/>
                <w:kern w:val="0"/>
                <w:lang w:val="en-GB"/>
              </w:rPr>
              <m:t>A</m:t>
            </m:r>
          </m:e>
          <m:sub>
            <m:r>
              <w:rPr>
                <w:rFonts w:ascii="Cambria Math" w:eastAsiaTheme="minorEastAsia" w:hAnsi="Cambria Math" w:cs="Helvetica"/>
                <w:color w:val="000000"/>
                <w:kern w:val="0"/>
                <w:lang w:val="en-GB"/>
              </w:rPr>
              <m:t>i</m:t>
            </m:r>
          </m:sub>
        </m:sSub>
      </m:oMath>
      <w:r w:rsidR="007845A2" w:rsidRPr="007845A2">
        <w:rPr>
          <w:rFonts w:eastAsiaTheme="minorEastAsia" w:cs="Helvetica"/>
          <w:color w:val="000000"/>
          <w:kern w:val="0"/>
          <w:lang w:val="en-US"/>
        </w:rPr>
        <w:t xml:space="preserve">: </w:t>
      </w:r>
      <m:oMath>
        <m:r>
          <w:rPr>
            <w:rFonts w:ascii="Cambria Math" w:eastAsiaTheme="minorEastAsia" w:hAnsi="Cambria Math" w:cs="Helvetica"/>
            <w:color w:val="000000"/>
            <w:kern w:val="0"/>
            <w:lang w:val="en-GB"/>
          </w:rPr>
          <m:t>K</m:t>
        </m:r>
        <m:r>
          <w:rPr>
            <w:rFonts w:ascii="Cambria Math" w:eastAsiaTheme="minorEastAsia" w:hAnsi="Cambria Math" w:cs="Helvetica"/>
            <w:color w:val="000000"/>
            <w:kern w:val="0"/>
            <w:lang w:val="en-US"/>
          </w:rPr>
          <m:t>×</m:t>
        </m:r>
        <m:r>
          <w:rPr>
            <w:rFonts w:ascii="Cambria Math" w:eastAsiaTheme="minorEastAsia" w:hAnsi="Cambria Math" w:cs="Helvetica"/>
            <w:color w:val="000000"/>
            <w:kern w:val="0"/>
            <w:lang w:val="en-GB"/>
          </w:rPr>
          <m:t>K</m:t>
        </m:r>
        <m:r>
          <w:rPr>
            <w:rFonts w:ascii="Cambria Math" w:eastAsiaTheme="minorEastAsia" w:hAnsi="Cambria Math" w:cs="Helvetica"/>
            <w:color w:val="000000"/>
            <w:kern w:val="0"/>
            <w:lang w:val="en-US"/>
          </w:rPr>
          <m:t xml:space="preserve"> </m:t>
        </m:r>
      </m:oMath>
      <w:r w:rsidR="007845A2" w:rsidRPr="007845A2">
        <w:rPr>
          <w:rFonts w:eastAsiaTheme="minorEastAsia" w:cs="Helvetica"/>
          <w:color w:val="000000"/>
          <w:kern w:val="0"/>
          <w:lang w:val="en-US"/>
        </w:rPr>
        <w:t xml:space="preserve">coefficient matrixes for the </w:t>
      </w:r>
      <m:oMath>
        <m:sSup>
          <m:sSupPr>
            <m:ctrlPr>
              <w:rPr>
                <w:rFonts w:ascii="Cambria Math" w:eastAsiaTheme="minorEastAsia" w:hAnsi="Cambria Math" w:cs="Helvetica"/>
                <w:i/>
                <w:color w:val="000000"/>
                <w:kern w:val="0"/>
              </w:rPr>
            </m:ctrlPr>
          </m:sSupPr>
          <m:e>
            <m:r>
              <w:rPr>
                <w:rFonts w:ascii="Cambria Math" w:eastAsiaTheme="minorEastAsia" w:hAnsi="Cambria Math" w:cs="Helvetica"/>
                <w:color w:val="000000"/>
                <w:kern w:val="0"/>
              </w:rPr>
              <m:t>i</m:t>
            </m:r>
          </m:e>
          <m:sup>
            <m:r>
              <w:rPr>
                <w:rFonts w:ascii="Cambria Math" w:eastAsiaTheme="minorEastAsia" w:hAnsi="Cambria Math" w:cs="Helvetica"/>
                <w:color w:val="000000"/>
                <w:kern w:val="0"/>
              </w:rPr>
              <m:t>t</m:t>
            </m:r>
            <m:r>
              <w:rPr>
                <w:rFonts w:ascii="Cambria Math" w:eastAsiaTheme="minorEastAsia" w:hAnsi="Cambria Math" w:cs="Helvetica"/>
                <w:color w:val="000000"/>
                <w:kern w:val="0"/>
                <w:lang w:val="en-US"/>
              </w:rPr>
              <m:t>h</m:t>
            </m:r>
          </m:sup>
        </m:sSup>
        <m:r>
          <w:rPr>
            <w:rFonts w:ascii="Cambria Math" w:eastAsiaTheme="minorEastAsia" w:hAnsi="Cambria Math" w:cs="Helvetica"/>
            <w:color w:val="000000"/>
            <w:kern w:val="0"/>
            <w:lang w:val="en-US"/>
          </w:rPr>
          <m:t xml:space="preserve"> </m:t>
        </m:r>
      </m:oMath>
      <w:r w:rsidR="007845A2" w:rsidRPr="007845A2">
        <w:rPr>
          <w:rFonts w:eastAsiaTheme="minorEastAsia" w:cs="Helvetica"/>
          <w:color w:val="000000"/>
          <w:kern w:val="0"/>
          <w:lang w:val="en-US"/>
        </w:rPr>
        <w:t>lag</w:t>
      </w:r>
    </w:p>
    <w:p w14:paraId="28812A01" w14:textId="77777777" w:rsidR="007845A2" w:rsidRPr="007845A2" w:rsidRDefault="00000000" w:rsidP="009C3EC4">
      <w:pPr>
        <w:rPr>
          <w:rFonts w:eastAsiaTheme="minorEastAsia" w:cs="Helvetica"/>
          <w:color w:val="000000"/>
          <w:kern w:val="0"/>
          <w:lang w:val="en-US"/>
        </w:rPr>
      </w:pPr>
      <m:oMath>
        <m:sSub>
          <m:sSubPr>
            <m:ctrlPr>
              <w:rPr>
                <w:rFonts w:ascii="Cambria Math" w:eastAsiaTheme="minorEastAsia" w:hAnsi="Cambria Math" w:cs="Helvetica"/>
                <w:i/>
                <w:color w:val="000000"/>
                <w:kern w:val="0"/>
                <w:vertAlign w:val="superscript"/>
              </w:rPr>
            </m:ctrlPr>
          </m:sSubPr>
          <m:e>
            <m:r>
              <w:rPr>
                <w:rFonts w:ascii="Cambria Math" w:eastAsiaTheme="minorEastAsia" w:hAnsi="Cambria Math" w:cs="Helvetica"/>
                <w:color w:val="000000"/>
                <w:kern w:val="0"/>
                <w:vertAlign w:val="superscript"/>
              </w:rPr>
              <m:t>u</m:t>
            </m:r>
          </m:e>
          <m:sub>
            <m:r>
              <w:rPr>
                <w:rFonts w:ascii="Cambria Math" w:eastAsiaTheme="minorEastAsia" w:hAnsi="Cambria Math" w:cs="Helvetica"/>
                <w:color w:val="000000"/>
                <w:kern w:val="0"/>
                <w:vertAlign w:val="superscript"/>
              </w:rPr>
              <m:t>i</m:t>
            </m:r>
          </m:sub>
        </m:sSub>
        <m:r>
          <w:rPr>
            <w:rFonts w:ascii="Cambria Math" w:eastAsiaTheme="minorEastAsia" w:hAnsi="Cambria Math" w:cs="Helvetica"/>
            <w:color w:val="000000"/>
            <w:kern w:val="0"/>
            <w:vertAlign w:val="superscript"/>
            <w:lang w:val="en-US"/>
          </w:rPr>
          <m:t>:</m:t>
        </m:r>
        <m:r>
          <w:rPr>
            <w:rFonts w:ascii="Cambria Math" w:eastAsiaTheme="minorEastAsia" w:hAnsi="Cambria Math" w:cs="Helvetica"/>
            <w:color w:val="000000"/>
            <w:kern w:val="0"/>
            <w:vertAlign w:val="superscript"/>
          </w:rPr>
          <m:t>K</m:t>
        </m:r>
        <m:r>
          <w:rPr>
            <w:rFonts w:ascii="Cambria Math" w:eastAsiaTheme="minorEastAsia" w:hAnsi="Cambria Math" w:cs="Helvetica"/>
            <w:color w:val="000000"/>
            <w:kern w:val="0"/>
            <w:vertAlign w:val="superscript"/>
            <w:lang w:val="en-US"/>
          </w:rPr>
          <m:t>×1</m:t>
        </m:r>
      </m:oMath>
      <w:r w:rsidR="007845A2" w:rsidRPr="007845A2">
        <w:rPr>
          <w:rFonts w:eastAsiaTheme="minorEastAsia" w:cs="Helvetica"/>
          <w:color w:val="000000"/>
          <w:kern w:val="0"/>
          <w:vertAlign w:val="superscript"/>
          <w:lang w:val="en-US"/>
        </w:rPr>
        <w:t xml:space="preserve"> </w:t>
      </w:r>
      <w:r w:rsidR="007845A2" w:rsidRPr="007845A2">
        <w:rPr>
          <w:rFonts w:eastAsiaTheme="minorEastAsia" w:cs="Helvetica"/>
          <w:color w:val="000000"/>
          <w:kern w:val="0"/>
          <w:lang w:val="en-US"/>
        </w:rPr>
        <w:t>vector of error terms (white noise innovation)</w:t>
      </w:r>
    </w:p>
    <w:p w14:paraId="7E351E15" w14:textId="77777777" w:rsidR="007845A2" w:rsidRPr="007845A2" w:rsidRDefault="007845A2" w:rsidP="009C3EC4">
      <w:pPr>
        <w:rPr>
          <w:rFonts w:eastAsiaTheme="minorEastAsia" w:cs="Helvetica"/>
          <w:color w:val="000000"/>
          <w:kern w:val="0"/>
          <w:lang w:val="en-US"/>
        </w:rPr>
      </w:pPr>
    </w:p>
    <w:p w14:paraId="56D014E5" w14:textId="0E9F65B1" w:rsidR="007845A2" w:rsidRPr="005261E9" w:rsidRDefault="007845A2" w:rsidP="009C3EC4">
      <w:pPr>
        <w:rPr>
          <w:rFonts w:eastAsiaTheme="minorEastAsia" w:cs="Helvetica"/>
          <w:color w:val="000000"/>
          <w:kern w:val="0"/>
          <w:lang w:val="en-US"/>
        </w:rPr>
      </w:pPr>
      <w:r w:rsidRPr="007845A2">
        <w:rPr>
          <w:rFonts w:eastAsiaTheme="minorEastAsia" w:cs="Helvetica"/>
          <w:color w:val="000000"/>
          <w:kern w:val="0"/>
          <w:lang w:val="en-US"/>
        </w:rPr>
        <w:t xml:space="preserve">The </w:t>
      </w:r>
      <w:r w:rsidR="00DB3D93">
        <w:rPr>
          <w:rFonts w:eastAsiaTheme="minorEastAsia" w:cs="Helvetica"/>
          <w:color w:val="000000"/>
          <w:kern w:val="0"/>
          <w:lang w:val="en-US"/>
        </w:rPr>
        <w:t xml:space="preserve">following </w:t>
      </w:r>
      <w:r w:rsidRPr="007845A2">
        <w:rPr>
          <w:rFonts w:eastAsiaTheme="minorEastAsia" w:cs="Helvetica"/>
          <w:color w:val="000000"/>
          <w:kern w:val="0"/>
          <w:lang w:val="en-US"/>
        </w:rPr>
        <w:t xml:space="preserve">transposed vector </w:t>
      </w:r>
      <m:oMath>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Y</m:t>
            </m:r>
          </m:e>
          <m:sub>
            <m:r>
              <w:rPr>
                <w:rFonts w:ascii="Cambria Math" w:eastAsiaTheme="minorEastAsia" w:hAnsi="Cambria Math" w:cs="Helvetica"/>
                <w:color w:val="000000"/>
                <w:kern w:val="0"/>
              </w:rPr>
              <m:t>t</m:t>
            </m:r>
          </m:sub>
        </m:sSub>
      </m:oMath>
      <w:r w:rsidRPr="007845A2">
        <w:rPr>
          <w:rFonts w:eastAsiaTheme="minorEastAsia" w:cs="Helvetica"/>
          <w:color w:val="000000"/>
          <w:kern w:val="0"/>
          <w:lang w:val="en-US"/>
        </w:rPr>
        <w:t xml:space="preserve"> is built up with endogenous variables and specified as</w:t>
      </w:r>
      <w:r w:rsidR="00BD55D7">
        <w:rPr>
          <w:rFonts w:eastAsiaTheme="minorEastAsia" w:cs="Helvetica"/>
          <w:color w:val="000000"/>
          <w:kern w:val="0"/>
          <w:lang w:val="en-US"/>
        </w:rPr>
        <w:t xml:space="preserve"> in equation </w:t>
      </w:r>
      <w:r w:rsidR="00DA500B">
        <w:rPr>
          <w:rFonts w:eastAsiaTheme="minorEastAsia" w:cs="Helvetica"/>
          <w:color w:val="000000"/>
          <w:kern w:val="0"/>
          <w:lang w:val="en-US"/>
        </w:rPr>
        <w:t>(</w:t>
      </w:r>
      <w:r w:rsidR="00BD55D7">
        <w:rPr>
          <w:rFonts w:eastAsiaTheme="minorEastAsia" w:cs="Helvetica"/>
          <w:color w:val="000000"/>
          <w:kern w:val="0"/>
          <w:lang w:val="en-US"/>
        </w:rPr>
        <w:t>6</w:t>
      </w:r>
      <w:r w:rsidR="00DA500B">
        <w:rPr>
          <w:rFonts w:eastAsiaTheme="minorEastAsia" w:cs="Helvetica"/>
          <w:color w:val="000000"/>
          <w:kern w:val="0"/>
          <w:lang w:val="en-US"/>
        </w:rPr>
        <w:t>)</w:t>
      </w:r>
      <w:r w:rsidR="00BD55D7">
        <w:rPr>
          <w:rFonts w:eastAsiaTheme="minorEastAsia" w:cs="Helvetica"/>
          <w:color w:val="000000"/>
          <w:kern w:val="0"/>
          <w:lang w:val="en-US"/>
        </w:rPr>
        <w:t>:</w:t>
      </w:r>
    </w:p>
    <w:p w14:paraId="07BE8C68" w14:textId="77777777" w:rsidR="007845A2" w:rsidRPr="008E4042" w:rsidRDefault="007845A2" w:rsidP="009C3EC4">
      <w:pPr>
        <w:rPr>
          <w:rFonts w:eastAsiaTheme="minorHAnsi" w:cstheme="minorBidi"/>
          <w:lang w:val="en-GB"/>
        </w:rPr>
      </w:pPr>
    </w:p>
    <w:p w14:paraId="341D24E2" w14:textId="7F71C259" w:rsidR="007845A2" w:rsidRPr="009A544F" w:rsidRDefault="00000000" w:rsidP="00B64C6E">
      <w:pPr>
        <w:jc w:val="center"/>
        <w:rPr>
          <w:rFonts w:eastAsiaTheme="minorEastAsia" w:cs="Helvetica"/>
          <w:color w:val="000000"/>
          <w:kern w:val="0"/>
          <w:lang w:val="en-GB"/>
        </w:rPr>
      </w:pPr>
      <m:oMath>
        <m:sSub>
          <m:sSubPr>
            <m:ctrlPr>
              <w:rPr>
                <w:rFonts w:ascii="Cambria Math" w:hAnsi="Cambria Math" w:cs="Helvetica"/>
                <w:i/>
                <w:color w:val="000000"/>
                <w:kern w:val="0"/>
                <w:lang w:val="en-GB"/>
              </w:rPr>
            </m:ctrlPr>
          </m:sSubPr>
          <m:e>
            <m:r>
              <w:rPr>
                <w:rFonts w:ascii="Cambria Math" w:hAnsi="Cambria Math" w:cs="Helvetica"/>
                <w:color w:val="000000"/>
                <w:kern w:val="0"/>
                <w:lang w:val="en-GB"/>
              </w:rPr>
              <m:t>Y</m:t>
            </m:r>
          </m:e>
          <m:sub>
            <m:r>
              <w:rPr>
                <w:rFonts w:ascii="Cambria Math" w:hAnsi="Cambria Math" w:cs="Helvetica"/>
                <w:color w:val="000000"/>
                <w:kern w:val="0"/>
                <w:lang w:val="en-GB"/>
              </w:rPr>
              <m:t>t</m:t>
            </m:r>
          </m:sub>
        </m:sSub>
        <m:r>
          <w:rPr>
            <w:rFonts w:ascii="Cambria Math" w:hAnsi="Cambria Math" w:cs="Helvetica"/>
            <w:color w:val="000000"/>
            <w:kern w:val="0"/>
            <w:lang w:val="en-GB"/>
          </w:rPr>
          <m:t>=</m:t>
        </m:r>
        <m:sSup>
          <m:sSupPr>
            <m:ctrlPr>
              <w:rPr>
                <w:rFonts w:ascii="Cambria Math" w:hAnsi="Cambria Math" w:cs="Helvetica"/>
                <w:i/>
                <w:color w:val="000000"/>
                <w:kern w:val="0"/>
                <w:lang w:val="en-GB"/>
              </w:rPr>
            </m:ctrlPr>
          </m:sSupPr>
          <m:e>
            <m:d>
              <m:dPr>
                <m:begChr m:val="["/>
                <m:endChr m:val="]"/>
                <m:ctrlPr>
                  <w:rPr>
                    <w:rFonts w:ascii="Cambria Math" w:hAnsi="Cambria Math" w:cs="Helvetica"/>
                    <w:i/>
                    <w:color w:val="000000"/>
                    <w:kern w:val="0"/>
                    <w:lang w:val="en-GB"/>
                  </w:rPr>
                </m:ctrlPr>
              </m:dPr>
              <m:e>
                <m:sSub>
                  <m:sSubPr>
                    <m:ctrlPr>
                      <w:rPr>
                        <w:rFonts w:ascii="Cambria Math" w:hAnsi="Cambria Math" w:cs="Helvetica"/>
                        <w:i/>
                        <w:color w:val="000000"/>
                        <w:kern w:val="0"/>
                        <w:lang w:val="en-GB"/>
                      </w:rPr>
                    </m:ctrlPr>
                  </m:sSubPr>
                  <m:e>
                    <m:r>
                      <w:rPr>
                        <w:rFonts w:ascii="Cambria Math" w:hAnsi="Cambria Math" w:cs="Helvetica"/>
                        <w:color w:val="000000"/>
                        <w:kern w:val="0"/>
                        <w:lang w:val="en-GB"/>
                      </w:rPr>
                      <m:t>E</m:t>
                    </m:r>
                  </m:e>
                  <m:sub>
                    <m:f>
                      <m:fPr>
                        <m:ctrlPr>
                          <w:rPr>
                            <w:rFonts w:ascii="Cambria Math" w:hAnsi="Cambria Math" w:cs="Helvetica"/>
                            <w:i/>
                            <w:color w:val="000000"/>
                            <w:kern w:val="0"/>
                            <w:lang w:val="en-GB"/>
                          </w:rPr>
                        </m:ctrlPr>
                      </m:fPr>
                      <m:num>
                        <m:r>
                          <w:rPr>
                            <w:rFonts w:ascii="Cambria Math" w:hAnsi="Cambria Math" w:cs="Helvetica"/>
                            <w:color w:val="000000"/>
                            <w:kern w:val="0"/>
                            <w:lang w:val="en-GB"/>
                          </w:rPr>
                          <m:t>CHF</m:t>
                        </m:r>
                      </m:num>
                      <m:den>
                        <m:r>
                          <w:rPr>
                            <w:rFonts w:ascii="Cambria Math" w:hAnsi="Cambria Math" w:cs="Helvetica"/>
                            <w:color w:val="000000"/>
                            <w:kern w:val="0"/>
                            <w:lang w:val="en-GB"/>
                          </w:rPr>
                          <m:t>USD</m:t>
                        </m:r>
                      </m:den>
                    </m:f>
                  </m:sub>
                </m:sSub>
                <m:r>
                  <w:rPr>
                    <w:rFonts w:ascii="Cambria Math" w:hAnsi="Cambria Math" w:cs="Helvetica"/>
                    <w:color w:val="000000"/>
                    <w:kern w:val="0"/>
                    <w:lang w:val="en-GB"/>
                  </w:rPr>
                  <m:t>,∆O,CP</m:t>
                </m:r>
                <m:sSub>
                  <m:sSubPr>
                    <m:ctrlPr>
                      <w:rPr>
                        <w:rFonts w:ascii="Cambria Math" w:hAnsi="Cambria Math" w:cs="Helvetica"/>
                        <w:i/>
                        <w:color w:val="000000"/>
                        <w:kern w:val="0"/>
                        <w:lang w:val="en-GB"/>
                      </w:rPr>
                    </m:ctrlPr>
                  </m:sSubPr>
                  <m:e>
                    <m:r>
                      <w:rPr>
                        <w:rFonts w:ascii="Cambria Math" w:hAnsi="Cambria Math" w:cs="Helvetica"/>
                        <w:color w:val="000000"/>
                        <w:kern w:val="0"/>
                        <w:lang w:val="en-GB"/>
                      </w:rPr>
                      <m:t>I</m:t>
                    </m:r>
                  </m:e>
                  <m:sub>
                    <m:r>
                      <w:rPr>
                        <w:rFonts w:ascii="Cambria Math" w:hAnsi="Cambria Math" w:cs="Helvetica"/>
                        <w:color w:val="000000"/>
                        <w:kern w:val="0"/>
                        <w:lang w:val="en-GB"/>
                      </w:rPr>
                      <m:t>swiss</m:t>
                    </m:r>
                  </m:sub>
                </m:sSub>
                <m:r>
                  <w:rPr>
                    <w:rFonts w:ascii="Cambria Math" w:hAnsi="Cambria Math" w:cs="Helvetica"/>
                    <w:color w:val="000000"/>
                    <w:kern w:val="0"/>
                    <w:lang w:val="en-GB"/>
                  </w:rPr>
                  <m:t>,CP</m:t>
                </m:r>
                <m:sSub>
                  <m:sSubPr>
                    <m:ctrlPr>
                      <w:rPr>
                        <w:rFonts w:ascii="Cambria Math" w:hAnsi="Cambria Math" w:cs="Helvetica"/>
                        <w:i/>
                        <w:color w:val="000000"/>
                        <w:kern w:val="0"/>
                        <w:lang w:val="en-GB"/>
                      </w:rPr>
                    </m:ctrlPr>
                  </m:sSubPr>
                  <m:e>
                    <m:r>
                      <w:rPr>
                        <w:rFonts w:ascii="Cambria Math" w:hAnsi="Cambria Math" w:cs="Helvetica"/>
                        <w:color w:val="000000"/>
                        <w:kern w:val="0"/>
                        <w:lang w:val="en-GB"/>
                      </w:rPr>
                      <m:t>I</m:t>
                    </m:r>
                  </m:e>
                  <m:sub>
                    <m:r>
                      <w:rPr>
                        <w:rFonts w:ascii="Cambria Math" w:hAnsi="Cambria Math" w:cs="Helvetica"/>
                        <w:color w:val="000000"/>
                        <w:kern w:val="0"/>
                        <w:lang w:val="en-GB"/>
                      </w:rPr>
                      <m:t>US</m:t>
                    </m:r>
                  </m:sub>
                </m:sSub>
                <m:r>
                  <w:rPr>
                    <w:rFonts w:ascii="Cambria Math" w:hAnsi="Cambria Math" w:cs="Helvetica"/>
                    <w:color w:val="000000"/>
                    <w:kern w:val="0"/>
                    <w:lang w:val="en-GB"/>
                  </w:rPr>
                  <m:t>,SARON,DGPR,</m:t>
                </m:r>
                <m:r>
                  <m:rPr>
                    <m:sty m:val="p"/>
                  </m:rPr>
                  <w:rPr>
                    <w:rFonts w:ascii="Cambria Math" w:hAnsi="Cambria Math" w:cs="Helvetica"/>
                    <w:color w:val="000000"/>
                    <w:kern w:val="0"/>
                    <w:lang w:val="en-GB"/>
                  </w:rPr>
                  <m:t>∆</m:t>
                </m:r>
                <m:r>
                  <w:rPr>
                    <w:rFonts w:ascii="Cambria Math" w:hAnsi="Cambria Math" w:cs="Helvetica"/>
                    <w:color w:val="000000"/>
                    <w:kern w:val="0"/>
                    <w:lang w:val="en-GB"/>
                  </w:rPr>
                  <m:t>FDI</m:t>
                </m:r>
              </m:e>
            </m:d>
          </m:e>
          <m:sup>
            <m:r>
              <w:rPr>
                <w:rFonts w:ascii="Cambria Math" w:hAnsi="Cambria Math" w:cs="Helvetica"/>
                <w:color w:val="000000"/>
                <w:kern w:val="0"/>
                <w:lang w:val="en-GB"/>
              </w:rPr>
              <m:t>T</m:t>
            </m:r>
          </m:sup>
        </m:sSup>
      </m:oMath>
      <w:r w:rsidR="00B64C6E">
        <w:rPr>
          <w:rFonts w:eastAsiaTheme="minorEastAsia" w:cs="Helvetica"/>
          <w:color w:val="000000"/>
          <w:kern w:val="0"/>
          <w:lang w:val="en-GB"/>
        </w:rPr>
        <w:t xml:space="preserve">           (6)</w:t>
      </w:r>
    </w:p>
    <w:p w14:paraId="5D1CC74B" w14:textId="77777777" w:rsidR="007845A2" w:rsidRDefault="007845A2" w:rsidP="009C3EC4">
      <w:pPr>
        <w:rPr>
          <w:rFonts w:eastAsiaTheme="minorEastAsia" w:cs="Helvetica"/>
          <w:color w:val="000000"/>
          <w:kern w:val="0"/>
          <w:lang w:val="en-GB"/>
        </w:rPr>
      </w:pPr>
      <w:r>
        <w:rPr>
          <w:rFonts w:eastAsiaTheme="minorEastAsia" w:cs="Helvetica"/>
          <w:color w:val="000000"/>
          <w:kern w:val="0"/>
          <w:lang w:val="en-GB"/>
        </w:rPr>
        <w:t>Where:</w:t>
      </w:r>
    </w:p>
    <w:p w14:paraId="3416763E" w14:textId="77777777" w:rsidR="007845A2" w:rsidRDefault="00000000" w:rsidP="009C3EC4">
      <w:pPr>
        <w:rPr>
          <w:rFonts w:eastAsiaTheme="minorEastAsia" w:cs="Helvetica"/>
          <w:color w:val="000000"/>
          <w:kern w:val="0"/>
          <w:lang w:val="en-GB"/>
        </w:rPr>
      </w:pPr>
      <m:oMath>
        <m:sSub>
          <m:sSubPr>
            <m:ctrlPr>
              <w:rPr>
                <w:rFonts w:ascii="Cambria Math" w:eastAsiaTheme="minorEastAsia" w:hAnsi="Cambria Math" w:cs="Helvetica"/>
                <w:i/>
                <w:color w:val="000000"/>
                <w:kern w:val="0"/>
                <w:lang w:val="en-GB"/>
              </w:rPr>
            </m:ctrlPr>
          </m:sSubPr>
          <m:e>
            <m:r>
              <w:rPr>
                <w:rFonts w:ascii="Cambria Math" w:eastAsiaTheme="minorEastAsia" w:hAnsi="Cambria Math" w:cs="Helvetica"/>
                <w:color w:val="000000"/>
                <w:kern w:val="0"/>
                <w:lang w:val="en-GB"/>
              </w:rPr>
              <m:t>E</m:t>
            </m:r>
          </m:e>
          <m:sub>
            <m:r>
              <w:rPr>
                <w:rFonts w:ascii="Cambria Math" w:eastAsiaTheme="minorEastAsia" w:hAnsi="Cambria Math" w:cs="Helvetica"/>
                <w:color w:val="000000"/>
                <w:kern w:val="0"/>
                <w:lang w:val="en-GB"/>
              </w:rPr>
              <m:t>CHF/USD</m:t>
            </m:r>
          </m:sub>
        </m:sSub>
      </m:oMath>
      <w:r w:rsidR="007845A2">
        <w:rPr>
          <w:rFonts w:eastAsiaTheme="minorEastAsia" w:cs="Helvetica"/>
          <w:color w:val="000000"/>
          <w:kern w:val="0"/>
          <w:lang w:val="en-GB"/>
        </w:rPr>
        <w:t xml:space="preserve"> is the average yearly exchange rate between the Swiss franc and the US dollar</w:t>
      </w:r>
    </w:p>
    <w:p w14:paraId="5CC2F4E0" w14:textId="77777777" w:rsidR="007845A2" w:rsidRDefault="007845A2" w:rsidP="009C3EC4">
      <w:pPr>
        <w:rPr>
          <w:rFonts w:eastAsiaTheme="minorEastAsia" w:cs="Helvetica"/>
          <w:color w:val="000000"/>
          <w:kern w:val="0"/>
          <w:lang w:val="en-GB"/>
        </w:rPr>
      </w:pPr>
      <m:oMath>
        <m:r>
          <w:rPr>
            <w:rFonts w:ascii="Cambria Math" w:eastAsiaTheme="minorEastAsia" w:hAnsi="Cambria Math" w:cs="Helvetica"/>
            <w:color w:val="000000"/>
            <w:kern w:val="0"/>
            <w:lang w:val="en-GB"/>
          </w:rPr>
          <m:t>∆O</m:t>
        </m:r>
      </m:oMath>
      <w:r>
        <w:rPr>
          <w:rFonts w:eastAsiaTheme="minorEastAsia" w:cs="Helvetica"/>
          <w:color w:val="000000"/>
          <w:kern w:val="0"/>
          <w:lang w:val="en-GB"/>
        </w:rPr>
        <w:t xml:space="preserve"> </w:t>
      </w:r>
      <w:proofErr w:type="gramStart"/>
      <w:r>
        <w:rPr>
          <w:rFonts w:eastAsiaTheme="minorEastAsia" w:cs="Helvetica"/>
          <w:color w:val="000000"/>
          <w:kern w:val="0"/>
          <w:lang w:val="en-GB"/>
        </w:rPr>
        <w:t>is</w:t>
      </w:r>
      <w:proofErr w:type="gramEnd"/>
      <w:r>
        <w:rPr>
          <w:rFonts w:eastAsiaTheme="minorEastAsia" w:cs="Helvetica"/>
          <w:color w:val="000000"/>
          <w:kern w:val="0"/>
          <w:lang w:val="en-GB"/>
        </w:rPr>
        <w:t xml:space="preserve"> the differences in monthly average crude oil prices</w:t>
      </w:r>
    </w:p>
    <w:p w14:paraId="3E3912BC" w14:textId="77777777" w:rsidR="007845A2" w:rsidRDefault="007845A2" w:rsidP="009C3EC4">
      <w:pPr>
        <w:rPr>
          <w:rFonts w:eastAsiaTheme="minorEastAsia" w:cs="Helvetica"/>
          <w:color w:val="000000"/>
          <w:kern w:val="0"/>
          <w:lang w:val="en-GB"/>
        </w:rPr>
      </w:pPr>
      <m:oMath>
        <m:r>
          <w:rPr>
            <w:rFonts w:ascii="Cambria Math" w:eastAsiaTheme="minorEastAsia" w:hAnsi="Cambria Math" w:cs="Helvetica"/>
            <w:color w:val="000000"/>
            <w:kern w:val="0"/>
            <w:lang w:val="en-GB"/>
          </w:rPr>
          <m:t>CP</m:t>
        </m:r>
        <m:sSub>
          <m:sSubPr>
            <m:ctrlPr>
              <w:rPr>
                <w:rFonts w:ascii="Cambria Math" w:eastAsiaTheme="minorEastAsia" w:hAnsi="Cambria Math" w:cs="Helvetica"/>
                <w:i/>
                <w:color w:val="000000"/>
                <w:kern w:val="0"/>
                <w:lang w:val="en-GB"/>
              </w:rPr>
            </m:ctrlPr>
          </m:sSubPr>
          <m:e>
            <m:r>
              <w:rPr>
                <w:rFonts w:ascii="Cambria Math" w:eastAsiaTheme="minorEastAsia" w:hAnsi="Cambria Math" w:cs="Helvetica"/>
                <w:color w:val="000000"/>
                <w:kern w:val="0"/>
                <w:lang w:val="en-GB"/>
              </w:rPr>
              <m:t>I</m:t>
            </m:r>
          </m:e>
          <m:sub>
            <m:r>
              <w:rPr>
                <w:rFonts w:ascii="Cambria Math" w:eastAsiaTheme="minorEastAsia" w:hAnsi="Cambria Math" w:cs="Helvetica"/>
                <w:color w:val="000000"/>
                <w:kern w:val="0"/>
                <w:lang w:val="en-GB"/>
              </w:rPr>
              <m:t>swiss</m:t>
            </m:r>
          </m:sub>
        </m:sSub>
        <m:r>
          <w:rPr>
            <w:rFonts w:ascii="Cambria Math" w:eastAsiaTheme="minorEastAsia" w:hAnsi="Cambria Math" w:cs="Helvetica"/>
            <w:color w:val="000000"/>
            <w:kern w:val="0"/>
            <w:lang w:val="en-GB"/>
          </w:rPr>
          <m:t xml:space="preserve"> </m:t>
        </m:r>
      </m:oMath>
      <w:r>
        <w:rPr>
          <w:rFonts w:eastAsiaTheme="minorEastAsia" w:cs="Helvetica"/>
          <w:color w:val="000000"/>
          <w:kern w:val="0"/>
          <w:lang w:val="en-GB"/>
        </w:rPr>
        <w:t xml:space="preserve">is the Swiss consumer price </w:t>
      </w:r>
      <w:proofErr w:type="gramStart"/>
      <w:r>
        <w:rPr>
          <w:rFonts w:eastAsiaTheme="minorEastAsia" w:cs="Helvetica"/>
          <w:color w:val="000000"/>
          <w:kern w:val="0"/>
          <w:lang w:val="en-GB"/>
        </w:rPr>
        <w:t>index</w:t>
      </w:r>
      <w:proofErr w:type="gramEnd"/>
    </w:p>
    <w:p w14:paraId="2E909C93" w14:textId="77777777" w:rsidR="007845A2" w:rsidRDefault="007845A2" w:rsidP="009C3EC4">
      <w:pPr>
        <w:rPr>
          <w:rFonts w:eastAsiaTheme="minorEastAsia" w:cs="Helvetica"/>
          <w:color w:val="000000"/>
          <w:kern w:val="0"/>
          <w:lang w:val="en-GB"/>
        </w:rPr>
      </w:pPr>
      <m:oMath>
        <m:r>
          <w:rPr>
            <w:rFonts w:ascii="Cambria Math" w:eastAsiaTheme="minorEastAsia" w:hAnsi="Cambria Math" w:cs="Helvetica"/>
            <w:color w:val="000000"/>
            <w:kern w:val="0"/>
            <w:lang w:val="en-GB"/>
          </w:rPr>
          <m:t>CP</m:t>
        </m:r>
        <m:sSub>
          <m:sSubPr>
            <m:ctrlPr>
              <w:rPr>
                <w:rFonts w:ascii="Cambria Math" w:eastAsiaTheme="minorEastAsia" w:hAnsi="Cambria Math" w:cs="Helvetica"/>
                <w:i/>
                <w:color w:val="000000"/>
                <w:kern w:val="0"/>
                <w:lang w:val="en-GB"/>
              </w:rPr>
            </m:ctrlPr>
          </m:sSubPr>
          <m:e>
            <m:r>
              <w:rPr>
                <w:rFonts w:ascii="Cambria Math" w:eastAsiaTheme="minorEastAsia" w:hAnsi="Cambria Math" w:cs="Helvetica"/>
                <w:color w:val="000000"/>
                <w:kern w:val="0"/>
                <w:lang w:val="en-GB"/>
              </w:rPr>
              <m:t>I</m:t>
            </m:r>
          </m:e>
          <m:sub>
            <m:r>
              <w:rPr>
                <w:rFonts w:ascii="Cambria Math" w:eastAsiaTheme="minorEastAsia" w:hAnsi="Cambria Math" w:cs="Helvetica"/>
                <w:color w:val="000000"/>
                <w:kern w:val="0"/>
                <w:lang w:val="en-GB"/>
              </w:rPr>
              <m:t>US</m:t>
            </m:r>
          </m:sub>
        </m:sSub>
      </m:oMath>
      <w:r>
        <w:rPr>
          <w:rFonts w:eastAsiaTheme="minorEastAsia" w:cs="Helvetica"/>
          <w:color w:val="000000"/>
          <w:kern w:val="0"/>
          <w:lang w:val="en-GB"/>
        </w:rPr>
        <w:t xml:space="preserve"> is the US consumer price </w:t>
      </w:r>
      <w:proofErr w:type="gramStart"/>
      <w:r>
        <w:rPr>
          <w:rFonts w:eastAsiaTheme="minorEastAsia" w:cs="Helvetica"/>
          <w:color w:val="000000"/>
          <w:kern w:val="0"/>
          <w:lang w:val="en-GB"/>
        </w:rPr>
        <w:t>index</w:t>
      </w:r>
      <w:proofErr w:type="gramEnd"/>
    </w:p>
    <w:p w14:paraId="7CD38AEA" w14:textId="77777777" w:rsidR="007845A2" w:rsidRDefault="007845A2" w:rsidP="009C3EC4">
      <w:pPr>
        <w:rPr>
          <w:rFonts w:eastAsiaTheme="minorEastAsia" w:cs="Helvetica"/>
          <w:color w:val="000000"/>
          <w:kern w:val="0"/>
          <w:lang w:val="en-GB"/>
        </w:rPr>
      </w:pPr>
      <m:oMath>
        <m:r>
          <w:rPr>
            <w:rFonts w:ascii="Cambria Math" w:eastAsiaTheme="minorEastAsia" w:hAnsi="Cambria Math" w:cs="Helvetica"/>
            <w:color w:val="000000"/>
            <w:kern w:val="0"/>
            <w:lang w:val="en-GB"/>
          </w:rPr>
          <m:t>SARON</m:t>
        </m:r>
      </m:oMath>
      <w:r>
        <w:rPr>
          <w:rFonts w:eastAsiaTheme="minorEastAsia" w:cs="Helvetica"/>
          <w:color w:val="000000"/>
          <w:kern w:val="0"/>
          <w:lang w:val="en-GB"/>
        </w:rPr>
        <w:t xml:space="preserve"> is the Swiss average overnight </w:t>
      </w:r>
      <w:proofErr w:type="gramStart"/>
      <w:r>
        <w:rPr>
          <w:rFonts w:eastAsiaTheme="minorEastAsia" w:cs="Helvetica"/>
          <w:color w:val="000000"/>
          <w:kern w:val="0"/>
          <w:lang w:val="en-GB"/>
        </w:rPr>
        <w:t>rate</w:t>
      </w:r>
      <w:proofErr w:type="gramEnd"/>
    </w:p>
    <w:p w14:paraId="5A853934" w14:textId="77777777" w:rsidR="007845A2" w:rsidRDefault="007845A2" w:rsidP="009C3EC4">
      <w:pPr>
        <w:rPr>
          <w:rFonts w:eastAsiaTheme="minorEastAsia" w:cs="Helvetica"/>
          <w:color w:val="000000"/>
          <w:kern w:val="0"/>
          <w:lang w:val="en-GB"/>
        </w:rPr>
      </w:pPr>
      <m:oMath>
        <m:r>
          <w:rPr>
            <w:rFonts w:ascii="Cambria Math" w:eastAsiaTheme="minorEastAsia" w:hAnsi="Cambria Math" w:cs="Helvetica"/>
            <w:color w:val="000000"/>
            <w:kern w:val="0"/>
            <w:lang w:val="en-GB"/>
          </w:rPr>
          <m:t>∆FDI</m:t>
        </m:r>
      </m:oMath>
      <w:r>
        <w:rPr>
          <w:rFonts w:eastAsiaTheme="minorEastAsia" w:cs="Helvetica"/>
          <w:color w:val="000000"/>
          <w:kern w:val="0"/>
          <w:lang w:val="en-GB"/>
        </w:rPr>
        <w:t xml:space="preserve"> is the difference in yearly foreign direct </w:t>
      </w:r>
      <w:proofErr w:type="gramStart"/>
      <w:r>
        <w:rPr>
          <w:rFonts w:eastAsiaTheme="minorEastAsia" w:cs="Helvetica"/>
          <w:color w:val="000000"/>
          <w:kern w:val="0"/>
          <w:lang w:val="en-GB"/>
        </w:rPr>
        <w:t>investments</w:t>
      </w:r>
      <w:proofErr w:type="gramEnd"/>
    </w:p>
    <w:p w14:paraId="43F06605" w14:textId="0D2F1CDB" w:rsidR="007845A2" w:rsidRPr="007845A2" w:rsidRDefault="007845A2" w:rsidP="009C3EC4">
      <w:pPr>
        <w:rPr>
          <w:rFonts w:eastAsiaTheme="minorEastAsia" w:cs="Helvetica"/>
          <w:color w:val="000000"/>
          <w:kern w:val="0"/>
          <w:lang w:val="en-US"/>
        </w:rPr>
      </w:pPr>
      <w:r w:rsidRPr="007845A2">
        <w:rPr>
          <w:rFonts w:eastAsiaTheme="minorEastAsia" w:cs="Helvetica"/>
          <w:color w:val="000000"/>
          <w:kern w:val="0"/>
          <w:lang w:val="en-US"/>
        </w:rPr>
        <w:t xml:space="preserve">The more complex description of the variables used is further below. </w:t>
      </w:r>
    </w:p>
    <w:p w14:paraId="290C54D9" w14:textId="77777777" w:rsidR="00DB3D93" w:rsidRDefault="00DB3D93" w:rsidP="009C3EC4">
      <w:pPr>
        <w:rPr>
          <w:rFonts w:eastAsiaTheme="minorEastAsia" w:cs="Helvetica"/>
          <w:color w:val="000000"/>
          <w:kern w:val="0"/>
          <w:lang w:val="en-US"/>
        </w:rPr>
      </w:pPr>
    </w:p>
    <w:p w14:paraId="78869765" w14:textId="7F3D67EA" w:rsidR="007845A2" w:rsidRPr="00EF0129" w:rsidRDefault="007845A2" w:rsidP="009C3EC4">
      <w:pPr>
        <w:rPr>
          <w:rFonts w:eastAsiaTheme="minorEastAsia" w:cs="Helvetica"/>
          <w:color w:val="000000"/>
          <w:kern w:val="0"/>
          <w:lang w:val="en-US"/>
        </w:rPr>
      </w:pPr>
      <w:r w:rsidRPr="007845A2">
        <w:rPr>
          <w:rFonts w:eastAsiaTheme="minorEastAsia" w:cs="Helvetica"/>
          <w:color w:val="000000"/>
          <w:kern w:val="0"/>
          <w:lang w:val="en-US"/>
        </w:rPr>
        <w:t xml:space="preserve">The next step is to specify the model. Let </w:t>
      </w:r>
      <m:oMath>
        <m:r>
          <w:rPr>
            <w:rFonts w:ascii="Cambria Math" w:eastAsiaTheme="minorEastAsia" w:hAnsi="Cambria Math" w:cs="Helvetica"/>
            <w:color w:val="000000"/>
            <w:kern w:val="0"/>
          </w:rPr>
          <m:t>k</m:t>
        </m:r>
      </m:oMath>
      <w:r w:rsidRPr="007845A2">
        <w:rPr>
          <w:rFonts w:eastAsiaTheme="minorEastAsia" w:cs="Helvetica"/>
          <w:color w:val="000000"/>
          <w:kern w:val="0"/>
          <w:lang w:val="en-US"/>
        </w:rPr>
        <w:t xml:space="preserve"> be the optimal lag length determined by the appropriate information criteria. </w:t>
      </w:r>
      <w:r w:rsidRPr="00EF0129">
        <w:rPr>
          <w:rFonts w:eastAsiaTheme="minorEastAsia" w:cs="Helvetica"/>
          <w:color w:val="000000"/>
          <w:kern w:val="0"/>
          <w:lang w:val="en-US"/>
        </w:rPr>
        <w:t xml:space="preserve">Assume </w:t>
      </w:r>
      <m:oMath>
        <m:r>
          <w:rPr>
            <w:rFonts w:ascii="Cambria Math" w:eastAsiaTheme="minorEastAsia" w:hAnsi="Cambria Math" w:cs="Helvetica"/>
            <w:color w:val="000000"/>
            <w:kern w:val="0"/>
          </w:rPr>
          <m:t>k</m:t>
        </m:r>
        <m:r>
          <w:rPr>
            <w:rFonts w:ascii="Cambria Math" w:eastAsiaTheme="minorEastAsia" w:hAnsi="Cambria Math" w:cs="Helvetica"/>
            <w:color w:val="000000"/>
            <w:kern w:val="0"/>
            <w:lang w:val="en-US"/>
          </w:rPr>
          <m:t>=</m:t>
        </m:r>
        <m:r>
          <w:rPr>
            <w:rFonts w:ascii="Cambria Math" w:eastAsiaTheme="minorEastAsia" w:hAnsi="Cambria Math" w:cs="Helvetica"/>
            <w:color w:val="000000"/>
            <w:kern w:val="0"/>
          </w:rPr>
          <m:t>p</m:t>
        </m:r>
        <m:r>
          <w:rPr>
            <w:rFonts w:ascii="Cambria Math" w:eastAsiaTheme="minorEastAsia" w:hAnsi="Cambria Math" w:cs="Helvetica"/>
            <w:color w:val="000000"/>
            <w:kern w:val="0"/>
            <w:lang w:val="en-US"/>
          </w:rPr>
          <m:t>,</m:t>
        </m:r>
      </m:oMath>
      <w:r w:rsidRPr="00EF0129">
        <w:rPr>
          <w:rFonts w:eastAsiaTheme="minorEastAsia" w:cs="Helvetica"/>
          <w:color w:val="000000"/>
          <w:kern w:val="0"/>
          <w:lang w:val="en-US"/>
        </w:rPr>
        <w:t xml:space="preserve"> the VAR(p) model </w:t>
      </w:r>
      <w:r w:rsidR="00EF0129" w:rsidRPr="00EF0129">
        <w:rPr>
          <w:rFonts w:eastAsiaTheme="minorEastAsia" w:cs="Helvetica"/>
          <w:color w:val="000000"/>
          <w:kern w:val="0"/>
          <w:lang w:val="en-US"/>
        </w:rPr>
        <w:t xml:space="preserve">from equation </w:t>
      </w:r>
      <w:r w:rsidR="00DA500B">
        <w:rPr>
          <w:rFonts w:eastAsiaTheme="minorEastAsia" w:cs="Helvetica"/>
          <w:color w:val="000000"/>
          <w:kern w:val="0"/>
          <w:lang w:val="en-US"/>
        </w:rPr>
        <w:t>(</w:t>
      </w:r>
      <w:r w:rsidR="00EF0129" w:rsidRPr="00EF0129">
        <w:rPr>
          <w:rFonts w:eastAsiaTheme="minorEastAsia" w:cs="Helvetica"/>
          <w:color w:val="000000"/>
          <w:kern w:val="0"/>
          <w:lang w:val="en-US"/>
        </w:rPr>
        <w:t>5</w:t>
      </w:r>
      <w:r w:rsidR="00DA500B">
        <w:rPr>
          <w:rFonts w:eastAsiaTheme="minorEastAsia" w:cs="Helvetica"/>
          <w:color w:val="000000"/>
          <w:kern w:val="0"/>
          <w:lang w:val="en-US"/>
        </w:rPr>
        <w:t>)</w:t>
      </w:r>
      <w:r w:rsidR="00EF0129" w:rsidRPr="00EF0129">
        <w:rPr>
          <w:rFonts w:eastAsiaTheme="minorEastAsia" w:cs="Helvetica"/>
          <w:color w:val="000000"/>
          <w:kern w:val="0"/>
          <w:lang w:val="en-US"/>
        </w:rPr>
        <w:t xml:space="preserve"> </w:t>
      </w:r>
      <w:r w:rsidRPr="00EF0129">
        <w:rPr>
          <w:rFonts w:eastAsiaTheme="minorEastAsia" w:cs="Helvetica"/>
          <w:color w:val="000000"/>
          <w:kern w:val="0"/>
          <w:lang w:val="en-US"/>
        </w:rPr>
        <w:t xml:space="preserve">becomes </w:t>
      </w:r>
      <w:r w:rsidR="00373A83">
        <w:rPr>
          <w:rFonts w:eastAsiaTheme="minorEastAsia" w:cs="Helvetica"/>
          <w:color w:val="000000"/>
          <w:kern w:val="0"/>
          <w:lang w:val="en-US"/>
        </w:rPr>
        <w:t xml:space="preserve">the following in equation </w:t>
      </w:r>
      <w:r w:rsidR="00DA500B">
        <w:rPr>
          <w:rFonts w:eastAsiaTheme="minorEastAsia" w:cs="Helvetica"/>
          <w:color w:val="000000"/>
          <w:kern w:val="0"/>
          <w:lang w:val="en-US"/>
        </w:rPr>
        <w:t>(</w:t>
      </w:r>
      <w:r w:rsidR="00373A83">
        <w:rPr>
          <w:rFonts w:eastAsiaTheme="minorEastAsia" w:cs="Helvetica"/>
          <w:color w:val="000000"/>
          <w:kern w:val="0"/>
          <w:lang w:val="en-US"/>
        </w:rPr>
        <w:t>7</w:t>
      </w:r>
      <w:r w:rsidR="00DA500B">
        <w:rPr>
          <w:rFonts w:eastAsiaTheme="minorEastAsia" w:cs="Helvetica"/>
          <w:color w:val="000000"/>
          <w:kern w:val="0"/>
          <w:lang w:val="en-US"/>
        </w:rPr>
        <w:t>)</w:t>
      </w:r>
      <w:r w:rsidR="00373A83">
        <w:rPr>
          <w:rFonts w:eastAsiaTheme="minorEastAsia" w:cs="Helvetica"/>
          <w:color w:val="000000"/>
          <w:kern w:val="0"/>
          <w:lang w:val="en-US"/>
        </w:rPr>
        <w:t>:</w:t>
      </w:r>
    </w:p>
    <w:p w14:paraId="19A91367" w14:textId="77777777" w:rsidR="00DB3D93" w:rsidRPr="00EF0129" w:rsidRDefault="00DB3D93" w:rsidP="009C3EC4">
      <w:pPr>
        <w:rPr>
          <w:rFonts w:eastAsiaTheme="minorEastAsia" w:cs="Helvetica"/>
          <w:color w:val="000000"/>
          <w:kern w:val="0"/>
          <w:lang w:val="en-US"/>
        </w:rPr>
      </w:pPr>
    </w:p>
    <w:p w14:paraId="5E6AE5C4" w14:textId="26C28A2D" w:rsidR="007845A2" w:rsidRPr="009048EE" w:rsidRDefault="00000000" w:rsidP="00B64C6E">
      <w:pPr>
        <w:jc w:val="center"/>
        <w:rPr>
          <w:rFonts w:eastAsiaTheme="minorEastAsia" w:cs="Helvetica"/>
          <w:color w:val="000000"/>
          <w:kern w:val="0"/>
          <w:lang w:val="en-US"/>
        </w:rPr>
      </w:pPr>
      <m:oMath>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Y</m:t>
            </m:r>
          </m:e>
          <m:sub>
            <m:r>
              <w:rPr>
                <w:rFonts w:ascii="Cambria Math" w:eastAsiaTheme="minorEastAsia" w:hAnsi="Cambria Math" w:cs="Helvetica"/>
                <w:color w:val="000000"/>
                <w:kern w:val="0"/>
              </w:rPr>
              <m:t>t</m:t>
            </m:r>
          </m:sub>
        </m:sSub>
        <m:r>
          <w:rPr>
            <w:rFonts w:ascii="Cambria Math" w:eastAsiaTheme="minorEastAsia" w:hAnsi="Cambria Math" w:cs="Helvetica"/>
            <w:color w:val="000000"/>
            <w:kern w:val="0"/>
            <w:lang w:val="en-US"/>
          </w:rPr>
          <m:t>=</m:t>
        </m:r>
        <m:r>
          <w:rPr>
            <w:rFonts w:ascii="Cambria Math" w:eastAsiaTheme="minorEastAsia" w:hAnsi="Cambria Math" w:cs="Helvetica"/>
            <w:color w:val="000000"/>
            <w:kern w:val="0"/>
          </w:rPr>
          <m:t>α</m:t>
        </m:r>
        <m:r>
          <w:rPr>
            <w:rFonts w:ascii="Cambria Math" w:eastAsiaTheme="minorEastAsia" w:hAnsi="Cambria Math" w:cs="Helvetica"/>
            <w:color w:val="000000"/>
            <w:kern w:val="0"/>
            <w:lang w:val="en-US"/>
          </w:rPr>
          <m:t>+</m:t>
        </m:r>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A</m:t>
            </m:r>
          </m:e>
          <m:sub>
            <m:r>
              <w:rPr>
                <w:rFonts w:ascii="Cambria Math" w:eastAsiaTheme="minorEastAsia" w:hAnsi="Cambria Math" w:cs="Helvetica"/>
                <w:color w:val="000000"/>
                <w:kern w:val="0"/>
                <w:lang w:val="en-US"/>
              </w:rPr>
              <m:t>1</m:t>
            </m:r>
          </m:sub>
        </m:sSub>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Y</m:t>
            </m:r>
          </m:e>
          <m:sub>
            <m:r>
              <w:rPr>
                <w:rFonts w:ascii="Cambria Math" w:eastAsiaTheme="minorEastAsia" w:hAnsi="Cambria Math" w:cs="Helvetica"/>
                <w:color w:val="000000"/>
                <w:kern w:val="0"/>
              </w:rPr>
              <m:t>t</m:t>
            </m:r>
            <m:r>
              <w:rPr>
                <w:rFonts w:ascii="Cambria Math" w:eastAsiaTheme="minorEastAsia" w:hAnsi="Cambria Math" w:cs="Helvetica"/>
                <w:color w:val="000000"/>
                <w:kern w:val="0"/>
                <w:lang w:val="en-US"/>
              </w:rPr>
              <m:t>-1</m:t>
            </m:r>
          </m:sub>
        </m:sSub>
        <m:r>
          <w:rPr>
            <w:rFonts w:ascii="Cambria Math" w:eastAsiaTheme="minorEastAsia" w:hAnsi="Cambria Math" w:cs="Helvetica"/>
            <w:color w:val="000000"/>
            <w:kern w:val="0"/>
            <w:lang w:val="en-US"/>
          </w:rPr>
          <m:t>+</m:t>
        </m:r>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A</m:t>
            </m:r>
          </m:e>
          <m:sub>
            <m:r>
              <w:rPr>
                <w:rFonts w:ascii="Cambria Math" w:eastAsiaTheme="minorEastAsia" w:hAnsi="Cambria Math" w:cs="Helvetica"/>
                <w:color w:val="000000"/>
                <w:kern w:val="0"/>
                <w:lang w:val="en-US"/>
              </w:rPr>
              <m:t>2</m:t>
            </m:r>
          </m:sub>
        </m:sSub>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Y</m:t>
            </m:r>
          </m:e>
          <m:sub>
            <m:r>
              <w:rPr>
                <w:rFonts w:ascii="Cambria Math" w:eastAsiaTheme="minorEastAsia" w:hAnsi="Cambria Math" w:cs="Helvetica"/>
                <w:color w:val="000000"/>
                <w:kern w:val="0"/>
              </w:rPr>
              <m:t>t</m:t>
            </m:r>
            <m:r>
              <w:rPr>
                <w:rFonts w:ascii="Cambria Math" w:eastAsiaTheme="minorEastAsia" w:hAnsi="Cambria Math" w:cs="Helvetica"/>
                <w:color w:val="000000"/>
                <w:kern w:val="0"/>
                <w:lang w:val="en-US"/>
              </w:rPr>
              <m:t>-2</m:t>
            </m:r>
          </m:sub>
        </m:sSub>
        <m:r>
          <w:rPr>
            <w:rFonts w:ascii="Cambria Math" w:eastAsiaTheme="minorEastAsia" w:hAnsi="Cambria Math" w:cs="Helvetica"/>
            <w:color w:val="000000"/>
            <w:kern w:val="0"/>
            <w:lang w:val="en-US"/>
          </w:rPr>
          <m:t>+…+</m:t>
        </m:r>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A</m:t>
            </m:r>
          </m:e>
          <m:sub>
            <m:r>
              <w:rPr>
                <w:rFonts w:ascii="Cambria Math" w:eastAsiaTheme="minorEastAsia" w:hAnsi="Cambria Math" w:cs="Helvetica"/>
                <w:color w:val="000000"/>
                <w:kern w:val="0"/>
              </w:rPr>
              <m:t>p</m:t>
            </m:r>
          </m:sub>
        </m:sSub>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Y</m:t>
            </m:r>
          </m:e>
          <m:sub>
            <m:r>
              <w:rPr>
                <w:rFonts w:ascii="Cambria Math" w:eastAsiaTheme="minorEastAsia" w:hAnsi="Cambria Math" w:cs="Helvetica"/>
                <w:color w:val="000000"/>
                <w:kern w:val="0"/>
              </w:rPr>
              <m:t>t</m:t>
            </m:r>
            <m:r>
              <w:rPr>
                <w:rFonts w:ascii="Cambria Math" w:eastAsiaTheme="minorEastAsia" w:hAnsi="Cambria Math" w:cs="Helvetica"/>
                <w:color w:val="000000"/>
                <w:kern w:val="0"/>
                <w:lang w:val="en-US"/>
              </w:rPr>
              <m:t>-</m:t>
            </m:r>
            <m:r>
              <w:rPr>
                <w:rFonts w:ascii="Cambria Math" w:eastAsiaTheme="minorEastAsia" w:hAnsi="Cambria Math" w:cs="Helvetica"/>
                <w:color w:val="000000"/>
                <w:kern w:val="0"/>
              </w:rPr>
              <m:t>p</m:t>
            </m:r>
          </m:sub>
        </m:sSub>
        <m:r>
          <w:rPr>
            <w:rFonts w:ascii="Cambria Math" w:eastAsiaTheme="minorEastAsia" w:hAnsi="Cambria Math" w:cs="Helvetica"/>
            <w:color w:val="000000"/>
            <w:kern w:val="0"/>
            <w:lang w:val="en-US"/>
          </w:rPr>
          <m:t>+</m:t>
        </m:r>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u</m:t>
            </m:r>
          </m:e>
          <m:sub>
            <m:r>
              <w:rPr>
                <w:rFonts w:ascii="Cambria Math" w:eastAsiaTheme="minorEastAsia" w:hAnsi="Cambria Math" w:cs="Helvetica"/>
                <w:color w:val="000000"/>
                <w:kern w:val="0"/>
              </w:rPr>
              <m:t>t</m:t>
            </m:r>
          </m:sub>
        </m:sSub>
      </m:oMath>
      <w:r w:rsidR="00B64C6E" w:rsidRPr="009048EE">
        <w:rPr>
          <w:rFonts w:eastAsiaTheme="minorEastAsia" w:cs="Helvetica"/>
          <w:color w:val="000000"/>
          <w:kern w:val="0"/>
          <w:lang w:val="en-US"/>
        </w:rPr>
        <w:t xml:space="preserve">        (7)</w:t>
      </w:r>
    </w:p>
    <w:p w14:paraId="3D937BAE" w14:textId="77777777" w:rsidR="00395F7D" w:rsidRPr="009048EE" w:rsidRDefault="00395F7D" w:rsidP="009C3EC4">
      <w:pPr>
        <w:rPr>
          <w:rFonts w:eastAsiaTheme="minorEastAsia" w:cs="Helvetica"/>
          <w:color w:val="000000"/>
          <w:kern w:val="0"/>
          <w:lang w:val="en-US"/>
        </w:rPr>
      </w:pPr>
    </w:p>
    <w:p w14:paraId="45FD7595" w14:textId="6A60CE31" w:rsidR="007845A2" w:rsidRDefault="007845A2" w:rsidP="009C3EC4">
      <w:pPr>
        <w:rPr>
          <w:rFonts w:eastAsiaTheme="minorEastAsia" w:cs="Helvetica"/>
          <w:color w:val="000000"/>
          <w:kern w:val="0"/>
          <w:lang w:val="en-US"/>
        </w:rPr>
      </w:pPr>
      <w:r w:rsidRPr="007845A2">
        <w:rPr>
          <w:rFonts w:eastAsiaTheme="minorEastAsia" w:cs="Helvetica"/>
          <w:color w:val="000000"/>
          <w:kern w:val="0"/>
          <w:lang w:val="en-US"/>
        </w:rPr>
        <w:t xml:space="preserve">Where </w:t>
      </w:r>
      <m:oMath>
        <m:r>
          <w:rPr>
            <w:rFonts w:ascii="Cambria Math" w:eastAsiaTheme="minorEastAsia" w:hAnsi="Cambria Math" w:cs="Helvetica"/>
            <w:color w:val="000000"/>
            <w:kern w:val="0"/>
          </w:rPr>
          <m:t>α</m:t>
        </m:r>
      </m:oMath>
      <w:r w:rsidRPr="007845A2">
        <w:rPr>
          <w:rFonts w:eastAsiaTheme="minorEastAsia" w:cs="Helvetica"/>
          <w:color w:val="000000"/>
          <w:kern w:val="0"/>
          <w:lang w:val="en-US"/>
        </w:rPr>
        <w:t xml:space="preserve"> is a </w:t>
      </w:r>
      <m:oMath>
        <m:r>
          <w:rPr>
            <w:rFonts w:ascii="Cambria Math" w:eastAsiaTheme="minorEastAsia" w:hAnsi="Cambria Math" w:cs="Helvetica"/>
            <w:color w:val="000000"/>
            <w:kern w:val="0"/>
          </w:rPr>
          <m:t>K</m:t>
        </m:r>
        <m:r>
          <w:rPr>
            <w:rFonts w:ascii="Cambria Math" w:eastAsiaTheme="minorEastAsia" w:hAnsi="Cambria Math" w:cs="Helvetica"/>
            <w:color w:val="000000"/>
            <w:kern w:val="0"/>
            <w:lang w:val="en-US"/>
          </w:rPr>
          <m:t>×1</m:t>
        </m:r>
      </m:oMath>
      <w:r w:rsidRPr="007845A2">
        <w:rPr>
          <w:rFonts w:eastAsiaTheme="minorEastAsia" w:cs="Helvetica"/>
          <w:color w:val="000000"/>
          <w:kern w:val="0"/>
          <w:lang w:val="en-US"/>
        </w:rPr>
        <w:t xml:space="preserve">  vector of constants and </w:t>
      </w:r>
      <m:oMath>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A</m:t>
            </m:r>
          </m:e>
          <m:sub>
            <m:r>
              <w:rPr>
                <w:rFonts w:ascii="Cambria Math" w:eastAsiaTheme="minorEastAsia" w:hAnsi="Cambria Math" w:cs="Helvetica"/>
                <w:color w:val="000000"/>
                <w:kern w:val="0"/>
              </w:rPr>
              <m:t>i</m:t>
            </m:r>
          </m:sub>
        </m:sSub>
      </m:oMath>
      <w:r w:rsidRPr="007845A2">
        <w:rPr>
          <w:rFonts w:eastAsiaTheme="minorEastAsia" w:cs="Helvetica"/>
          <w:color w:val="000000"/>
          <w:kern w:val="0"/>
          <w:lang w:val="en-US"/>
        </w:rPr>
        <w:t xml:space="preserve"> is the </w:t>
      </w:r>
      <m:oMath>
        <m:r>
          <w:rPr>
            <w:rFonts w:ascii="Cambria Math" w:eastAsiaTheme="minorEastAsia" w:hAnsi="Cambria Math" w:cs="Helvetica"/>
            <w:color w:val="000000"/>
            <w:kern w:val="0"/>
          </w:rPr>
          <m:t>K</m:t>
        </m:r>
        <m:r>
          <w:rPr>
            <w:rFonts w:ascii="Cambria Math" w:eastAsiaTheme="minorEastAsia" w:hAnsi="Cambria Math" w:cs="Helvetica"/>
            <w:color w:val="000000"/>
            <w:kern w:val="0"/>
            <w:lang w:val="en-US"/>
          </w:rPr>
          <m:t>×</m:t>
        </m:r>
        <m:r>
          <w:rPr>
            <w:rFonts w:ascii="Cambria Math" w:eastAsiaTheme="minorEastAsia" w:hAnsi="Cambria Math" w:cs="Helvetica"/>
            <w:color w:val="000000"/>
            <w:kern w:val="0"/>
          </w:rPr>
          <m:t>K</m:t>
        </m:r>
        <m:r>
          <w:rPr>
            <w:rFonts w:ascii="Cambria Math" w:eastAsiaTheme="minorEastAsia" w:hAnsi="Cambria Math" w:cs="Helvetica"/>
            <w:color w:val="000000"/>
            <w:kern w:val="0"/>
            <w:lang w:val="en-US"/>
          </w:rPr>
          <m:t xml:space="preserve"> </m:t>
        </m:r>
      </m:oMath>
      <w:r w:rsidRPr="007845A2">
        <w:rPr>
          <w:rFonts w:eastAsiaTheme="minorEastAsia" w:cs="Helvetica"/>
          <w:color w:val="000000"/>
          <w:kern w:val="0"/>
          <w:lang w:val="en-US"/>
        </w:rPr>
        <w:t xml:space="preserve">coefficient matrixes for lagged variables. The matrix </w:t>
      </w:r>
      <m:oMath>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A</m:t>
            </m:r>
          </m:e>
          <m:sub>
            <m:r>
              <w:rPr>
                <w:rFonts w:ascii="Cambria Math" w:eastAsiaTheme="minorEastAsia" w:hAnsi="Cambria Math" w:cs="Helvetica"/>
                <w:color w:val="000000"/>
                <w:kern w:val="0"/>
              </w:rPr>
              <m:t>i</m:t>
            </m:r>
          </m:sub>
        </m:sSub>
      </m:oMath>
      <w:r w:rsidRPr="007845A2">
        <w:rPr>
          <w:rFonts w:eastAsiaTheme="minorEastAsia" w:cs="Helvetica"/>
          <w:color w:val="000000"/>
          <w:kern w:val="0"/>
          <w:lang w:val="en-US"/>
        </w:rPr>
        <w:t xml:space="preserve"> for seven variables can be written as </w:t>
      </w:r>
      <w:r w:rsidR="00373A83">
        <w:rPr>
          <w:rFonts w:eastAsiaTheme="minorEastAsia" w:cs="Helvetica"/>
          <w:color w:val="000000"/>
          <w:kern w:val="0"/>
          <w:lang w:val="en-US"/>
        </w:rPr>
        <w:t xml:space="preserve">in equation </w:t>
      </w:r>
      <w:r w:rsidR="00DA500B">
        <w:rPr>
          <w:rFonts w:eastAsiaTheme="minorEastAsia" w:cs="Helvetica"/>
          <w:color w:val="000000"/>
          <w:kern w:val="0"/>
          <w:lang w:val="en-US"/>
        </w:rPr>
        <w:t>(</w:t>
      </w:r>
      <w:r w:rsidR="00373A83">
        <w:rPr>
          <w:rFonts w:eastAsiaTheme="minorEastAsia" w:cs="Helvetica"/>
          <w:color w:val="000000"/>
          <w:kern w:val="0"/>
          <w:lang w:val="en-US"/>
        </w:rPr>
        <w:t>8</w:t>
      </w:r>
      <w:r w:rsidR="00DA500B">
        <w:rPr>
          <w:rFonts w:eastAsiaTheme="minorEastAsia" w:cs="Helvetica"/>
          <w:color w:val="000000"/>
          <w:kern w:val="0"/>
          <w:lang w:val="en-US"/>
        </w:rPr>
        <w:t>)</w:t>
      </w:r>
      <w:r w:rsidR="00373A83">
        <w:rPr>
          <w:rFonts w:eastAsiaTheme="minorEastAsia" w:cs="Helvetica"/>
          <w:color w:val="000000"/>
          <w:kern w:val="0"/>
          <w:lang w:val="en-US"/>
        </w:rPr>
        <w:t>:</w:t>
      </w:r>
    </w:p>
    <w:p w14:paraId="3DC21E7E" w14:textId="77777777" w:rsidR="00395F7D" w:rsidRPr="007845A2" w:rsidRDefault="00395F7D" w:rsidP="009C3EC4">
      <w:pPr>
        <w:rPr>
          <w:rFonts w:eastAsiaTheme="minorEastAsia" w:cs="Helvetica"/>
          <w:color w:val="000000"/>
          <w:kern w:val="0"/>
          <w:lang w:val="en-US"/>
        </w:rPr>
      </w:pPr>
    </w:p>
    <w:p w14:paraId="2794A5C1" w14:textId="72D958D0" w:rsidR="007845A2" w:rsidRPr="00B64C6E" w:rsidRDefault="00000000" w:rsidP="00B64C6E">
      <w:pPr>
        <w:jc w:val="center"/>
        <w:rPr>
          <w:rFonts w:eastAsiaTheme="minorEastAsia" w:cs="Helvetica"/>
          <w:color w:val="000000"/>
          <w:kern w:val="0"/>
          <w:lang w:val="en-US"/>
        </w:rPr>
      </w:pPr>
      <m:oMath>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A</m:t>
            </m:r>
          </m:e>
          <m:sub>
            <m:r>
              <w:rPr>
                <w:rFonts w:ascii="Cambria Math" w:eastAsiaTheme="minorEastAsia" w:hAnsi="Cambria Math" w:cs="Helvetica"/>
                <w:color w:val="000000"/>
                <w:kern w:val="0"/>
              </w:rPr>
              <m:t>i</m:t>
            </m:r>
          </m:sub>
        </m:sSub>
        <m:r>
          <w:rPr>
            <w:rFonts w:ascii="Cambria Math" w:eastAsiaTheme="minorEastAsia" w:hAnsi="Cambria Math" w:cs="Helvetica"/>
            <w:color w:val="000000"/>
            <w:kern w:val="0"/>
            <w:lang w:val="en-US"/>
          </w:rPr>
          <m:t>=</m:t>
        </m:r>
        <m:d>
          <m:dPr>
            <m:begChr m:val="["/>
            <m:endChr m:val="]"/>
            <m:ctrlPr>
              <w:rPr>
                <w:rFonts w:ascii="Cambria Math" w:eastAsiaTheme="minorEastAsia" w:hAnsi="Cambria Math" w:cs="Helvetica"/>
                <w:i/>
                <w:color w:val="000000"/>
                <w:kern w:val="0"/>
              </w:rPr>
            </m:ctrlPr>
          </m:dPr>
          <m:e>
            <m:m>
              <m:mPr>
                <m:mcs>
                  <m:mc>
                    <m:mcPr>
                      <m:count m:val="3"/>
                      <m:mcJc m:val="center"/>
                    </m:mcPr>
                  </m:mc>
                </m:mcs>
                <m:ctrlPr>
                  <w:rPr>
                    <w:rFonts w:ascii="Cambria Math" w:eastAsiaTheme="minorEastAsia" w:hAnsi="Cambria Math" w:cs="Helvetica"/>
                    <w:i/>
                    <w:color w:val="000000"/>
                    <w:kern w:val="0"/>
                  </w:rPr>
                </m:ctrlPr>
              </m:mPr>
              <m:mr>
                <m:e>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a</m:t>
                      </m:r>
                    </m:e>
                    <m:sub>
                      <m:r>
                        <w:rPr>
                          <w:rFonts w:ascii="Cambria Math" w:eastAsiaTheme="minorEastAsia" w:hAnsi="Cambria Math" w:cs="Helvetica"/>
                          <w:color w:val="000000"/>
                          <w:kern w:val="0"/>
                          <w:lang w:val="en-US"/>
                        </w:rPr>
                        <m:t>11,</m:t>
                      </m:r>
                      <m:r>
                        <w:rPr>
                          <w:rFonts w:ascii="Cambria Math" w:eastAsiaTheme="minorEastAsia" w:hAnsi="Cambria Math" w:cs="Helvetica"/>
                          <w:color w:val="000000"/>
                          <w:kern w:val="0"/>
                        </w:rPr>
                        <m:t>i</m:t>
                      </m:r>
                    </m:sub>
                  </m:sSub>
                </m:e>
                <m:e>
                  <m:r>
                    <w:rPr>
                      <w:rFonts w:ascii="Cambria Math" w:hAnsi="Cambria Math" w:cs="Helvetica"/>
                      <w:color w:val="000000"/>
                      <w:kern w:val="0"/>
                      <w:lang w:val="en-US"/>
                    </w:rPr>
                    <m:t>⋯</m:t>
                  </m:r>
                </m:e>
                <m:e>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a</m:t>
                      </m:r>
                    </m:e>
                    <m:sub>
                      <m:r>
                        <w:rPr>
                          <w:rFonts w:ascii="Cambria Math" w:eastAsiaTheme="minorEastAsia" w:hAnsi="Cambria Math" w:cs="Helvetica"/>
                          <w:color w:val="000000"/>
                          <w:kern w:val="0"/>
                          <w:lang w:val="en-US"/>
                        </w:rPr>
                        <m:t>17,</m:t>
                      </m:r>
                      <m:r>
                        <w:rPr>
                          <w:rFonts w:ascii="Cambria Math" w:eastAsiaTheme="minorEastAsia" w:hAnsi="Cambria Math" w:cs="Helvetica"/>
                          <w:color w:val="000000"/>
                          <w:kern w:val="0"/>
                        </w:rPr>
                        <m:t>i</m:t>
                      </m:r>
                    </m:sub>
                  </m:sSub>
                </m:e>
              </m:mr>
              <m:mr>
                <m:e>
                  <m:r>
                    <w:rPr>
                      <w:rFonts w:ascii="Cambria Math" w:hAnsi="Cambria Math" w:cs="Helvetica"/>
                      <w:color w:val="000000"/>
                      <w:kern w:val="0"/>
                      <w:lang w:val="en-US"/>
                    </w:rPr>
                    <m:t>⋮</m:t>
                  </m:r>
                </m:e>
                <m:e>
                  <m:r>
                    <w:rPr>
                      <w:rFonts w:ascii="Cambria Math" w:hAnsi="Cambria Math" w:cs="Helvetica"/>
                      <w:color w:val="000000"/>
                      <w:kern w:val="0"/>
                      <w:lang w:val="en-US"/>
                    </w:rPr>
                    <m:t>⋱</m:t>
                  </m:r>
                </m:e>
                <m:e>
                  <m:r>
                    <w:rPr>
                      <w:rFonts w:ascii="Cambria Math" w:hAnsi="Cambria Math" w:cs="Helvetica"/>
                      <w:color w:val="000000"/>
                      <w:kern w:val="0"/>
                      <w:lang w:val="en-US"/>
                    </w:rPr>
                    <m:t>⋮</m:t>
                  </m:r>
                </m:e>
              </m:mr>
              <m:mr>
                <m:e>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a</m:t>
                      </m:r>
                    </m:e>
                    <m:sub>
                      <m:r>
                        <w:rPr>
                          <w:rFonts w:ascii="Cambria Math" w:eastAsiaTheme="minorEastAsia" w:hAnsi="Cambria Math" w:cs="Helvetica"/>
                          <w:color w:val="000000"/>
                          <w:kern w:val="0"/>
                          <w:lang w:val="en-US"/>
                        </w:rPr>
                        <m:t>71,</m:t>
                      </m:r>
                      <m:r>
                        <w:rPr>
                          <w:rFonts w:ascii="Cambria Math" w:eastAsiaTheme="minorEastAsia" w:hAnsi="Cambria Math" w:cs="Helvetica"/>
                          <w:color w:val="000000"/>
                          <w:kern w:val="0"/>
                        </w:rPr>
                        <m:t>i</m:t>
                      </m:r>
                    </m:sub>
                  </m:sSub>
                </m:e>
                <m:e>
                  <m:r>
                    <w:rPr>
                      <w:rFonts w:ascii="Cambria Math" w:hAnsi="Cambria Math" w:cs="Helvetica"/>
                      <w:color w:val="000000"/>
                      <w:kern w:val="0"/>
                      <w:lang w:val="en-US"/>
                    </w:rPr>
                    <m:t>⋯</m:t>
                  </m:r>
                </m:e>
                <m:e>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a</m:t>
                      </m:r>
                    </m:e>
                    <m:sub>
                      <m:r>
                        <w:rPr>
                          <w:rFonts w:ascii="Cambria Math" w:eastAsiaTheme="minorEastAsia" w:hAnsi="Cambria Math" w:cs="Helvetica"/>
                          <w:color w:val="000000"/>
                          <w:kern w:val="0"/>
                          <w:lang w:val="en-US"/>
                        </w:rPr>
                        <m:t>77,</m:t>
                      </m:r>
                      <m:r>
                        <w:rPr>
                          <w:rFonts w:ascii="Cambria Math" w:eastAsiaTheme="minorEastAsia" w:hAnsi="Cambria Math" w:cs="Helvetica"/>
                          <w:color w:val="000000"/>
                          <w:kern w:val="0"/>
                        </w:rPr>
                        <m:t>i</m:t>
                      </m:r>
                    </m:sub>
                  </m:sSub>
                </m:e>
              </m:mr>
            </m:m>
          </m:e>
        </m:d>
      </m:oMath>
      <w:r w:rsidR="00B64C6E" w:rsidRPr="00B64C6E">
        <w:rPr>
          <w:rFonts w:eastAsiaTheme="minorEastAsia" w:cs="Helvetica"/>
          <w:color w:val="000000"/>
          <w:kern w:val="0"/>
          <w:lang w:val="en-US"/>
        </w:rPr>
        <w:t xml:space="preserve">           </w:t>
      </w:r>
      <w:r w:rsidR="00B64C6E">
        <w:rPr>
          <w:rFonts w:eastAsiaTheme="minorEastAsia" w:cs="Helvetica"/>
          <w:color w:val="000000"/>
          <w:kern w:val="0"/>
          <w:lang w:val="en-US"/>
        </w:rPr>
        <w:t>(8)</w:t>
      </w:r>
    </w:p>
    <w:p w14:paraId="593F49C0" w14:textId="77777777" w:rsidR="00395F7D" w:rsidRDefault="00395F7D" w:rsidP="009C3EC4">
      <w:pPr>
        <w:rPr>
          <w:rFonts w:eastAsiaTheme="minorEastAsia" w:cs="Helvetica"/>
          <w:color w:val="000000"/>
          <w:kern w:val="0"/>
          <w:lang w:val="en-US"/>
        </w:rPr>
      </w:pPr>
    </w:p>
    <w:p w14:paraId="7E8BC2EB" w14:textId="5995DE66" w:rsidR="00395F7D" w:rsidRDefault="007845A2" w:rsidP="009C3EC4">
      <w:pPr>
        <w:rPr>
          <w:rFonts w:eastAsiaTheme="minorEastAsia" w:cs="Helvetica"/>
          <w:color w:val="000000"/>
          <w:kern w:val="0"/>
          <w:lang w:val="en-US"/>
        </w:rPr>
      </w:pPr>
      <w:r w:rsidRPr="007845A2">
        <w:rPr>
          <w:rFonts w:eastAsiaTheme="minorEastAsia" w:cs="Helvetica"/>
          <w:color w:val="000000"/>
          <w:kern w:val="0"/>
          <w:lang w:val="en-US"/>
        </w:rPr>
        <w:t xml:space="preserve">Where </w:t>
      </w:r>
      <m:oMath>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a</m:t>
            </m:r>
          </m:e>
          <m:sub>
            <m:r>
              <w:rPr>
                <w:rFonts w:ascii="Cambria Math" w:eastAsiaTheme="minorEastAsia" w:hAnsi="Cambria Math" w:cs="Helvetica"/>
                <w:color w:val="000000"/>
                <w:kern w:val="0"/>
              </w:rPr>
              <m:t>jk</m:t>
            </m:r>
            <m:r>
              <w:rPr>
                <w:rFonts w:ascii="Cambria Math" w:eastAsiaTheme="minorEastAsia" w:hAnsi="Cambria Math" w:cs="Helvetica"/>
                <w:color w:val="000000"/>
                <w:kern w:val="0"/>
                <w:lang w:val="en-US"/>
              </w:rPr>
              <m:t>,</m:t>
            </m:r>
            <m:r>
              <w:rPr>
                <w:rFonts w:ascii="Cambria Math" w:eastAsiaTheme="minorEastAsia" w:hAnsi="Cambria Math" w:cs="Helvetica"/>
                <w:color w:val="000000"/>
                <w:kern w:val="0"/>
              </w:rPr>
              <m:t>i</m:t>
            </m:r>
          </m:sub>
        </m:sSub>
      </m:oMath>
      <w:r w:rsidRPr="007845A2">
        <w:rPr>
          <w:rFonts w:eastAsiaTheme="minorEastAsia" w:cs="Helvetica"/>
          <w:color w:val="000000"/>
          <w:kern w:val="0"/>
          <w:lang w:val="en-US"/>
        </w:rPr>
        <w:t xml:space="preserve"> represents the effect of variable </w:t>
      </w:r>
      <m:oMath>
        <m:r>
          <w:rPr>
            <w:rFonts w:ascii="Cambria Math" w:eastAsiaTheme="minorEastAsia" w:hAnsi="Cambria Math" w:cs="Helvetica"/>
            <w:color w:val="000000"/>
            <w:kern w:val="0"/>
          </w:rPr>
          <m:t>k</m:t>
        </m:r>
      </m:oMath>
      <w:r w:rsidRPr="007845A2">
        <w:rPr>
          <w:rFonts w:eastAsiaTheme="minorEastAsia" w:cs="Helvetica"/>
          <w:color w:val="000000"/>
          <w:kern w:val="0"/>
          <w:lang w:val="en-US"/>
        </w:rPr>
        <w:t xml:space="preserve"> (column) at lag </w:t>
      </w:r>
      <m:oMath>
        <m:r>
          <w:rPr>
            <w:rFonts w:ascii="Cambria Math" w:eastAsiaTheme="minorEastAsia" w:hAnsi="Cambria Math" w:cs="Helvetica"/>
            <w:color w:val="000000"/>
            <w:kern w:val="0"/>
          </w:rPr>
          <m:t>i</m:t>
        </m:r>
      </m:oMath>
      <w:r w:rsidRPr="007845A2">
        <w:rPr>
          <w:rFonts w:eastAsiaTheme="minorEastAsia" w:cs="Helvetica"/>
          <w:color w:val="000000"/>
          <w:kern w:val="0"/>
          <w:lang w:val="en-US"/>
        </w:rPr>
        <w:t xml:space="preserve"> on variable </w:t>
      </w:r>
      <m:oMath>
        <m:r>
          <w:rPr>
            <w:rFonts w:ascii="Cambria Math" w:eastAsiaTheme="minorEastAsia" w:hAnsi="Cambria Math" w:cs="Helvetica"/>
            <w:color w:val="000000"/>
            <w:kern w:val="0"/>
          </w:rPr>
          <m:t>j</m:t>
        </m:r>
      </m:oMath>
      <w:r w:rsidRPr="007845A2">
        <w:rPr>
          <w:rFonts w:eastAsiaTheme="minorEastAsia" w:cs="Helvetica"/>
          <w:color w:val="000000"/>
          <w:kern w:val="0"/>
          <w:lang w:val="en-US"/>
        </w:rPr>
        <w:t xml:space="preserve"> (row). For a </w:t>
      </w:r>
      <w:proofErr w:type="gramStart"/>
      <w:r w:rsidRPr="007845A2">
        <w:rPr>
          <w:rFonts w:eastAsiaTheme="minorEastAsia" w:cs="Helvetica"/>
          <w:color w:val="000000"/>
          <w:kern w:val="0"/>
          <w:lang w:val="en-US"/>
        </w:rPr>
        <w:t>VAR(</w:t>
      </w:r>
      <w:proofErr w:type="gramEnd"/>
      <m:oMath>
        <m:r>
          <w:rPr>
            <w:rFonts w:ascii="Cambria Math" w:eastAsiaTheme="minorEastAsia" w:hAnsi="Cambria Math" w:cs="Helvetica"/>
            <w:color w:val="000000"/>
            <w:kern w:val="0"/>
          </w:rPr>
          <m:t>p</m:t>
        </m:r>
        <m:r>
          <w:rPr>
            <w:rFonts w:ascii="Cambria Math" w:eastAsiaTheme="minorEastAsia" w:hAnsi="Cambria Math" w:cs="Helvetica"/>
            <w:color w:val="000000"/>
            <w:kern w:val="0"/>
            <w:lang w:val="en-US"/>
          </w:rPr>
          <m:t>)</m:t>
        </m:r>
      </m:oMath>
      <w:r w:rsidRPr="007845A2">
        <w:rPr>
          <w:rFonts w:eastAsiaTheme="minorEastAsia" w:cs="Helvetica"/>
          <w:color w:val="000000"/>
          <w:kern w:val="0"/>
          <w:lang w:val="en-US"/>
        </w:rPr>
        <w:t xml:space="preserve"> model, we will have </w:t>
      </w:r>
      <m:oMath>
        <m:r>
          <w:rPr>
            <w:rFonts w:ascii="Cambria Math" w:eastAsiaTheme="minorEastAsia" w:hAnsi="Cambria Math" w:cs="Helvetica"/>
            <w:color w:val="000000"/>
            <w:kern w:val="0"/>
          </w:rPr>
          <m:t>p</m:t>
        </m:r>
        <m:r>
          <w:rPr>
            <w:rFonts w:ascii="Cambria Math" w:eastAsiaTheme="minorEastAsia" w:hAnsi="Cambria Math" w:cs="Helvetica"/>
            <w:color w:val="000000"/>
            <w:kern w:val="0"/>
            <w:lang w:val="en-US"/>
          </w:rPr>
          <m:t xml:space="preserve"> </m:t>
        </m:r>
      </m:oMath>
      <w:r w:rsidRPr="007845A2">
        <w:rPr>
          <w:rFonts w:eastAsiaTheme="minorEastAsia" w:cs="Helvetica"/>
          <w:color w:val="000000"/>
          <w:kern w:val="0"/>
          <w:lang w:val="en-US"/>
        </w:rPr>
        <w:t xml:space="preserve">numbers of coefficient matrixes: </w:t>
      </w:r>
      <m:oMath>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A</m:t>
            </m:r>
          </m:e>
          <m:sub>
            <m:r>
              <w:rPr>
                <w:rFonts w:ascii="Cambria Math" w:eastAsiaTheme="minorEastAsia" w:hAnsi="Cambria Math" w:cs="Helvetica"/>
                <w:color w:val="000000"/>
                <w:kern w:val="0"/>
                <w:lang w:val="en-US"/>
              </w:rPr>
              <m:t>1</m:t>
            </m:r>
          </m:sub>
        </m:sSub>
        <m:r>
          <w:rPr>
            <w:rFonts w:ascii="Cambria Math" w:eastAsiaTheme="minorEastAsia" w:hAnsi="Cambria Math" w:cs="Helvetica"/>
            <w:color w:val="000000"/>
            <w:kern w:val="0"/>
            <w:lang w:val="en-US"/>
          </w:rPr>
          <m:t xml:space="preserve">, </m:t>
        </m:r>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A</m:t>
            </m:r>
          </m:e>
          <m:sub>
            <m:r>
              <w:rPr>
                <w:rFonts w:ascii="Cambria Math" w:eastAsiaTheme="minorEastAsia" w:hAnsi="Cambria Math" w:cs="Helvetica"/>
                <w:color w:val="000000"/>
                <w:kern w:val="0"/>
                <w:lang w:val="en-US"/>
              </w:rPr>
              <m:t>2</m:t>
            </m:r>
          </m:sub>
        </m:sSub>
        <m:r>
          <w:rPr>
            <w:rFonts w:ascii="Cambria Math" w:eastAsiaTheme="minorEastAsia" w:hAnsi="Cambria Math" w:cs="Helvetica"/>
            <w:color w:val="000000"/>
            <w:kern w:val="0"/>
            <w:lang w:val="en-US"/>
          </w:rPr>
          <m:t xml:space="preserve">, …, </m:t>
        </m:r>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A</m:t>
            </m:r>
          </m:e>
          <m:sub>
            <m:r>
              <w:rPr>
                <w:rFonts w:ascii="Cambria Math" w:eastAsiaTheme="minorEastAsia" w:hAnsi="Cambria Math" w:cs="Helvetica"/>
                <w:color w:val="000000"/>
                <w:kern w:val="0"/>
              </w:rPr>
              <m:t>p</m:t>
            </m:r>
          </m:sub>
        </m:sSub>
      </m:oMath>
      <w:r w:rsidRPr="007845A2">
        <w:rPr>
          <w:rFonts w:eastAsiaTheme="minorEastAsia" w:cs="Helvetica"/>
          <w:color w:val="000000"/>
          <w:kern w:val="0"/>
          <w:lang w:val="en-US"/>
        </w:rPr>
        <w:t>.</w:t>
      </w:r>
    </w:p>
    <w:p w14:paraId="6D1956E3" w14:textId="77777777" w:rsidR="00395F7D" w:rsidRDefault="00395F7D" w:rsidP="009C3EC4">
      <w:pPr>
        <w:rPr>
          <w:rFonts w:eastAsiaTheme="minorEastAsia" w:cs="Helvetica"/>
          <w:color w:val="000000"/>
          <w:kern w:val="0"/>
          <w:lang w:val="en-US"/>
        </w:rPr>
      </w:pPr>
    </w:p>
    <w:p w14:paraId="3DBC6366" w14:textId="40799D05" w:rsidR="00D23972" w:rsidRDefault="007845A2" w:rsidP="00B64C6E">
      <w:pPr>
        <w:rPr>
          <w:rFonts w:eastAsiaTheme="minorEastAsia" w:cs="Helvetica"/>
          <w:color w:val="000000"/>
          <w:kern w:val="0"/>
          <w:lang w:val="en-US"/>
        </w:rPr>
      </w:pPr>
      <w:r w:rsidRPr="007845A2">
        <w:rPr>
          <w:rFonts w:eastAsiaTheme="minorEastAsia" w:cs="Helvetica"/>
          <w:color w:val="000000"/>
          <w:kern w:val="0"/>
          <w:lang w:val="en-US"/>
        </w:rPr>
        <w:t>Now, when we write this all together, the VAR(p) model becomes</w:t>
      </w:r>
      <w:r w:rsidR="00547E53">
        <w:rPr>
          <w:rFonts w:eastAsiaTheme="minorEastAsia" w:cs="Helvetica"/>
          <w:color w:val="000000"/>
          <w:kern w:val="0"/>
          <w:lang w:val="en-US"/>
        </w:rPr>
        <w:t xml:space="preserve"> as the following in equation </w:t>
      </w:r>
      <w:r w:rsidR="00DA500B">
        <w:rPr>
          <w:rFonts w:eastAsiaTheme="minorEastAsia" w:cs="Helvetica"/>
          <w:color w:val="000000"/>
          <w:kern w:val="0"/>
          <w:lang w:val="en-US"/>
        </w:rPr>
        <w:t>(</w:t>
      </w:r>
      <w:r w:rsidR="00547E53">
        <w:rPr>
          <w:rFonts w:eastAsiaTheme="minorEastAsia" w:cs="Helvetica"/>
          <w:color w:val="000000"/>
          <w:kern w:val="0"/>
          <w:lang w:val="en-US"/>
        </w:rPr>
        <w:t>9</w:t>
      </w:r>
      <w:r w:rsidR="00DA500B">
        <w:rPr>
          <w:rFonts w:eastAsiaTheme="minorEastAsia" w:cs="Helvetica"/>
          <w:color w:val="000000"/>
          <w:kern w:val="0"/>
          <w:lang w:val="en-US"/>
        </w:rPr>
        <w:t>)</w:t>
      </w:r>
      <w:r w:rsidR="00547E53">
        <w:rPr>
          <w:rFonts w:eastAsiaTheme="minorEastAsia" w:cs="Helvetica"/>
          <w:color w:val="000000"/>
          <w:kern w:val="0"/>
          <w:lang w:val="en-US"/>
        </w:rPr>
        <w:t>:</w:t>
      </w:r>
      <w:r w:rsidRPr="007845A2">
        <w:rPr>
          <w:rFonts w:eastAsiaTheme="minorEastAsia" w:cs="Helvetica"/>
          <w:color w:val="000000"/>
          <w:kern w:val="0"/>
          <w:lang w:val="en-US"/>
        </w:rPr>
        <w:t xml:space="preserve"> </w:t>
      </w:r>
    </w:p>
    <w:p w14:paraId="0583DD82" w14:textId="15C18FF5" w:rsidR="007845A2" w:rsidRPr="00B64C6E" w:rsidRDefault="00000000" w:rsidP="00B64C6E">
      <w:pPr>
        <w:rPr>
          <w:rFonts w:eastAsiaTheme="minorEastAsia" w:cs="Helvetica"/>
          <w:color w:val="000000"/>
          <w:kern w:val="0"/>
          <w:lang w:val="en-US"/>
        </w:rPr>
      </w:pPr>
      <m:oMathPara>
        <m:oMath>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E</m:t>
              </m:r>
            </m:e>
            <m:sub>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CHF/USD</m:t>
                  </m:r>
                </m:e>
                <m:sub>
                  <m:r>
                    <w:rPr>
                      <w:rFonts w:ascii="Cambria Math" w:eastAsiaTheme="minorEastAsia" w:hAnsi="Cambria Math" w:cs="Helvetica"/>
                      <w:color w:val="000000"/>
                      <w:kern w:val="0"/>
                    </w:rPr>
                    <m:t>t</m:t>
                  </m:r>
                </m:sub>
              </m:sSub>
            </m:sub>
          </m:sSub>
          <m:r>
            <w:rPr>
              <w:rFonts w:ascii="Cambria Math" w:eastAsiaTheme="minorEastAsia" w:hAnsi="Cambria Math" w:cs="Helvetica"/>
              <w:color w:val="000000"/>
              <w:kern w:val="0"/>
            </w:rPr>
            <m:t>=</m:t>
          </m:r>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α</m:t>
              </m:r>
            </m:e>
            <m:sub>
              <m:r>
                <w:rPr>
                  <w:rFonts w:ascii="Cambria Math" w:eastAsiaTheme="minorEastAsia" w:hAnsi="Cambria Math" w:cs="Helvetica"/>
                  <w:color w:val="000000"/>
                  <w:kern w:val="0"/>
                </w:rPr>
                <m:t>1</m:t>
              </m:r>
            </m:sub>
          </m:sSub>
          <m:r>
            <w:rPr>
              <w:rFonts w:ascii="Cambria Math" w:eastAsiaTheme="minorEastAsia" w:hAnsi="Cambria Math" w:cs="Helvetica"/>
              <w:color w:val="000000"/>
              <w:kern w:val="0"/>
            </w:rPr>
            <m:t>+</m:t>
          </m:r>
          <m:nary>
            <m:naryPr>
              <m:chr m:val="∑"/>
              <m:limLoc m:val="subSup"/>
              <m:ctrlPr>
                <w:rPr>
                  <w:rFonts w:ascii="Cambria Math" w:eastAsiaTheme="minorEastAsia" w:hAnsi="Cambria Math" w:cs="Helvetica"/>
                  <w:i/>
                  <w:color w:val="000000"/>
                  <w:kern w:val="0"/>
                </w:rPr>
              </m:ctrlPr>
            </m:naryPr>
            <m:sub>
              <m:r>
                <w:rPr>
                  <w:rFonts w:ascii="Cambria Math" w:eastAsiaTheme="minorEastAsia" w:hAnsi="Cambria Math" w:cs="Helvetica"/>
                  <w:color w:val="000000"/>
                  <w:kern w:val="0"/>
                </w:rPr>
                <m:t>i=1</m:t>
              </m:r>
            </m:sub>
            <m:sup>
              <m:r>
                <w:rPr>
                  <w:rFonts w:ascii="Cambria Math" w:eastAsiaTheme="minorEastAsia" w:hAnsi="Cambria Math" w:cs="Helvetica"/>
                  <w:color w:val="000000"/>
                  <w:kern w:val="0"/>
                </w:rPr>
                <m:t>p</m:t>
              </m:r>
            </m:sup>
            <m:e>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a</m:t>
                  </m:r>
                </m:e>
                <m:sub>
                  <m:r>
                    <w:rPr>
                      <w:rFonts w:ascii="Cambria Math" w:eastAsiaTheme="minorEastAsia" w:hAnsi="Cambria Math" w:cs="Helvetica"/>
                      <w:color w:val="000000"/>
                      <w:kern w:val="0"/>
                    </w:rPr>
                    <m:t>11,i</m:t>
                  </m:r>
                </m:sub>
              </m:sSub>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E</m:t>
                  </m:r>
                </m:e>
                <m:sub>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CHF/USD</m:t>
                      </m:r>
                    </m:e>
                    <m:sub>
                      <m:r>
                        <w:rPr>
                          <w:rFonts w:ascii="Cambria Math" w:eastAsiaTheme="minorEastAsia" w:hAnsi="Cambria Math" w:cs="Helvetica"/>
                          <w:color w:val="000000"/>
                          <w:kern w:val="0"/>
                        </w:rPr>
                        <m:t>t-i</m:t>
                      </m:r>
                    </m:sub>
                  </m:sSub>
                </m:sub>
              </m:sSub>
              <m:r>
                <w:rPr>
                  <w:rFonts w:ascii="Cambria Math" w:eastAsiaTheme="minorEastAsia" w:hAnsi="Cambria Math" w:cs="Helvetica"/>
                  <w:color w:val="000000"/>
                  <w:kern w:val="0"/>
                </w:rPr>
                <m:t>+</m:t>
              </m:r>
              <m:nary>
                <m:naryPr>
                  <m:chr m:val="∑"/>
                  <m:limLoc m:val="subSup"/>
                  <m:ctrlPr>
                    <w:rPr>
                      <w:rFonts w:ascii="Cambria Math" w:eastAsiaTheme="minorEastAsia" w:hAnsi="Cambria Math" w:cs="Helvetica"/>
                      <w:i/>
                      <w:color w:val="000000"/>
                      <w:kern w:val="0"/>
                    </w:rPr>
                  </m:ctrlPr>
                </m:naryPr>
                <m:sub>
                  <m:r>
                    <w:rPr>
                      <w:rFonts w:ascii="Cambria Math" w:eastAsiaTheme="minorEastAsia" w:hAnsi="Cambria Math" w:cs="Helvetica"/>
                      <w:color w:val="000000"/>
                      <w:kern w:val="0"/>
                    </w:rPr>
                    <m:t>i=1</m:t>
                  </m:r>
                </m:sub>
                <m:sup>
                  <m:r>
                    <w:rPr>
                      <w:rFonts w:ascii="Cambria Math" w:eastAsiaTheme="minorEastAsia" w:hAnsi="Cambria Math" w:cs="Helvetica"/>
                      <w:color w:val="000000"/>
                      <w:kern w:val="0"/>
                    </w:rPr>
                    <m:t>p</m:t>
                  </m:r>
                </m:sup>
                <m:e>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a</m:t>
                      </m:r>
                    </m:e>
                    <m:sub>
                      <m:r>
                        <w:rPr>
                          <w:rFonts w:ascii="Cambria Math" w:eastAsiaTheme="minorEastAsia" w:hAnsi="Cambria Math" w:cs="Helvetica"/>
                          <w:color w:val="000000"/>
                          <w:kern w:val="0"/>
                        </w:rPr>
                        <m:t>12,i</m:t>
                      </m:r>
                    </m:sub>
                  </m:sSub>
                  <m:r>
                    <w:rPr>
                      <w:rFonts w:ascii="Cambria Math" w:eastAsiaTheme="minorEastAsia" w:hAnsi="Cambria Math" w:cs="Helvetica"/>
                      <w:color w:val="000000"/>
                      <w:kern w:val="0"/>
                    </w:rPr>
                    <m:t>∆</m:t>
                  </m:r>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O</m:t>
                      </m:r>
                    </m:e>
                    <m:sub>
                      <m:r>
                        <w:rPr>
                          <w:rFonts w:ascii="Cambria Math" w:eastAsiaTheme="minorEastAsia" w:hAnsi="Cambria Math" w:cs="Helvetica"/>
                          <w:color w:val="000000"/>
                          <w:kern w:val="0"/>
                        </w:rPr>
                        <m:t>t-i</m:t>
                      </m:r>
                    </m:sub>
                  </m:sSub>
                  <m:r>
                    <w:rPr>
                      <w:rFonts w:ascii="Cambria Math" w:eastAsiaTheme="minorEastAsia" w:hAnsi="Cambria Math" w:cs="Helvetica"/>
                      <w:color w:val="000000"/>
                      <w:kern w:val="0"/>
                    </w:rPr>
                    <m:t>+…+</m:t>
                  </m:r>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u</m:t>
                      </m:r>
                    </m:e>
                    <m:sub>
                      <m:r>
                        <w:rPr>
                          <w:rFonts w:ascii="Cambria Math" w:eastAsiaTheme="minorEastAsia" w:hAnsi="Cambria Math" w:cs="Helvetica"/>
                          <w:color w:val="000000"/>
                          <w:kern w:val="0"/>
                        </w:rPr>
                        <m:t>1t</m:t>
                      </m:r>
                    </m:sub>
                  </m:sSub>
                </m:e>
              </m:nary>
            </m:e>
          </m:nary>
        </m:oMath>
      </m:oMathPara>
    </w:p>
    <w:p w14:paraId="2ED574C8" w14:textId="6847703C" w:rsidR="007845A2" w:rsidRPr="009048EE" w:rsidRDefault="00D23972" w:rsidP="00B64C6E">
      <w:pPr>
        <w:rPr>
          <w:rFonts w:eastAsiaTheme="minorEastAsia" w:cs="Helvetica"/>
          <w:color w:val="000000"/>
          <w:kern w:val="0"/>
          <w:lang w:val="en-US"/>
        </w:rPr>
      </w:pPr>
      <m:oMath>
        <m:r>
          <w:rPr>
            <w:rFonts w:ascii="Cambria Math" w:eastAsiaTheme="minorEastAsia" w:hAnsi="Cambria Math" w:cs="Helvetica"/>
            <w:color w:val="000000"/>
            <w:kern w:val="0"/>
            <w:lang w:val="en-US"/>
          </w:rPr>
          <m:t xml:space="preserve">              ∆</m:t>
        </m:r>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O</m:t>
            </m:r>
          </m:e>
          <m:sub>
            <m:r>
              <w:rPr>
                <w:rFonts w:ascii="Cambria Math" w:eastAsiaTheme="minorEastAsia" w:hAnsi="Cambria Math" w:cs="Helvetica"/>
                <w:color w:val="000000"/>
                <w:kern w:val="0"/>
              </w:rPr>
              <m:t>t</m:t>
            </m:r>
          </m:sub>
        </m:sSub>
        <m:r>
          <w:rPr>
            <w:rFonts w:ascii="Cambria Math" w:eastAsiaTheme="minorEastAsia" w:hAnsi="Cambria Math" w:cs="Helvetica"/>
            <w:color w:val="000000"/>
            <w:kern w:val="0"/>
            <w:lang w:val="en-US"/>
          </w:rPr>
          <m:t xml:space="preserve">= </m:t>
        </m:r>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α</m:t>
            </m:r>
          </m:e>
          <m:sub>
            <m:r>
              <w:rPr>
                <w:rFonts w:ascii="Cambria Math" w:eastAsiaTheme="minorEastAsia" w:hAnsi="Cambria Math" w:cs="Helvetica"/>
                <w:color w:val="000000"/>
                <w:kern w:val="0"/>
                <w:lang w:val="en-US"/>
              </w:rPr>
              <m:t>2</m:t>
            </m:r>
          </m:sub>
        </m:sSub>
        <m:r>
          <w:rPr>
            <w:rFonts w:ascii="Cambria Math" w:eastAsiaTheme="minorEastAsia" w:hAnsi="Cambria Math" w:cs="Helvetica"/>
            <w:color w:val="000000"/>
            <w:kern w:val="0"/>
            <w:lang w:val="en-US"/>
          </w:rPr>
          <m:t xml:space="preserve">+ </m:t>
        </m:r>
        <m:nary>
          <m:naryPr>
            <m:chr m:val="∑"/>
            <m:limLoc m:val="subSup"/>
            <m:ctrlPr>
              <w:rPr>
                <w:rFonts w:ascii="Cambria Math" w:eastAsiaTheme="minorEastAsia" w:hAnsi="Cambria Math" w:cs="Helvetica"/>
                <w:i/>
                <w:color w:val="000000"/>
                <w:kern w:val="0"/>
              </w:rPr>
            </m:ctrlPr>
          </m:naryPr>
          <m:sub>
            <m:r>
              <w:rPr>
                <w:rFonts w:ascii="Cambria Math" w:eastAsiaTheme="minorEastAsia" w:hAnsi="Cambria Math" w:cs="Helvetica"/>
                <w:color w:val="000000"/>
                <w:kern w:val="0"/>
              </w:rPr>
              <m:t>i</m:t>
            </m:r>
            <m:r>
              <w:rPr>
                <w:rFonts w:ascii="Cambria Math" w:eastAsiaTheme="minorEastAsia" w:hAnsi="Cambria Math" w:cs="Helvetica"/>
                <w:color w:val="000000"/>
                <w:kern w:val="0"/>
                <w:lang w:val="en-US"/>
              </w:rPr>
              <m:t>=1</m:t>
            </m:r>
          </m:sub>
          <m:sup>
            <m:r>
              <w:rPr>
                <w:rFonts w:ascii="Cambria Math" w:eastAsiaTheme="minorEastAsia" w:hAnsi="Cambria Math" w:cs="Helvetica"/>
                <w:color w:val="000000"/>
                <w:kern w:val="0"/>
              </w:rPr>
              <m:t>p</m:t>
            </m:r>
          </m:sup>
          <m:e>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a</m:t>
                </m:r>
              </m:e>
              <m:sub>
                <m:r>
                  <w:rPr>
                    <w:rFonts w:ascii="Cambria Math" w:eastAsiaTheme="minorEastAsia" w:hAnsi="Cambria Math" w:cs="Helvetica"/>
                    <w:color w:val="000000"/>
                    <w:kern w:val="0"/>
                    <w:lang w:val="en-US"/>
                  </w:rPr>
                  <m:t>21,</m:t>
                </m:r>
                <m:r>
                  <w:rPr>
                    <w:rFonts w:ascii="Cambria Math" w:eastAsiaTheme="minorEastAsia" w:hAnsi="Cambria Math" w:cs="Helvetica"/>
                    <w:color w:val="000000"/>
                    <w:kern w:val="0"/>
                  </w:rPr>
                  <m:t>i</m:t>
                </m:r>
              </m:sub>
            </m:sSub>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E</m:t>
                </m:r>
              </m:e>
              <m:sub>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CHF</m:t>
                    </m:r>
                    <m:r>
                      <w:rPr>
                        <w:rFonts w:ascii="Cambria Math" w:eastAsiaTheme="minorEastAsia" w:hAnsi="Cambria Math" w:cs="Helvetica"/>
                        <w:color w:val="000000"/>
                        <w:kern w:val="0"/>
                        <w:lang w:val="en-US"/>
                      </w:rPr>
                      <m:t>/</m:t>
                    </m:r>
                    <m:r>
                      <w:rPr>
                        <w:rFonts w:ascii="Cambria Math" w:eastAsiaTheme="minorEastAsia" w:hAnsi="Cambria Math" w:cs="Helvetica"/>
                        <w:color w:val="000000"/>
                        <w:kern w:val="0"/>
                      </w:rPr>
                      <m:t>USD</m:t>
                    </m:r>
                  </m:e>
                  <m:sub>
                    <m:r>
                      <w:rPr>
                        <w:rFonts w:ascii="Cambria Math" w:eastAsiaTheme="minorEastAsia" w:hAnsi="Cambria Math" w:cs="Helvetica"/>
                        <w:color w:val="000000"/>
                        <w:kern w:val="0"/>
                      </w:rPr>
                      <m:t>t</m:t>
                    </m:r>
                    <m:r>
                      <w:rPr>
                        <w:rFonts w:ascii="Cambria Math" w:eastAsiaTheme="minorEastAsia" w:hAnsi="Cambria Math" w:cs="Helvetica"/>
                        <w:color w:val="000000"/>
                        <w:kern w:val="0"/>
                        <w:lang w:val="en-US"/>
                      </w:rPr>
                      <m:t>-</m:t>
                    </m:r>
                    <m:r>
                      <w:rPr>
                        <w:rFonts w:ascii="Cambria Math" w:eastAsiaTheme="minorEastAsia" w:hAnsi="Cambria Math" w:cs="Helvetica"/>
                        <w:color w:val="000000"/>
                        <w:kern w:val="0"/>
                      </w:rPr>
                      <m:t>i</m:t>
                    </m:r>
                  </m:sub>
                </m:sSub>
              </m:sub>
            </m:sSub>
            <m:r>
              <w:rPr>
                <w:rFonts w:ascii="Cambria Math" w:eastAsiaTheme="minorEastAsia" w:hAnsi="Cambria Math" w:cs="Helvetica"/>
                <w:color w:val="000000"/>
                <w:kern w:val="0"/>
                <w:lang w:val="en-US"/>
              </w:rPr>
              <m:t>+</m:t>
            </m:r>
            <m:nary>
              <m:naryPr>
                <m:chr m:val="∑"/>
                <m:limLoc m:val="subSup"/>
                <m:ctrlPr>
                  <w:rPr>
                    <w:rFonts w:ascii="Cambria Math" w:eastAsiaTheme="minorEastAsia" w:hAnsi="Cambria Math" w:cs="Helvetica"/>
                    <w:i/>
                    <w:color w:val="000000"/>
                    <w:kern w:val="0"/>
                  </w:rPr>
                </m:ctrlPr>
              </m:naryPr>
              <m:sub>
                <m:r>
                  <w:rPr>
                    <w:rFonts w:ascii="Cambria Math" w:eastAsiaTheme="minorEastAsia" w:hAnsi="Cambria Math" w:cs="Helvetica"/>
                    <w:color w:val="000000"/>
                    <w:kern w:val="0"/>
                  </w:rPr>
                  <m:t>i</m:t>
                </m:r>
                <m:r>
                  <w:rPr>
                    <w:rFonts w:ascii="Cambria Math" w:eastAsiaTheme="minorEastAsia" w:hAnsi="Cambria Math" w:cs="Helvetica"/>
                    <w:color w:val="000000"/>
                    <w:kern w:val="0"/>
                    <w:lang w:val="en-US"/>
                  </w:rPr>
                  <m:t>=1</m:t>
                </m:r>
              </m:sub>
              <m:sup>
                <m:r>
                  <w:rPr>
                    <w:rFonts w:ascii="Cambria Math" w:eastAsiaTheme="minorEastAsia" w:hAnsi="Cambria Math" w:cs="Helvetica"/>
                    <w:color w:val="000000"/>
                    <w:kern w:val="0"/>
                  </w:rPr>
                  <m:t>p</m:t>
                </m:r>
              </m:sup>
              <m:e>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a</m:t>
                    </m:r>
                  </m:e>
                  <m:sub>
                    <m:r>
                      <w:rPr>
                        <w:rFonts w:ascii="Cambria Math" w:eastAsiaTheme="minorEastAsia" w:hAnsi="Cambria Math" w:cs="Helvetica"/>
                        <w:color w:val="000000"/>
                        <w:kern w:val="0"/>
                        <w:lang w:val="en-US"/>
                      </w:rPr>
                      <m:t>22,</m:t>
                    </m:r>
                    <m:r>
                      <w:rPr>
                        <w:rFonts w:ascii="Cambria Math" w:eastAsiaTheme="minorEastAsia" w:hAnsi="Cambria Math" w:cs="Helvetica"/>
                        <w:color w:val="000000"/>
                        <w:kern w:val="0"/>
                      </w:rPr>
                      <m:t>i</m:t>
                    </m:r>
                  </m:sub>
                </m:sSub>
                <m:r>
                  <w:rPr>
                    <w:rFonts w:ascii="Cambria Math" w:eastAsiaTheme="minorEastAsia" w:hAnsi="Cambria Math" w:cs="Helvetica"/>
                    <w:color w:val="000000"/>
                    <w:kern w:val="0"/>
                    <w:lang w:val="en-US"/>
                  </w:rPr>
                  <m:t xml:space="preserve"> ∆</m:t>
                </m:r>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O</m:t>
                    </m:r>
                  </m:e>
                  <m:sub>
                    <m:r>
                      <w:rPr>
                        <w:rFonts w:ascii="Cambria Math" w:eastAsiaTheme="minorEastAsia" w:hAnsi="Cambria Math" w:cs="Helvetica"/>
                        <w:color w:val="000000"/>
                        <w:kern w:val="0"/>
                      </w:rPr>
                      <m:t>t</m:t>
                    </m:r>
                    <m:r>
                      <w:rPr>
                        <w:rFonts w:ascii="Cambria Math" w:eastAsiaTheme="minorEastAsia" w:hAnsi="Cambria Math" w:cs="Helvetica"/>
                        <w:color w:val="000000"/>
                        <w:kern w:val="0"/>
                        <w:lang w:val="en-US"/>
                      </w:rPr>
                      <m:t>-</m:t>
                    </m:r>
                    <m:r>
                      <w:rPr>
                        <w:rFonts w:ascii="Cambria Math" w:eastAsiaTheme="minorEastAsia" w:hAnsi="Cambria Math" w:cs="Helvetica"/>
                        <w:color w:val="000000"/>
                        <w:kern w:val="0"/>
                      </w:rPr>
                      <m:t>i</m:t>
                    </m:r>
                  </m:sub>
                </m:sSub>
                <m:r>
                  <w:rPr>
                    <w:rFonts w:ascii="Cambria Math" w:eastAsiaTheme="minorEastAsia" w:hAnsi="Cambria Math" w:cs="Helvetica"/>
                    <w:color w:val="000000"/>
                    <w:kern w:val="0"/>
                    <w:lang w:val="en-US"/>
                  </w:rPr>
                  <m:t>+…+</m:t>
                </m:r>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u</m:t>
                    </m:r>
                  </m:e>
                  <m:sub>
                    <m:r>
                      <w:rPr>
                        <w:rFonts w:ascii="Cambria Math" w:eastAsiaTheme="minorEastAsia" w:hAnsi="Cambria Math" w:cs="Helvetica"/>
                        <w:color w:val="000000"/>
                        <w:kern w:val="0"/>
                        <w:lang w:val="en-US"/>
                      </w:rPr>
                      <m:t>2</m:t>
                    </m:r>
                    <m:r>
                      <w:rPr>
                        <w:rFonts w:ascii="Cambria Math" w:eastAsiaTheme="minorEastAsia" w:hAnsi="Cambria Math" w:cs="Helvetica"/>
                        <w:color w:val="000000"/>
                        <w:kern w:val="0"/>
                      </w:rPr>
                      <m:t>t</m:t>
                    </m:r>
                  </m:sub>
                </m:sSub>
              </m:e>
            </m:nary>
          </m:e>
        </m:nary>
      </m:oMath>
      <w:r w:rsidR="00B64C6E" w:rsidRPr="009048EE">
        <w:rPr>
          <w:rFonts w:eastAsiaTheme="minorEastAsia" w:cs="Helvetica"/>
          <w:color w:val="000000"/>
          <w:kern w:val="0"/>
          <w:lang w:val="en-US"/>
        </w:rPr>
        <w:t xml:space="preserve">                             (9)</w:t>
      </w:r>
    </w:p>
    <w:p w14:paraId="4DEDEB1B" w14:textId="77777777" w:rsidR="007845A2" w:rsidRPr="00651C03" w:rsidRDefault="007845A2" w:rsidP="00B64C6E">
      <w:pPr>
        <w:rPr>
          <w:rFonts w:eastAsiaTheme="minorEastAsia" w:cs="Helvetica"/>
          <w:color w:val="000000"/>
          <w:kern w:val="0"/>
        </w:rPr>
      </w:pPr>
      <m:oMathPara>
        <m:oMath>
          <m:r>
            <w:rPr>
              <w:rFonts w:ascii="Cambria Math" w:hAnsi="Cambria Math" w:cs="Helvetica"/>
              <w:color w:val="000000"/>
              <w:kern w:val="0"/>
            </w:rPr>
            <m:t>⋮</m:t>
          </m:r>
        </m:oMath>
      </m:oMathPara>
    </w:p>
    <w:p w14:paraId="3B614B77" w14:textId="77777777" w:rsidR="007845A2" w:rsidRPr="0015469C" w:rsidRDefault="007845A2" w:rsidP="00B64C6E">
      <w:pPr>
        <w:rPr>
          <w:rFonts w:eastAsiaTheme="minorEastAsia" w:cs="Helvetica"/>
          <w:color w:val="000000"/>
          <w:kern w:val="0"/>
        </w:rPr>
      </w:pPr>
      <m:oMathPara>
        <m:oMath>
          <m:r>
            <w:rPr>
              <w:rFonts w:ascii="Cambria Math" w:eastAsiaTheme="minorEastAsia" w:hAnsi="Cambria Math" w:cs="Helvetica"/>
              <w:color w:val="000000"/>
              <w:kern w:val="0"/>
            </w:rPr>
            <m:t>∆</m:t>
          </m:r>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FDI</m:t>
              </m:r>
            </m:e>
            <m:sub>
              <m:r>
                <w:rPr>
                  <w:rFonts w:ascii="Cambria Math" w:eastAsiaTheme="minorEastAsia" w:hAnsi="Cambria Math" w:cs="Helvetica"/>
                  <w:color w:val="000000"/>
                  <w:kern w:val="0"/>
                </w:rPr>
                <m:t>t</m:t>
              </m:r>
            </m:sub>
          </m:sSub>
          <m:r>
            <w:rPr>
              <w:rFonts w:ascii="Cambria Math" w:eastAsiaTheme="minorEastAsia" w:hAnsi="Cambria Math" w:cs="Helvetica"/>
              <w:color w:val="000000"/>
              <w:kern w:val="0"/>
            </w:rPr>
            <m:t xml:space="preserve">= </m:t>
          </m:r>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α</m:t>
              </m:r>
            </m:e>
            <m:sub>
              <m:r>
                <w:rPr>
                  <w:rFonts w:ascii="Cambria Math" w:eastAsiaTheme="minorEastAsia" w:hAnsi="Cambria Math" w:cs="Helvetica"/>
                  <w:color w:val="000000"/>
                  <w:kern w:val="0"/>
                </w:rPr>
                <m:t>7</m:t>
              </m:r>
            </m:sub>
          </m:sSub>
          <m:r>
            <w:rPr>
              <w:rFonts w:ascii="Cambria Math" w:eastAsiaTheme="minorEastAsia" w:hAnsi="Cambria Math" w:cs="Helvetica"/>
              <w:color w:val="000000"/>
              <w:kern w:val="0"/>
            </w:rPr>
            <m:t>+</m:t>
          </m:r>
          <m:nary>
            <m:naryPr>
              <m:chr m:val="∑"/>
              <m:limLoc m:val="subSup"/>
              <m:ctrlPr>
                <w:rPr>
                  <w:rFonts w:ascii="Cambria Math" w:eastAsiaTheme="minorEastAsia" w:hAnsi="Cambria Math" w:cs="Helvetica"/>
                  <w:i/>
                  <w:color w:val="000000"/>
                  <w:kern w:val="0"/>
                </w:rPr>
              </m:ctrlPr>
            </m:naryPr>
            <m:sub>
              <m:r>
                <w:rPr>
                  <w:rFonts w:ascii="Cambria Math" w:eastAsiaTheme="minorEastAsia" w:hAnsi="Cambria Math" w:cs="Helvetica"/>
                  <w:color w:val="000000"/>
                  <w:kern w:val="0"/>
                </w:rPr>
                <m:t>i=1</m:t>
              </m:r>
            </m:sub>
            <m:sup>
              <m:r>
                <w:rPr>
                  <w:rFonts w:ascii="Cambria Math" w:eastAsiaTheme="minorEastAsia" w:hAnsi="Cambria Math" w:cs="Helvetica"/>
                  <w:color w:val="000000"/>
                  <w:kern w:val="0"/>
                </w:rPr>
                <m:t>p</m:t>
              </m:r>
            </m:sup>
            <m:e>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a</m:t>
                  </m:r>
                </m:e>
                <m:sub>
                  <m:r>
                    <w:rPr>
                      <w:rFonts w:ascii="Cambria Math" w:eastAsiaTheme="minorEastAsia" w:hAnsi="Cambria Math" w:cs="Helvetica"/>
                      <w:color w:val="000000"/>
                      <w:kern w:val="0"/>
                    </w:rPr>
                    <m:t>71,i</m:t>
                  </m:r>
                </m:sub>
              </m:sSub>
            </m:e>
          </m:nary>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E</m:t>
              </m:r>
            </m:e>
            <m:sub>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CHF/USD</m:t>
                  </m:r>
                </m:e>
                <m:sub>
                  <m:r>
                    <w:rPr>
                      <w:rFonts w:ascii="Cambria Math" w:eastAsiaTheme="minorEastAsia" w:hAnsi="Cambria Math" w:cs="Helvetica"/>
                      <w:color w:val="000000"/>
                      <w:kern w:val="0"/>
                    </w:rPr>
                    <m:t>t-i</m:t>
                  </m:r>
                </m:sub>
              </m:sSub>
            </m:sub>
          </m:sSub>
          <m:r>
            <w:rPr>
              <w:rFonts w:ascii="Cambria Math" w:eastAsiaTheme="minorEastAsia" w:hAnsi="Cambria Math" w:cs="Helvetica"/>
              <w:color w:val="000000"/>
              <w:kern w:val="0"/>
            </w:rPr>
            <m:t>+</m:t>
          </m:r>
          <m:nary>
            <m:naryPr>
              <m:chr m:val="∑"/>
              <m:limLoc m:val="subSup"/>
              <m:ctrlPr>
                <w:rPr>
                  <w:rFonts w:ascii="Cambria Math" w:eastAsiaTheme="minorEastAsia" w:hAnsi="Cambria Math" w:cs="Helvetica"/>
                  <w:i/>
                  <w:color w:val="000000"/>
                  <w:kern w:val="0"/>
                </w:rPr>
              </m:ctrlPr>
            </m:naryPr>
            <m:sub>
              <m:r>
                <w:rPr>
                  <w:rFonts w:ascii="Cambria Math" w:eastAsiaTheme="minorEastAsia" w:hAnsi="Cambria Math" w:cs="Helvetica"/>
                  <w:color w:val="000000"/>
                  <w:kern w:val="0"/>
                </w:rPr>
                <m:t>i=1</m:t>
              </m:r>
            </m:sub>
            <m:sup>
              <m:r>
                <w:rPr>
                  <w:rFonts w:ascii="Cambria Math" w:eastAsiaTheme="minorEastAsia" w:hAnsi="Cambria Math" w:cs="Helvetica"/>
                  <w:color w:val="000000"/>
                  <w:kern w:val="0"/>
                </w:rPr>
                <m:t>p</m:t>
              </m:r>
            </m:sup>
            <m:e>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a</m:t>
                  </m:r>
                </m:e>
                <m:sub>
                  <m:r>
                    <w:rPr>
                      <w:rFonts w:ascii="Cambria Math" w:eastAsiaTheme="minorEastAsia" w:hAnsi="Cambria Math" w:cs="Helvetica"/>
                      <w:color w:val="000000"/>
                      <w:kern w:val="0"/>
                    </w:rPr>
                    <m:t>72,i</m:t>
                  </m:r>
                </m:sub>
              </m:sSub>
              <m:r>
                <w:rPr>
                  <w:rFonts w:ascii="Cambria Math" w:eastAsiaTheme="minorEastAsia" w:hAnsi="Cambria Math" w:cs="Helvetica"/>
                  <w:color w:val="000000"/>
                  <w:kern w:val="0"/>
                </w:rPr>
                <m:t>∆</m:t>
              </m:r>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O</m:t>
                  </m:r>
                </m:e>
                <m:sub>
                  <m:r>
                    <w:rPr>
                      <w:rFonts w:ascii="Cambria Math" w:eastAsiaTheme="minorEastAsia" w:hAnsi="Cambria Math" w:cs="Helvetica"/>
                      <w:color w:val="000000"/>
                      <w:kern w:val="0"/>
                    </w:rPr>
                    <m:t>t-i</m:t>
                  </m:r>
                </m:sub>
              </m:sSub>
              <m:r>
                <w:rPr>
                  <w:rFonts w:ascii="Cambria Math" w:eastAsiaTheme="minorEastAsia" w:hAnsi="Cambria Math" w:cs="Helvetica"/>
                  <w:color w:val="000000"/>
                  <w:kern w:val="0"/>
                </w:rPr>
                <m:t>+…+</m:t>
              </m:r>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u</m:t>
                  </m:r>
                </m:e>
                <m:sub>
                  <m:r>
                    <w:rPr>
                      <w:rFonts w:ascii="Cambria Math" w:eastAsiaTheme="minorEastAsia" w:hAnsi="Cambria Math" w:cs="Helvetica"/>
                      <w:color w:val="000000"/>
                      <w:kern w:val="0"/>
                    </w:rPr>
                    <m:t>6t</m:t>
                  </m:r>
                </m:sub>
              </m:sSub>
            </m:e>
          </m:nary>
        </m:oMath>
      </m:oMathPara>
    </w:p>
    <w:p w14:paraId="7A4CED49" w14:textId="77777777" w:rsidR="00395F7D" w:rsidRDefault="00395F7D" w:rsidP="009C3EC4">
      <w:pPr>
        <w:rPr>
          <w:rFonts w:eastAsiaTheme="minorEastAsia" w:cs="Helvetica"/>
          <w:color w:val="000000"/>
          <w:kern w:val="0"/>
          <w:lang w:val="en-US"/>
        </w:rPr>
      </w:pPr>
    </w:p>
    <w:p w14:paraId="1E98FA36" w14:textId="238000C2" w:rsidR="007845A2" w:rsidRPr="007845A2" w:rsidRDefault="007845A2" w:rsidP="009C3EC4">
      <w:pPr>
        <w:rPr>
          <w:rFonts w:eastAsiaTheme="minorEastAsia" w:cs="Helvetica"/>
          <w:color w:val="000000"/>
          <w:kern w:val="0"/>
          <w:lang w:val="en-US"/>
        </w:rPr>
      </w:pPr>
      <w:r w:rsidRPr="007845A2">
        <w:rPr>
          <w:rFonts w:eastAsiaTheme="minorEastAsia" w:cs="Helvetica"/>
          <w:color w:val="000000"/>
          <w:kern w:val="0"/>
          <w:lang w:val="en-US"/>
        </w:rPr>
        <w:t xml:space="preserve">The coefficients </w:t>
      </w:r>
      <m:oMath>
        <m:r>
          <w:rPr>
            <w:rFonts w:ascii="Cambria Math" w:eastAsiaTheme="minorEastAsia" w:hAnsi="Cambria Math" w:cs="Helvetica"/>
            <w:color w:val="000000"/>
            <w:kern w:val="0"/>
          </w:rPr>
          <m:t>α</m:t>
        </m:r>
        <m:r>
          <w:rPr>
            <w:rFonts w:ascii="Cambria Math" w:eastAsiaTheme="minorEastAsia" w:hAnsi="Cambria Math" w:cs="Helvetica"/>
            <w:color w:val="000000"/>
            <w:kern w:val="0"/>
            <w:lang w:val="en-US"/>
          </w:rPr>
          <m:t xml:space="preserve"> </m:t>
        </m:r>
      </m:oMath>
      <w:r w:rsidRPr="007845A2">
        <w:rPr>
          <w:rFonts w:eastAsiaTheme="minorEastAsia" w:cs="Helvetica"/>
          <w:color w:val="000000"/>
          <w:kern w:val="0"/>
          <w:lang w:val="en-US"/>
        </w:rPr>
        <w:t xml:space="preserve">and </w:t>
      </w:r>
      <m:oMath>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A</m:t>
            </m:r>
          </m:e>
          <m:sub>
            <m:r>
              <w:rPr>
                <w:rFonts w:ascii="Cambria Math" w:eastAsiaTheme="minorEastAsia" w:hAnsi="Cambria Math" w:cs="Helvetica"/>
                <w:color w:val="000000"/>
                <w:kern w:val="0"/>
              </w:rPr>
              <m:t>i</m:t>
            </m:r>
          </m:sub>
        </m:sSub>
      </m:oMath>
      <w:r w:rsidRPr="007845A2">
        <w:rPr>
          <w:rFonts w:eastAsiaTheme="minorEastAsia" w:cs="Helvetica"/>
          <w:color w:val="000000"/>
          <w:kern w:val="0"/>
          <w:lang w:val="en-US"/>
        </w:rPr>
        <w:t xml:space="preserve"> are estimated using Ordinary Least Squares (OLS) applied separately to each equation, and the system is recursive. </w:t>
      </w:r>
    </w:p>
    <w:p w14:paraId="6DC3A542" w14:textId="40523387" w:rsidR="007845A2" w:rsidRPr="007845A2" w:rsidRDefault="007845A2" w:rsidP="009C3EC4">
      <w:pPr>
        <w:rPr>
          <w:rFonts w:eastAsiaTheme="minorEastAsia" w:cs="Helvetica"/>
          <w:color w:val="000000"/>
          <w:kern w:val="0"/>
          <w:lang w:val="en-US"/>
        </w:rPr>
      </w:pPr>
      <w:r w:rsidRPr="007845A2">
        <w:rPr>
          <w:rFonts w:eastAsiaTheme="minorEastAsia" w:cs="Helvetica"/>
          <w:color w:val="000000"/>
          <w:kern w:val="0"/>
          <w:lang w:val="en-US"/>
        </w:rPr>
        <w:t xml:space="preserve">Again, before testing a VAR model, we should look, if the variables are stationary. We shall apply the Augmented Dickey-Fuller test for each variable in order to verify that condition. If any variable in </w:t>
      </w:r>
      <m:oMath>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Y</m:t>
            </m:r>
          </m:e>
          <m:sub>
            <m:r>
              <w:rPr>
                <w:rFonts w:ascii="Cambria Math" w:eastAsiaTheme="minorEastAsia" w:hAnsi="Cambria Math" w:cs="Helvetica"/>
                <w:color w:val="000000"/>
                <w:kern w:val="0"/>
              </w:rPr>
              <m:t>t</m:t>
            </m:r>
          </m:sub>
        </m:sSub>
      </m:oMath>
      <w:r w:rsidRPr="007845A2">
        <w:rPr>
          <w:rFonts w:eastAsiaTheme="minorEastAsia" w:cs="Helvetica"/>
          <w:color w:val="000000"/>
          <w:kern w:val="0"/>
          <w:lang w:val="en-US"/>
        </w:rPr>
        <w:t xml:space="preserve"> turns out to be non-stationary, we should consider applying following transformations</w:t>
      </w:r>
      <w:r w:rsidR="00C0395A">
        <w:rPr>
          <w:rFonts w:eastAsiaTheme="minorEastAsia" w:cs="Helvetica"/>
          <w:color w:val="000000"/>
          <w:kern w:val="0"/>
          <w:lang w:val="en-US"/>
        </w:rPr>
        <w:t>,</w:t>
      </w:r>
      <w:r w:rsidRPr="007845A2">
        <w:rPr>
          <w:rFonts w:eastAsiaTheme="minorEastAsia" w:cs="Helvetica"/>
          <w:color w:val="000000"/>
          <w:kern w:val="0"/>
          <w:lang w:val="en-US"/>
        </w:rPr>
        <w:t xml:space="preserve"> </w:t>
      </w:r>
      <w:r w:rsidR="00C0395A">
        <w:rPr>
          <w:rFonts w:eastAsiaTheme="minorEastAsia" w:cs="Helvetica"/>
          <w:color w:val="000000"/>
          <w:kern w:val="0"/>
          <w:lang w:val="en-US"/>
        </w:rPr>
        <w:t xml:space="preserve">as shown in equation </w:t>
      </w:r>
      <w:r w:rsidR="00DA500B">
        <w:rPr>
          <w:rFonts w:eastAsiaTheme="minorEastAsia" w:cs="Helvetica"/>
          <w:color w:val="000000"/>
          <w:kern w:val="0"/>
          <w:lang w:val="en-US"/>
        </w:rPr>
        <w:t>(</w:t>
      </w:r>
      <w:r w:rsidR="00C0395A">
        <w:rPr>
          <w:rFonts w:eastAsiaTheme="minorEastAsia" w:cs="Helvetica"/>
          <w:color w:val="000000"/>
          <w:kern w:val="0"/>
          <w:lang w:val="en-US"/>
        </w:rPr>
        <w:t>10</w:t>
      </w:r>
      <w:r w:rsidR="00DA500B">
        <w:rPr>
          <w:rFonts w:eastAsiaTheme="minorEastAsia" w:cs="Helvetica"/>
          <w:color w:val="000000"/>
          <w:kern w:val="0"/>
          <w:lang w:val="en-US"/>
        </w:rPr>
        <w:t>)</w:t>
      </w:r>
      <w:r w:rsidR="00C0395A">
        <w:rPr>
          <w:rFonts w:eastAsiaTheme="minorEastAsia" w:cs="Helvetica"/>
          <w:color w:val="000000"/>
          <w:kern w:val="0"/>
          <w:lang w:val="en-US"/>
        </w:rPr>
        <w:t xml:space="preserve">, </w:t>
      </w:r>
      <w:r w:rsidRPr="007845A2">
        <w:rPr>
          <w:rFonts w:eastAsiaTheme="minorEastAsia" w:cs="Helvetica"/>
          <w:color w:val="000000"/>
          <w:kern w:val="0"/>
          <w:lang w:val="en-US"/>
        </w:rPr>
        <w:t>to ensure the stationarity before testing the model:</w:t>
      </w:r>
    </w:p>
    <w:p w14:paraId="05A7C54C" w14:textId="31C719DA" w:rsidR="007845A2" w:rsidRPr="00395F7D" w:rsidRDefault="007845A2" w:rsidP="00D23972">
      <w:pPr>
        <w:jc w:val="center"/>
        <w:rPr>
          <w:rFonts w:eastAsiaTheme="minorEastAsia" w:cs="Helvetica"/>
          <w:color w:val="000000"/>
          <w:kern w:val="0"/>
        </w:rPr>
      </w:pPr>
      <m:oMath>
        <m:r>
          <w:rPr>
            <w:rFonts w:ascii="Cambria Math" w:eastAsiaTheme="minorEastAsia" w:hAnsi="Cambria Math" w:cs="Helvetica"/>
            <w:color w:val="000000"/>
            <w:kern w:val="0"/>
          </w:rPr>
          <m:t>∆</m:t>
        </m:r>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X</m:t>
            </m:r>
          </m:e>
          <m:sub>
            <m:r>
              <w:rPr>
                <w:rFonts w:ascii="Cambria Math" w:eastAsiaTheme="minorEastAsia" w:hAnsi="Cambria Math" w:cs="Helvetica"/>
                <w:color w:val="000000"/>
                <w:kern w:val="0"/>
              </w:rPr>
              <m:t>t</m:t>
            </m:r>
          </m:sub>
        </m:sSub>
        <m:r>
          <w:rPr>
            <w:rFonts w:ascii="Cambria Math" w:eastAsiaTheme="minorEastAsia" w:hAnsi="Cambria Math" w:cs="Helvetica"/>
            <w:color w:val="000000"/>
            <w:kern w:val="0"/>
          </w:rPr>
          <m:t>=</m:t>
        </m:r>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X</m:t>
            </m:r>
          </m:e>
          <m:sub>
            <m:r>
              <w:rPr>
                <w:rFonts w:ascii="Cambria Math" w:eastAsiaTheme="minorEastAsia" w:hAnsi="Cambria Math" w:cs="Helvetica"/>
                <w:color w:val="000000"/>
                <w:kern w:val="0"/>
              </w:rPr>
              <m:t>t</m:t>
            </m:r>
          </m:sub>
        </m:sSub>
        <m:r>
          <w:rPr>
            <w:rFonts w:ascii="Cambria Math" w:eastAsiaTheme="minorEastAsia" w:hAnsi="Cambria Math" w:cs="Helvetica"/>
            <w:color w:val="000000"/>
            <w:kern w:val="0"/>
          </w:rPr>
          <m:t>-</m:t>
        </m:r>
        <m:sSub>
          <m:sSubPr>
            <m:ctrlPr>
              <w:rPr>
                <w:rFonts w:ascii="Cambria Math" w:eastAsiaTheme="minorEastAsia" w:hAnsi="Cambria Math" w:cs="Helvetica"/>
                <w:i/>
                <w:color w:val="000000"/>
                <w:kern w:val="0"/>
              </w:rPr>
            </m:ctrlPr>
          </m:sSubPr>
          <m:e>
            <m:r>
              <w:rPr>
                <w:rFonts w:ascii="Cambria Math" w:eastAsiaTheme="minorEastAsia" w:hAnsi="Cambria Math" w:cs="Helvetica"/>
                <w:color w:val="000000"/>
                <w:kern w:val="0"/>
              </w:rPr>
              <m:t>X</m:t>
            </m:r>
          </m:e>
          <m:sub>
            <m:r>
              <w:rPr>
                <w:rFonts w:ascii="Cambria Math" w:eastAsiaTheme="minorEastAsia" w:hAnsi="Cambria Math" w:cs="Helvetica"/>
                <w:color w:val="000000"/>
                <w:kern w:val="0"/>
              </w:rPr>
              <m:t>t-1</m:t>
            </m:r>
          </m:sub>
        </m:sSub>
      </m:oMath>
      <w:r w:rsidR="00D23972">
        <w:rPr>
          <w:rFonts w:eastAsiaTheme="minorEastAsia" w:cs="Helvetica"/>
          <w:color w:val="000000"/>
          <w:kern w:val="0"/>
        </w:rPr>
        <w:t xml:space="preserve">                 (10)</w:t>
      </w:r>
    </w:p>
    <w:p w14:paraId="6B6E9629" w14:textId="77777777" w:rsidR="00395F7D" w:rsidRDefault="00395F7D" w:rsidP="009C3EC4">
      <w:pPr>
        <w:rPr>
          <w:rFonts w:eastAsiaTheme="minorEastAsia" w:cs="Helvetica"/>
          <w:color w:val="000000"/>
          <w:kern w:val="0"/>
        </w:rPr>
      </w:pPr>
    </w:p>
    <w:p w14:paraId="1048B2E1" w14:textId="74380274" w:rsidR="007845A2" w:rsidRPr="00395F7D" w:rsidRDefault="007845A2" w:rsidP="009C3EC4">
      <w:pPr>
        <w:pStyle w:val="Heading3"/>
        <w:rPr>
          <w:lang w:val="en-US" w:eastAsia="en-GB"/>
        </w:rPr>
      </w:pPr>
      <w:bookmarkStart w:id="27" w:name="_Toc191907699"/>
      <w:r w:rsidRPr="00395F7D">
        <w:rPr>
          <w:lang w:val="en-US" w:eastAsia="en-GB"/>
        </w:rPr>
        <w:lastRenderedPageBreak/>
        <w:t xml:space="preserve">Impulse </w:t>
      </w:r>
      <w:r w:rsidR="009C21F4" w:rsidRPr="00395F7D">
        <w:rPr>
          <w:lang w:val="en-US" w:eastAsia="en-GB"/>
        </w:rPr>
        <w:t>R</w:t>
      </w:r>
      <w:r w:rsidRPr="00395F7D">
        <w:rPr>
          <w:lang w:val="en-US" w:eastAsia="en-GB"/>
        </w:rPr>
        <w:t xml:space="preserve">esponse </w:t>
      </w:r>
      <w:r w:rsidR="009C21F4" w:rsidRPr="00395F7D">
        <w:rPr>
          <w:lang w:val="en-US" w:eastAsia="en-GB"/>
        </w:rPr>
        <w:t>Function (IRF)</w:t>
      </w:r>
      <w:bookmarkEnd w:id="27"/>
    </w:p>
    <w:p w14:paraId="5003130A" w14:textId="78BC6BE8" w:rsidR="007845A2" w:rsidRPr="00900D10" w:rsidRDefault="007845A2" w:rsidP="009C3EC4">
      <w:pPr>
        <w:spacing w:before="100" w:beforeAutospacing="1" w:after="100" w:afterAutospacing="1"/>
        <w:rPr>
          <w:rFonts w:eastAsia="Times New Roman" w:cs="Times New Roman"/>
          <w:kern w:val="0"/>
          <w:lang w:val="en-US" w:eastAsia="en-GB"/>
        </w:rPr>
      </w:pPr>
      <w:r w:rsidRPr="00900D10">
        <w:rPr>
          <w:rFonts w:eastAsia="Times New Roman" w:cs="Times New Roman"/>
          <w:kern w:val="0"/>
          <w:lang w:val="en-US" w:eastAsia="en-GB"/>
        </w:rPr>
        <w:t>The IRF captures the effect of a one-unit innovation (shock) in one variable on the other variables in the system over time while holding all other shocks constant</w:t>
      </w:r>
      <w:r w:rsidRPr="00E71FC2">
        <w:rPr>
          <w:rFonts w:eastAsia="Times New Roman" w:cs="Times New Roman"/>
          <w:kern w:val="0"/>
          <w:lang w:val="en-US" w:eastAsia="en-GB"/>
        </w:rPr>
        <w:t xml:space="preserve"> (H</w:t>
      </w:r>
      <w:r w:rsidRPr="007845A2">
        <w:rPr>
          <w:rFonts w:eastAsia="Times New Roman" w:cs="Times New Roman"/>
          <w:kern w:val="0"/>
          <w:lang w:val="en-US" w:eastAsia="en-GB"/>
        </w:rPr>
        <w:t>amilton, 2020)</w:t>
      </w:r>
      <w:r w:rsidRPr="00900D10">
        <w:rPr>
          <w:rFonts w:eastAsia="Times New Roman" w:cs="Times New Roman"/>
          <w:kern w:val="0"/>
          <w:lang w:val="en-US" w:eastAsia="en-GB"/>
        </w:rPr>
        <w:t>. Mathematically, the IRF is derived from the moving average (MA) representation of the VAR model</w:t>
      </w:r>
      <w:r w:rsidR="00676FF2">
        <w:rPr>
          <w:rFonts w:eastAsia="Times New Roman" w:cs="Times New Roman"/>
          <w:kern w:val="0"/>
          <w:lang w:val="en-US" w:eastAsia="en-GB"/>
        </w:rPr>
        <w:t xml:space="preserve"> in equation </w:t>
      </w:r>
      <w:r w:rsidR="00DA500B">
        <w:rPr>
          <w:rFonts w:eastAsia="Times New Roman" w:cs="Times New Roman"/>
          <w:kern w:val="0"/>
          <w:lang w:val="en-US" w:eastAsia="en-GB"/>
        </w:rPr>
        <w:t>(</w:t>
      </w:r>
      <w:r w:rsidR="00676FF2">
        <w:rPr>
          <w:rFonts w:eastAsia="Times New Roman" w:cs="Times New Roman"/>
          <w:kern w:val="0"/>
          <w:lang w:val="en-US" w:eastAsia="en-GB"/>
        </w:rPr>
        <w:t>11</w:t>
      </w:r>
      <w:r w:rsidR="00DA500B">
        <w:rPr>
          <w:rFonts w:eastAsia="Times New Roman" w:cs="Times New Roman"/>
          <w:kern w:val="0"/>
          <w:lang w:val="en-US" w:eastAsia="en-GB"/>
        </w:rPr>
        <w:t>)</w:t>
      </w:r>
      <w:r w:rsidRPr="00900D10">
        <w:rPr>
          <w:rFonts w:eastAsia="Times New Roman" w:cs="Times New Roman"/>
          <w:kern w:val="0"/>
          <w:lang w:val="en-US" w:eastAsia="en-GB"/>
        </w:rPr>
        <w:t>:</w:t>
      </w:r>
    </w:p>
    <w:p w14:paraId="20FE5468" w14:textId="26A3F45E" w:rsidR="007845A2" w:rsidRPr="009048EE" w:rsidRDefault="00000000" w:rsidP="00D23972">
      <w:pPr>
        <w:spacing w:before="100" w:beforeAutospacing="1" w:after="100" w:afterAutospacing="1" w:line="240" w:lineRule="auto"/>
        <w:jc w:val="center"/>
        <w:rPr>
          <w:rFonts w:eastAsia="Times New Roman" w:cs="Times New Roman"/>
          <w:kern w:val="0"/>
          <w:lang w:val="en-US" w:eastAsia="en-GB"/>
        </w:rPr>
      </w:pPr>
      <m:oMath>
        <m:sSub>
          <m:sSubPr>
            <m:ctrlPr>
              <w:rPr>
                <w:rFonts w:ascii="Cambria Math" w:eastAsia="Times New Roman" w:hAnsi="Cambria Math" w:cs="Times New Roman"/>
                <w:i/>
                <w:kern w:val="0"/>
                <w:lang w:eastAsia="en-GB"/>
              </w:rPr>
            </m:ctrlPr>
          </m:sSubPr>
          <m:e>
            <m:r>
              <w:rPr>
                <w:rFonts w:ascii="Cambria Math" w:eastAsia="Times New Roman" w:hAnsi="Cambria Math" w:cs="Times New Roman"/>
                <w:kern w:val="0"/>
                <w:lang w:eastAsia="en-GB"/>
              </w:rPr>
              <m:t>y</m:t>
            </m:r>
          </m:e>
          <m:sub>
            <m:r>
              <w:rPr>
                <w:rFonts w:ascii="Cambria Math" w:eastAsia="Times New Roman" w:hAnsi="Cambria Math" w:cs="Times New Roman"/>
                <w:kern w:val="0"/>
                <w:lang w:eastAsia="en-GB"/>
              </w:rPr>
              <m:t>t</m:t>
            </m:r>
          </m:sub>
        </m:sSub>
        <m:r>
          <w:rPr>
            <w:rFonts w:ascii="Cambria Math" w:eastAsia="Times New Roman" w:hAnsi="Cambria Math" w:cs="Times New Roman"/>
            <w:kern w:val="0"/>
            <w:lang w:val="en-US" w:eastAsia="en-GB"/>
          </w:rPr>
          <m:t xml:space="preserve">= </m:t>
        </m:r>
        <m:r>
          <w:rPr>
            <w:rFonts w:ascii="Cambria Math" w:eastAsia="Times New Roman" w:hAnsi="Cambria Math" w:cs="Times New Roman"/>
            <w:kern w:val="0"/>
            <w:lang w:eastAsia="en-GB"/>
          </w:rPr>
          <m:t>μ</m:t>
        </m:r>
        <m:r>
          <w:rPr>
            <w:rFonts w:ascii="Cambria Math" w:eastAsia="Times New Roman" w:hAnsi="Cambria Math" w:cs="Times New Roman"/>
            <w:kern w:val="0"/>
            <w:lang w:val="en-US" w:eastAsia="en-GB"/>
          </w:rPr>
          <m:t xml:space="preserve">+ </m:t>
        </m:r>
        <m:nary>
          <m:naryPr>
            <m:chr m:val="∑"/>
            <m:limLoc m:val="subSup"/>
            <m:ctrlPr>
              <w:rPr>
                <w:rFonts w:ascii="Cambria Math" w:eastAsia="Times New Roman" w:hAnsi="Cambria Math" w:cs="Times New Roman"/>
                <w:i/>
                <w:kern w:val="0"/>
                <w:lang w:eastAsia="en-GB" w:bidi="ar-SA"/>
              </w:rPr>
            </m:ctrlPr>
          </m:naryPr>
          <m:sub>
            <m:r>
              <w:rPr>
                <w:rFonts w:ascii="Cambria Math" w:eastAsia="Times New Roman" w:hAnsi="Cambria Math" w:cs="Times New Roman"/>
                <w:kern w:val="0"/>
                <w:lang w:eastAsia="en-GB"/>
              </w:rPr>
              <m:t>s</m:t>
            </m:r>
            <m:r>
              <w:rPr>
                <w:rFonts w:ascii="Cambria Math" w:eastAsia="Times New Roman" w:hAnsi="Cambria Math" w:cs="Times New Roman"/>
                <w:kern w:val="0"/>
                <w:lang w:val="en-US" w:eastAsia="en-GB"/>
              </w:rPr>
              <m:t>=0</m:t>
            </m:r>
          </m:sub>
          <m:sup>
            <m:r>
              <w:rPr>
                <w:rFonts w:ascii="Cambria Math" w:eastAsia="Times New Roman" w:hAnsi="Cambria Math" w:cs="Times New Roman"/>
                <w:kern w:val="0"/>
                <w:lang w:val="en-US" w:eastAsia="en-GB"/>
              </w:rPr>
              <m:t>∞</m:t>
            </m:r>
          </m:sup>
          <m:e>
            <m:sSub>
              <m:sSubPr>
                <m:ctrlPr>
                  <w:rPr>
                    <w:rFonts w:ascii="Cambria Math" w:eastAsia="Times New Roman" w:hAnsi="Cambria Math" w:cs="Times New Roman"/>
                    <w:i/>
                    <w:kern w:val="0"/>
                    <w:lang w:eastAsia="en-GB"/>
                  </w:rPr>
                </m:ctrlPr>
              </m:sSubPr>
              <m:e>
                <m:r>
                  <w:rPr>
                    <w:rFonts w:ascii="Cambria Math" w:eastAsia="Times New Roman" w:hAnsi="Cambria Math" w:cs="Times New Roman"/>
                    <w:kern w:val="0"/>
                    <w:lang w:eastAsia="en-GB"/>
                  </w:rPr>
                  <m:t>ϕ</m:t>
                </m:r>
              </m:e>
              <m:sub>
                <m:r>
                  <w:rPr>
                    <w:rFonts w:ascii="Cambria Math" w:eastAsia="Times New Roman" w:hAnsi="Cambria Math" w:cs="Times New Roman"/>
                    <w:kern w:val="0"/>
                    <w:lang w:eastAsia="en-GB"/>
                  </w:rPr>
                  <m:t>s</m:t>
                </m:r>
              </m:sub>
            </m:sSub>
            <m:sSub>
              <m:sSubPr>
                <m:ctrlPr>
                  <w:rPr>
                    <w:rFonts w:ascii="Cambria Math" w:eastAsia="Times New Roman" w:hAnsi="Cambria Math" w:cs="Times New Roman"/>
                    <w:i/>
                    <w:kern w:val="0"/>
                    <w:lang w:eastAsia="en-GB"/>
                  </w:rPr>
                </m:ctrlPr>
              </m:sSubPr>
              <m:e>
                <m:r>
                  <w:rPr>
                    <w:rFonts w:ascii="Cambria Math" w:eastAsia="Times New Roman" w:hAnsi="Cambria Math" w:cs="Times New Roman"/>
                    <w:kern w:val="0"/>
                    <w:lang w:eastAsia="en-GB"/>
                  </w:rPr>
                  <m:t>ε</m:t>
                </m:r>
              </m:e>
              <m:sub>
                <m:r>
                  <w:rPr>
                    <w:rFonts w:ascii="Cambria Math" w:eastAsia="Times New Roman" w:hAnsi="Cambria Math" w:cs="Times New Roman"/>
                    <w:kern w:val="0"/>
                    <w:lang w:eastAsia="en-GB"/>
                  </w:rPr>
                  <m:t>t</m:t>
                </m:r>
                <m:r>
                  <w:rPr>
                    <w:rFonts w:ascii="Cambria Math" w:eastAsia="Times New Roman" w:hAnsi="Cambria Math" w:cs="Times New Roman"/>
                    <w:kern w:val="0"/>
                    <w:lang w:val="en-US" w:eastAsia="en-GB"/>
                  </w:rPr>
                  <m:t>-</m:t>
                </m:r>
                <m:r>
                  <w:rPr>
                    <w:rFonts w:ascii="Cambria Math" w:eastAsia="Times New Roman" w:hAnsi="Cambria Math" w:cs="Times New Roman"/>
                    <w:kern w:val="0"/>
                    <w:lang w:eastAsia="en-GB"/>
                  </w:rPr>
                  <m:t>s</m:t>
                </m:r>
              </m:sub>
            </m:sSub>
          </m:e>
        </m:nary>
      </m:oMath>
      <w:r w:rsidR="00D23972" w:rsidRPr="009048EE">
        <w:rPr>
          <w:rFonts w:eastAsia="Times New Roman" w:cs="Times New Roman"/>
          <w:kern w:val="0"/>
          <w:lang w:val="en-US" w:eastAsia="en-GB" w:bidi="ar-SA"/>
        </w:rPr>
        <w:t xml:space="preserve">            (11)</w:t>
      </w:r>
    </w:p>
    <w:p w14:paraId="57F8D13A" w14:textId="77777777" w:rsidR="007845A2" w:rsidRPr="00900D10" w:rsidRDefault="007845A2" w:rsidP="009C3EC4">
      <w:pPr>
        <w:spacing w:before="100" w:beforeAutospacing="1" w:after="100" w:afterAutospacing="1"/>
        <w:rPr>
          <w:rFonts w:eastAsia="Times New Roman" w:cs="Times New Roman"/>
          <w:kern w:val="0"/>
          <w:lang w:val="en-US" w:eastAsia="en-GB"/>
        </w:rPr>
      </w:pPr>
      <w:r w:rsidRPr="00900D10">
        <w:rPr>
          <w:rFonts w:eastAsia="Times New Roman" w:cs="Times New Roman"/>
          <w:kern w:val="0"/>
          <w:lang w:val="en-US" w:eastAsia="en-GB"/>
        </w:rPr>
        <w:t xml:space="preserve">where </w:t>
      </w:r>
      <m:oMath>
        <m:sSub>
          <m:sSubPr>
            <m:ctrlPr>
              <w:rPr>
                <w:rFonts w:ascii="Cambria Math" w:eastAsia="Times New Roman" w:hAnsi="Cambria Math" w:cs="Times New Roman"/>
                <w:i/>
                <w:kern w:val="0"/>
                <w:lang w:eastAsia="en-GB"/>
              </w:rPr>
            </m:ctrlPr>
          </m:sSubPr>
          <m:e>
            <m:r>
              <w:rPr>
                <w:rFonts w:ascii="Cambria Math" w:eastAsia="Times New Roman" w:hAnsi="Cambria Math" w:cs="Times New Roman"/>
                <w:kern w:val="0"/>
                <w:lang w:eastAsia="en-GB"/>
              </w:rPr>
              <m:t>ϕ</m:t>
            </m:r>
          </m:e>
          <m:sub>
            <m:r>
              <w:rPr>
                <w:rFonts w:ascii="Cambria Math" w:eastAsia="Times New Roman" w:hAnsi="Cambria Math" w:cs="Times New Roman"/>
                <w:kern w:val="0"/>
                <w:lang w:eastAsia="en-GB"/>
              </w:rPr>
              <m:t>s</m:t>
            </m:r>
          </m:sub>
        </m:sSub>
      </m:oMath>
      <w:r w:rsidRPr="00900D10">
        <w:rPr>
          <w:rFonts w:ascii="Arial" w:eastAsia="Times New Roman" w:hAnsi="Arial" w:cs="Arial"/>
          <w:kern w:val="0"/>
          <w:lang w:val="en-US" w:eastAsia="en-GB"/>
        </w:rPr>
        <w:t>​</w:t>
      </w:r>
      <w:r w:rsidRPr="00900D10">
        <w:rPr>
          <w:rFonts w:eastAsia="Times New Roman" w:cs="Times New Roman"/>
          <w:kern w:val="0"/>
          <w:lang w:val="en-US" w:eastAsia="en-GB"/>
        </w:rPr>
        <w:t xml:space="preserve"> represents the dynamic multipliers (or impulse response coefficients), and </w:t>
      </w:r>
      <m:oMath>
        <m:sSub>
          <m:sSubPr>
            <m:ctrlPr>
              <w:rPr>
                <w:rFonts w:ascii="Cambria Math" w:eastAsia="Times New Roman" w:hAnsi="Cambria Math" w:cs="Times New Roman"/>
                <w:i/>
                <w:kern w:val="0"/>
                <w:lang w:eastAsia="en-GB"/>
              </w:rPr>
            </m:ctrlPr>
          </m:sSubPr>
          <m:e>
            <m:r>
              <w:rPr>
                <w:rFonts w:ascii="Cambria Math" w:eastAsia="Times New Roman" w:hAnsi="Cambria Math" w:cs="Times New Roman"/>
                <w:kern w:val="0"/>
                <w:lang w:eastAsia="en-GB"/>
              </w:rPr>
              <m:t>ε</m:t>
            </m:r>
          </m:e>
          <m:sub>
            <m:r>
              <w:rPr>
                <w:rFonts w:ascii="Cambria Math" w:eastAsia="Times New Roman" w:hAnsi="Cambria Math" w:cs="Times New Roman"/>
                <w:kern w:val="0"/>
                <w:lang w:eastAsia="en-GB"/>
              </w:rPr>
              <m:t>t</m:t>
            </m:r>
          </m:sub>
        </m:sSub>
      </m:oMath>
      <w:r w:rsidRPr="00900D10">
        <w:rPr>
          <w:rFonts w:ascii="Arial" w:eastAsia="Times New Roman" w:hAnsi="Arial" w:cs="Arial"/>
          <w:kern w:val="0"/>
          <w:lang w:val="en-US" w:eastAsia="en-GB"/>
        </w:rPr>
        <w:t>​</w:t>
      </w:r>
      <w:r w:rsidRPr="00900D10">
        <w:rPr>
          <w:rFonts w:eastAsia="Times New Roman" w:cs="Times New Roman"/>
          <w:kern w:val="0"/>
          <w:lang w:val="en-US" w:eastAsia="en-GB"/>
        </w:rPr>
        <w:t xml:space="preserve"> denotes the structural shocks.</w:t>
      </w:r>
    </w:p>
    <w:p w14:paraId="7F7F87CA" w14:textId="09A402FB" w:rsidR="007845A2" w:rsidRPr="007845A2" w:rsidRDefault="007845A2" w:rsidP="009C3EC4">
      <w:pPr>
        <w:spacing w:before="100" w:beforeAutospacing="1" w:after="100" w:afterAutospacing="1"/>
        <w:rPr>
          <w:rFonts w:eastAsia="Times New Roman" w:cs="Times New Roman"/>
          <w:kern w:val="0"/>
          <w:lang w:val="en-US" w:eastAsia="en-GB"/>
        </w:rPr>
      </w:pPr>
      <w:r w:rsidRPr="00900D10">
        <w:rPr>
          <w:rFonts w:eastAsia="Times New Roman" w:cs="Times New Roman"/>
          <w:kern w:val="0"/>
          <w:lang w:val="en-US" w:eastAsia="en-GB"/>
        </w:rPr>
        <w:t xml:space="preserve">The IRF is defined </w:t>
      </w:r>
      <w:r w:rsidR="00676FF2">
        <w:rPr>
          <w:rFonts w:eastAsia="Times New Roman" w:cs="Times New Roman"/>
          <w:kern w:val="0"/>
          <w:lang w:val="en-US" w:eastAsia="en-GB"/>
        </w:rPr>
        <w:t xml:space="preserve">in equation </w:t>
      </w:r>
      <w:r w:rsidR="00DA500B">
        <w:rPr>
          <w:rFonts w:eastAsia="Times New Roman" w:cs="Times New Roman"/>
          <w:kern w:val="0"/>
          <w:lang w:val="en-US" w:eastAsia="en-GB"/>
        </w:rPr>
        <w:t>(</w:t>
      </w:r>
      <w:r w:rsidR="00676FF2">
        <w:rPr>
          <w:rFonts w:eastAsia="Times New Roman" w:cs="Times New Roman"/>
          <w:kern w:val="0"/>
          <w:lang w:val="en-US" w:eastAsia="en-GB"/>
        </w:rPr>
        <w:t>12</w:t>
      </w:r>
      <w:r w:rsidR="00DA500B">
        <w:rPr>
          <w:rFonts w:eastAsia="Times New Roman" w:cs="Times New Roman"/>
          <w:kern w:val="0"/>
          <w:lang w:val="en-US" w:eastAsia="en-GB"/>
        </w:rPr>
        <w:t>)</w:t>
      </w:r>
      <w:r w:rsidR="00676FF2">
        <w:rPr>
          <w:rFonts w:eastAsia="Times New Roman" w:cs="Times New Roman"/>
          <w:kern w:val="0"/>
          <w:lang w:val="en-US" w:eastAsia="en-GB"/>
        </w:rPr>
        <w:t xml:space="preserve"> </w:t>
      </w:r>
      <w:r w:rsidRPr="00900D10">
        <w:rPr>
          <w:rFonts w:eastAsia="Times New Roman" w:cs="Times New Roman"/>
          <w:kern w:val="0"/>
          <w:lang w:val="en-US" w:eastAsia="en-GB"/>
        </w:rPr>
        <w:t>as:</w:t>
      </w:r>
    </w:p>
    <w:p w14:paraId="5A895BE6" w14:textId="4B98C22D" w:rsidR="007845A2" w:rsidRPr="00900D10" w:rsidRDefault="00000000" w:rsidP="00D23972">
      <w:pPr>
        <w:spacing w:before="100" w:beforeAutospacing="1" w:after="100" w:afterAutospacing="1"/>
        <w:jc w:val="center"/>
        <w:rPr>
          <w:rFonts w:eastAsia="Times New Roman" w:cs="Times New Roman"/>
          <w:kern w:val="0"/>
          <w:lang w:val="en-US" w:eastAsia="en-GB"/>
        </w:rPr>
      </w:pPr>
      <m:oMath>
        <m:f>
          <m:fPr>
            <m:ctrlPr>
              <w:rPr>
                <w:rFonts w:ascii="Cambria Math" w:eastAsia="Times New Roman" w:hAnsi="Cambria Math" w:cs="Times New Roman"/>
                <w:i/>
                <w:kern w:val="0"/>
                <w:lang w:eastAsia="en-GB" w:bidi="ar-SA"/>
              </w:rPr>
            </m:ctrlPr>
          </m:fPr>
          <m:num>
            <m:r>
              <w:rPr>
                <w:rFonts w:ascii="Cambria Math" w:eastAsia="Times New Roman" w:hAnsi="Cambria Math" w:cs="Times New Roman"/>
                <w:kern w:val="0"/>
                <w:lang w:eastAsia="en-GB"/>
              </w:rPr>
              <m:t>∂</m:t>
            </m:r>
            <m:sSub>
              <m:sSubPr>
                <m:ctrlPr>
                  <w:rPr>
                    <w:rFonts w:ascii="Cambria Math" w:eastAsia="Times New Roman" w:hAnsi="Cambria Math" w:cs="Times New Roman"/>
                    <w:i/>
                    <w:kern w:val="0"/>
                    <w:lang w:eastAsia="en-GB"/>
                  </w:rPr>
                </m:ctrlPr>
              </m:sSubPr>
              <m:e>
                <m:r>
                  <w:rPr>
                    <w:rFonts w:ascii="Cambria Math" w:eastAsia="Times New Roman" w:hAnsi="Cambria Math" w:cs="Times New Roman"/>
                    <w:kern w:val="0"/>
                    <w:lang w:eastAsia="en-GB"/>
                  </w:rPr>
                  <m:t>y</m:t>
                </m:r>
              </m:e>
              <m:sub>
                <m:r>
                  <w:rPr>
                    <w:rFonts w:ascii="Cambria Math" w:eastAsia="Times New Roman" w:hAnsi="Cambria Math" w:cs="Times New Roman"/>
                    <w:kern w:val="0"/>
                    <w:lang w:eastAsia="en-GB"/>
                  </w:rPr>
                  <m:t>t</m:t>
                </m:r>
                <m:r>
                  <w:rPr>
                    <w:rFonts w:ascii="Cambria Math" w:eastAsia="Times New Roman" w:hAnsi="Cambria Math" w:cs="Times New Roman"/>
                    <w:kern w:val="0"/>
                    <w:lang w:val="en-US" w:eastAsia="en-GB"/>
                  </w:rPr>
                  <m:t>+</m:t>
                </m:r>
                <m:r>
                  <w:rPr>
                    <w:rFonts w:ascii="Cambria Math" w:eastAsia="Times New Roman" w:hAnsi="Cambria Math" w:cs="Times New Roman"/>
                    <w:kern w:val="0"/>
                    <w:lang w:eastAsia="en-GB"/>
                  </w:rPr>
                  <m:t>s</m:t>
                </m:r>
              </m:sub>
            </m:sSub>
          </m:num>
          <m:den>
            <m:r>
              <w:rPr>
                <w:rFonts w:ascii="Cambria Math" w:eastAsia="Times New Roman" w:hAnsi="Cambria Math" w:cs="Times New Roman"/>
                <w:kern w:val="0"/>
                <w:lang w:eastAsia="en-GB"/>
              </w:rPr>
              <m:t>∂</m:t>
            </m:r>
            <m:sSub>
              <m:sSubPr>
                <m:ctrlPr>
                  <w:rPr>
                    <w:rFonts w:ascii="Cambria Math" w:eastAsia="Times New Roman" w:hAnsi="Cambria Math" w:cs="Times New Roman"/>
                    <w:i/>
                    <w:kern w:val="0"/>
                    <w:lang w:eastAsia="en-GB"/>
                  </w:rPr>
                </m:ctrlPr>
              </m:sSubPr>
              <m:e>
                <m:r>
                  <w:rPr>
                    <w:rFonts w:ascii="Cambria Math" w:eastAsia="Times New Roman" w:hAnsi="Cambria Math" w:cs="Times New Roman"/>
                    <w:kern w:val="0"/>
                    <w:lang w:eastAsia="en-GB"/>
                  </w:rPr>
                  <m:t>ε</m:t>
                </m:r>
              </m:e>
              <m:sub>
                <m:r>
                  <w:rPr>
                    <w:rFonts w:ascii="Cambria Math" w:eastAsia="Times New Roman" w:hAnsi="Cambria Math" w:cs="Times New Roman"/>
                    <w:kern w:val="0"/>
                    <w:lang w:eastAsia="en-GB"/>
                  </w:rPr>
                  <m:t>jt</m:t>
                </m:r>
              </m:sub>
            </m:sSub>
          </m:den>
        </m:f>
        <m:r>
          <w:rPr>
            <w:rFonts w:ascii="Cambria Math" w:eastAsia="Times New Roman" w:hAnsi="Cambria Math" w:cs="Times New Roman"/>
            <w:kern w:val="0"/>
            <w:lang w:val="en-US" w:eastAsia="en-GB"/>
          </w:rPr>
          <m:t>=</m:t>
        </m:r>
        <m:sSub>
          <m:sSubPr>
            <m:ctrlPr>
              <w:rPr>
                <w:rFonts w:ascii="Cambria Math" w:eastAsia="Times New Roman" w:hAnsi="Cambria Math" w:cs="Times New Roman"/>
                <w:i/>
                <w:kern w:val="0"/>
                <w:lang w:eastAsia="en-GB"/>
              </w:rPr>
            </m:ctrlPr>
          </m:sSubPr>
          <m:e>
            <m:r>
              <w:rPr>
                <w:rFonts w:ascii="Cambria Math" w:eastAsia="Times New Roman" w:hAnsi="Cambria Math" w:cs="Times New Roman"/>
                <w:kern w:val="0"/>
                <w:lang w:eastAsia="en-GB"/>
              </w:rPr>
              <m:t>ϕ</m:t>
            </m:r>
          </m:e>
          <m:sub>
            <m:r>
              <w:rPr>
                <w:rFonts w:ascii="Cambria Math" w:eastAsia="Times New Roman" w:hAnsi="Cambria Math" w:cs="Times New Roman"/>
                <w:kern w:val="0"/>
                <w:lang w:eastAsia="en-GB"/>
              </w:rPr>
              <m:t>s</m:t>
            </m:r>
          </m:sub>
        </m:sSub>
      </m:oMath>
      <w:r w:rsidR="00D23972" w:rsidRPr="00D23972">
        <w:rPr>
          <w:rFonts w:eastAsia="Times New Roman" w:cs="Times New Roman"/>
          <w:kern w:val="0"/>
          <w:lang w:val="en-US" w:eastAsia="en-GB"/>
        </w:rPr>
        <w:t xml:space="preserve">                  </w:t>
      </w:r>
      <w:r w:rsidR="00D23972">
        <w:rPr>
          <w:rFonts w:eastAsia="Times New Roman" w:cs="Times New Roman"/>
          <w:kern w:val="0"/>
          <w:lang w:val="en-US" w:eastAsia="en-GB"/>
        </w:rPr>
        <w:t>(12)</w:t>
      </w:r>
    </w:p>
    <w:p w14:paraId="629768C9" w14:textId="77777777" w:rsidR="007845A2" w:rsidRPr="00900D10" w:rsidRDefault="007845A2" w:rsidP="009C3EC4">
      <w:pPr>
        <w:spacing w:before="100" w:beforeAutospacing="1" w:after="100" w:afterAutospacing="1"/>
        <w:rPr>
          <w:rFonts w:eastAsia="Times New Roman" w:cs="Times New Roman"/>
          <w:kern w:val="0"/>
          <w:lang w:val="en-US" w:eastAsia="en-GB"/>
        </w:rPr>
      </w:pPr>
      <w:r w:rsidRPr="00900D10">
        <w:rPr>
          <w:rFonts w:eastAsia="Times New Roman" w:cs="Times New Roman"/>
          <w:kern w:val="0"/>
          <w:lang w:val="en-US" w:eastAsia="en-GB"/>
        </w:rPr>
        <w:t xml:space="preserve">This equation describes how the value of the </w:t>
      </w:r>
      <m:oMath>
        <m:r>
          <w:rPr>
            <w:rFonts w:ascii="Cambria Math" w:eastAsia="Times New Roman" w:hAnsi="Cambria Math" w:cs="Times New Roman"/>
            <w:kern w:val="0"/>
            <w:lang w:eastAsia="en-GB"/>
          </w:rPr>
          <m:t>i</m:t>
        </m:r>
      </m:oMath>
      <w:r w:rsidRPr="00900D10">
        <w:rPr>
          <w:rFonts w:eastAsia="Times New Roman" w:cs="Times New Roman"/>
          <w:kern w:val="0"/>
          <w:lang w:val="en-US" w:eastAsia="en-GB"/>
        </w:rPr>
        <w:t xml:space="preserve">-th variable at time </w:t>
      </w:r>
      <m:oMath>
        <m:r>
          <w:rPr>
            <w:rFonts w:ascii="Cambria Math" w:eastAsia="Times New Roman" w:hAnsi="Cambria Math" w:cs="Times New Roman"/>
            <w:kern w:val="0"/>
            <w:lang w:eastAsia="en-GB"/>
          </w:rPr>
          <m:t>t</m:t>
        </m:r>
        <m:r>
          <w:rPr>
            <w:rFonts w:ascii="Cambria Math" w:eastAsia="Times New Roman" w:hAnsi="Cambria Math" w:cs="Times New Roman"/>
            <w:kern w:val="0"/>
            <w:lang w:val="en-US" w:eastAsia="en-GB"/>
          </w:rPr>
          <m:t>+</m:t>
        </m:r>
        <m:r>
          <w:rPr>
            <w:rFonts w:ascii="Cambria Math" w:eastAsia="Times New Roman" w:hAnsi="Cambria Math" w:cs="Times New Roman"/>
            <w:kern w:val="0"/>
            <w:lang w:eastAsia="en-GB"/>
          </w:rPr>
          <m:t>s</m:t>
        </m:r>
      </m:oMath>
      <w:r w:rsidRPr="00900D10">
        <w:rPr>
          <w:rFonts w:eastAsia="Times New Roman" w:cs="Times New Roman"/>
          <w:kern w:val="0"/>
          <w:lang w:val="en-US" w:eastAsia="en-GB"/>
        </w:rPr>
        <w:t xml:space="preserve"> responds to a one-time impulse in the </w:t>
      </w:r>
      <m:oMath>
        <m:r>
          <w:rPr>
            <w:rFonts w:ascii="Cambria Math" w:eastAsia="Times New Roman" w:hAnsi="Cambria Math" w:cs="Times New Roman"/>
            <w:kern w:val="0"/>
            <w:lang w:eastAsia="en-GB"/>
          </w:rPr>
          <m:t>j</m:t>
        </m:r>
      </m:oMath>
      <w:r w:rsidRPr="00900D10">
        <w:rPr>
          <w:rFonts w:eastAsia="Times New Roman" w:cs="Times New Roman"/>
          <w:kern w:val="0"/>
          <w:lang w:val="en-US" w:eastAsia="en-GB"/>
        </w:rPr>
        <w:t xml:space="preserve">-th variable's innovation at time </w:t>
      </w:r>
      <m:oMath>
        <m:r>
          <w:rPr>
            <w:rFonts w:ascii="Cambria Math" w:eastAsia="Times New Roman" w:hAnsi="Cambria Math" w:cs="Times New Roman"/>
            <w:kern w:val="0"/>
            <w:lang w:eastAsia="en-GB"/>
          </w:rPr>
          <m:t>t</m:t>
        </m:r>
      </m:oMath>
      <w:r w:rsidRPr="00900D10">
        <w:rPr>
          <w:rFonts w:eastAsia="Times New Roman" w:cs="Times New Roman"/>
          <w:kern w:val="0"/>
          <w:lang w:val="en-US" w:eastAsia="en-GB"/>
        </w:rPr>
        <w:t>.</w:t>
      </w:r>
    </w:p>
    <w:p w14:paraId="659BC5E0" w14:textId="77777777" w:rsidR="007845A2" w:rsidRPr="00900D10" w:rsidRDefault="007845A2" w:rsidP="009C3EC4">
      <w:pPr>
        <w:spacing w:before="100" w:beforeAutospacing="1" w:after="100" w:afterAutospacing="1"/>
        <w:outlineLvl w:val="2"/>
        <w:rPr>
          <w:rFonts w:eastAsia="Times New Roman" w:cs="Times New Roman"/>
          <w:kern w:val="0"/>
          <w:lang w:eastAsia="en-GB"/>
        </w:rPr>
      </w:pPr>
      <w:bookmarkStart w:id="28" w:name="_Toc191907700"/>
      <w:r w:rsidRPr="00900D10">
        <w:rPr>
          <w:rFonts w:eastAsia="Times New Roman" w:cs="Times New Roman"/>
          <w:kern w:val="0"/>
          <w:lang w:eastAsia="en-GB"/>
        </w:rPr>
        <w:t>Interpretation:</w:t>
      </w:r>
      <w:bookmarkEnd w:id="28"/>
    </w:p>
    <w:p w14:paraId="240320EE" w14:textId="4CC6359F" w:rsidR="007845A2" w:rsidRPr="00900D10" w:rsidRDefault="007845A2" w:rsidP="009C3EC4">
      <w:pPr>
        <w:numPr>
          <w:ilvl w:val="0"/>
          <w:numId w:val="22"/>
        </w:numPr>
        <w:spacing w:before="100" w:beforeAutospacing="1" w:after="100" w:afterAutospacing="1"/>
        <w:rPr>
          <w:rFonts w:eastAsia="Times New Roman" w:cs="Times New Roman"/>
          <w:kern w:val="0"/>
          <w:lang w:val="en-US" w:eastAsia="en-GB"/>
        </w:rPr>
      </w:pPr>
      <w:r w:rsidRPr="00900D10">
        <w:rPr>
          <w:rFonts w:eastAsia="Times New Roman" w:cs="Times New Roman"/>
          <w:kern w:val="0"/>
          <w:lang w:val="en-US" w:eastAsia="en-GB"/>
        </w:rPr>
        <w:t xml:space="preserve">Magnitude and Direction: The IRF plots the estimated responses over different horizons (e.g., </w:t>
      </w:r>
      <w:r w:rsidR="00BE6D5F" w:rsidRPr="00900D10">
        <w:rPr>
          <w:rFonts w:eastAsia="Times New Roman" w:cs="Times New Roman"/>
          <w:kern w:val="0"/>
          <w:lang w:val="en-US" w:eastAsia="en-GB"/>
        </w:rPr>
        <w:t>monthly,</w:t>
      </w:r>
      <w:r w:rsidRPr="00900D10">
        <w:rPr>
          <w:rFonts w:eastAsia="Times New Roman" w:cs="Times New Roman"/>
          <w:kern w:val="0"/>
          <w:lang w:val="en-US" w:eastAsia="en-GB"/>
        </w:rPr>
        <w:t xml:space="preserve"> or yearly). A positive impulse response indicates an increase in the variable following the shock, whereas a negative response suggests a decrease.</w:t>
      </w:r>
    </w:p>
    <w:p w14:paraId="27131C49" w14:textId="77777777" w:rsidR="007845A2" w:rsidRPr="00900D10" w:rsidRDefault="007845A2" w:rsidP="009C3EC4">
      <w:pPr>
        <w:numPr>
          <w:ilvl w:val="0"/>
          <w:numId w:val="22"/>
        </w:numPr>
        <w:spacing w:before="100" w:beforeAutospacing="1" w:after="100" w:afterAutospacing="1"/>
        <w:rPr>
          <w:rFonts w:eastAsia="Times New Roman" w:cs="Times New Roman"/>
          <w:kern w:val="0"/>
          <w:lang w:val="en-US" w:eastAsia="en-GB"/>
        </w:rPr>
      </w:pPr>
      <w:r w:rsidRPr="00900D10">
        <w:rPr>
          <w:rFonts w:eastAsia="Times New Roman" w:cs="Times New Roman"/>
          <w:kern w:val="0"/>
          <w:lang w:val="en-US" w:eastAsia="en-GB"/>
        </w:rPr>
        <w:t>Persistence: The response may gradually fade over time, indicating the transitory nature of the shock, or it may exhibit a prolonged impact, suggesting a more persistent effect.</w:t>
      </w:r>
    </w:p>
    <w:p w14:paraId="2330DD7C" w14:textId="77777777" w:rsidR="007845A2" w:rsidRPr="00900D10" w:rsidRDefault="007845A2" w:rsidP="009C3EC4">
      <w:pPr>
        <w:numPr>
          <w:ilvl w:val="0"/>
          <w:numId w:val="22"/>
        </w:numPr>
        <w:spacing w:before="100" w:beforeAutospacing="1" w:after="100" w:afterAutospacing="1"/>
        <w:rPr>
          <w:rFonts w:eastAsia="Times New Roman" w:cs="Times New Roman"/>
          <w:kern w:val="0"/>
          <w:lang w:val="en-US" w:eastAsia="en-GB"/>
        </w:rPr>
      </w:pPr>
      <w:r w:rsidRPr="00900D10">
        <w:rPr>
          <w:rFonts w:eastAsia="Times New Roman" w:cs="Times New Roman"/>
          <w:kern w:val="0"/>
          <w:lang w:val="en-US" w:eastAsia="en-GB"/>
        </w:rPr>
        <w:t>Orthogonalization: If contemporaneous shocks are correlated, the Cholesky decomposition is often used to impose a recursive ordering of variables, allowing clearer identification of structural effects.</w:t>
      </w:r>
    </w:p>
    <w:p w14:paraId="24ADA408" w14:textId="77777777" w:rsidR="007845A2" w:rsidRPr="007845A2" w:rsidRDefault="007845A2" w:rsidP="009C3EC4">
      <w:pPr>
        <w:rPr>
          <w:lang w:val="en-US"/>
        </w:rPr>
      </w:pPr>
    </w:p>
    <w:p w14:paraId="347A9369" w14:textId="77777777" w:rsidR="007845A2" w:rsidRPr="007845A2" w:rsidRDefault="007845A2" w:rsidP="009C3EC4">
      <w:pPr>
        <w:pStyle w:val="Heading3"/>
        <w:rPr>
          <w:lang w:val="en-US"/>
        </w:rPr>
      </w:pPr>
      <w:bookmarkStart w:id="29" w:name="_Toc191907701"/>
      <w:r w:rsidRPr="007845A2">
        <w:rPr>
          <w:lang w:val="en-US"/>
        </w:rPr>
        <w:lastRenderedPageBreak/>
        <w:t>Choosing the optimal amount of variables</w:t>
      </w:r>
      <w:bookmarkEnd w:id="29"/>
    </w:p>
    <w:p w14:paraId="5D75E814" w14:textId="3B456883" w:rsidR="007845A2" w:rsidRPr="00EF0E30" w:rsidRDefault="007845A2" w:rsidP="009C3EC4">
      <w:pPr>
        <w:pStyle w:val="NormalWeb"/>
        <w:spacing w:line="360" w:lineRule="auto"/>
        <w:jc w:val="both"/>
        <w:rPr>
          <w:rFonts w:asciiTheme="minorHAnsi" w:hAnsiTheme="minorHAnsi"/>
        </w:rPr>
      </w:pPr>
      <w:r w:rsidRPr="00EF0E30">
        <w:rPr>
          <w:rFonts w:asciiTheme="minorHAnsi" w:hAnsiTheme="minorHAnsi"/>
        </w:rPr>
        <w:t xml:space="preserve">According to </w:t>
      </w:r>
      <w:r w:rsidRPr="00773ABD">
        <w:rPr>
          <w:rStyle w:val="Emphasis"/>
          <w:rFonts w:asciiTheme="minorHAnsi" w:hAnsiTheme="minorHAnsi"/>
        </w:rPr>
        <w:t>The Cointegrated VAR Model: Methodology and Applications</w:t>
      </w:r>
      <w:r w:rsidRPr="00EF0E30">
        <w:rPr>
          <w:rFonts w:asciiTheme="minorHAnsi" w:hAnsiTheme="minorHAnsi"/>
        </w:rPr>
        <w:t xml:space="preserve"> by Katarina </w:t>
      </w:r>
      <w:proofErr w:type="spellStart"/>
      <w:r w:rsidRPr="00EF0E30">
        <w:rPr>
          <w:rFonts w:asciiTheme="minorHAnsi" w:hAnsiTheme="minorHAnsi"/>
        </w:rPr>
        <w:t>Juselius</w:t>
      </w:r>
      <w:proofErr w:type="spellEnd"/>
      <w:r>
        <w:rPr>
          <w:rFonts w:asciiTheme="minorHAnsi" w:hAnsiTheme="minorHAnsi"/>
        </w:rPr>
        <w:t xml:space="preserve"> (2006)</w:t>
      </w:r>
      <w:r w:rsidRPr="00EF0E30">
        <w:rPr>
          <w:rFonts w:asciiTheme="minorHAnsi" w:hAnsiTheme="minorHAnsi"/>
        </w:rPr>
        <w:t xml:space="preserve">, the number of variables included in a VAR model is a balance between capturing all relevant economic relationships and avoiding over-parameterization. The inclusion of each additional variable increases the complexity significantly. Specifically, adding one variable to a </w:t>
      </w:r>
      <w:r w:rsidRPr="00EF0E30">
        <w:rPr>
          <w:rStyle w:val="Emphasis"/>
          <w:rFonts w:asciiTheme="minorHAnsi" w:hAnsiTheme="minorHAnsi"/>
        </w:rPr>
        <w:t>p</w:t>
      </w:r>
      <w:r w:rsidRPr="00EF0E30">
        <w:rPr>
          <w:rFonts w:asciiTheme="minorHAnsi" w:hAnsiTheme="minorHAnsi"/>
        </w:rPr>
        <w:t>-dimensional VAR (</w:t>
      </w:r>
      <m:oMath>
        <m:r>
          <w:rPr>
            <w:rFonts w:ascii="Cambria Math" w:hAnsi="Cambria Math"/>
          </w:rPr>
          <m:t>k</m:t>
        </m:r>
      </m:oMath>
      <w:r w:rsidRPr="00EF0E30">
        <w:rPr>
          <w:rFonts w:asciiTheme="minorHAnsi" w:hAnsiTheme="minorHAnsi"/>
        </w:rPr>
        <w:t>) model introduces</w:t>
      </w:r>
      <w:r>
        <w:rPr>
          <w:rStyle w:val="katex-mathml"/>
          <w:rFonts w:eastAsiaTheme="majorEastAsia"/>
        </w:rPr>
        <w:t xml:space="preserve"> </w:t>
      </w:r>
      <m:oMath>
        <m:r>
          <m:rPr>
            <m:sty m:val="p"/>
          </m:rPr>
          <w:rPr>
            <w:rStyle w:val="mopen"/>
            <w:rFonts w:ascii="Cambria Math" w:eastAsiaTheme="majorEastAsia" w:hAnsi="Cambria Math"/>
          </w:rPr>
          <m:t>(</m:t>
        </m:r>
        <m:r>
          <w:rPr>
            <w:rStyle w:val="mord"/>
            <w:rFonts w:ascii="Cambria Math" w:eastAsia="Microsoft YaHei" w:hAnsi="Cambria Math"/>
          </w:rPr>
          <m:t>2p</m:t>
        </m:r>
        <m:r>
          <w:rPr>
            <w:rStyle w:val="mbin"/>
            <w:rFonts w:ascii="Cambria Math" w:hAnsi="Cambria Math"/>
          </w:rPr>
          <m:t>+</m:t>
        </m:r>
        <m:r>
          <w:rPr>
            <w:rStyle w:val="mord"/>
            <w:rFonts w:ascii="Cambria Math" w:eastAsia="Microsoft YaHei" w:hAnsi="Cambria Math"/>
          </w:rPr>
          <m:t>1</m:t>
        </m:r>
        <m:r>
          <w:rPr>
            <w:rStyle w:val="mclose"/>
            <w:rFonts w:ascii="Cambria Math" w:eastAsiaTheme="majorEastAsia" w:hAnsi="Cambria Math"/>
          </w:rPr>
          <m:t>)</m:t>
        </m:r>
        <m:r>
          <w:rPr>
            <w:rStyle w:val="mbin"/>
            <w:rFonts w:ascii="Cambria Math" w:hAnsi="Cambria Math"/>
          </w:rPr>
          <m:t>×</m:t>
        </m:r>
        <m:r>
          <w:rPr>
            <w:rStyle w:val="mord"/>
            <w:rFonts w:ascii="Cambria Math" w:eastAsia="Microsoft YaHei" w:hAnsi="Cambria Math"/>
          </w:rPr>
          <m:t>k</m:t>
        </m:r>
      </m:oMath>
      <w:r w:rsidRPr="00EF0E30">
        <w:rPr>
          <w:rFonts w:asciiTheme="minorHAnsi" w:hAnsiTheme="minorHAnsi"/>
        </w:rPr>
        <w:t xml:space="preserve"> new parameters.</w:t>
      </w:r>
    </w:p>
    <w:p w14:paraId="0F55254E" w14:textId="45762CB1" w:rsidR="007845A2" w:rsidRPr="00EF0E30" w:rsidRDefault="007845A2" w:rsidP="009C3EC4">
      <w:pPr>
        <w:pStyle w:val="NormalWeb"/>
        <w:spacing w:line="360" w:lineRule="auto"/>
        <w:jc w:val="both"/>
        <w:rPr>
          <w:rFonts w:asciiTheme="minorHAnsi" w:hAnsiTheme="minorHAnsi"/>
        </w:rPr>
      </w:pPr>
      <w:r w:rsidRPr="00EF0E30">
        <w:rPr>
          <w:rFonts w:asciiTheme="minorHAnsi" w:hAnsiTheme="minorHAnsi"/>
        </w:rPr>
        <w:t xml:space="preserve">The book </w:t>
      </w:r>
      <w:r w:rsidR="00395F7D">
        <w:rPr>
          <w:rFonts w:asciiTheme="minorHAnsi" w:hAnsiTheme="minorHAnsi"/>
        </w:rPr>
        <w:t>(</w:t>
      </w:r>
      <w:proofErr w:type="spellStart"/>
      <w:r w:rsidR="00395F7D">
        <w:rPr>
          <w:rFonts w:asciiTheme="minorHAnsi" w:hAnsiTheme="minorHAnsi"/>
        </w:rPr>
        <w:t>Juselius</w:t>
      </w:r>
      <w:proofErr w:type="spellEnd"/>
      <w:r w:rsidR="00395F7D">
        <w:rPr>
          <w:rFonts w:asciiTheme="minorHAnsi" w:hAnsiTheme="minorHAnsi"/>
        </w:rPr>
        <w:t xml:space="preserve">, 2006) </w:t>
      </w:r>
      <w:r w:rsidRPr="00EF0E30">
        <w:rPr>
          <w:rFonts w:asciiTheme="minorHAnsi" w:hAnsiTheme="minorHAnsi"/>
        </w:rPr>
        <w:t>highlights that, in small samples (e.g., 50–100 observations, common in quarterly macroeconomic models), excessive variables can lead to estimation difficulties and reduce model reliability. A trade-off exists between the number of variables (</w:t>
      </w:r>
      <w:r w:rsidRPr="00EF0E30">
        <w:rPr>
          <w:rStyle w:val="Emphasis"/>
          <w:rFonts w:asciiTheme="minorHAnsi" w:hAnsiTheme="minorHAnsi"/>
        </w:rPr>
        <w:t>p</w:t>
      </w:r>
      <w:r w:rsidRPr="00EF0E30">
        <w:rPr>
          <w:rFonts w:asciiTheme="minorHAnsi" w:hAnsiTheme="minorHAnsi"/>
        </w:rPr>
        <w:t>) and the number of lags (</w:t>
      </w:r>
      <w:r w:rsidRPr="00EF0E30">
        <w:rPr>
          <w:rStyle w:val="Emphasis"/>
          <w:rFonts w:asciiTheme="minorHAnsi" w:hAnsiTheme="minorHAnsi"/>
        </w:rPr>
        <w:t>k</w:t>
      </w:r>
      <w:r w:rsidRPr="00EF0E30">
        <w:rPr>
          <w:rFonts w:asciiTheme="minorHAnsi" w:hAnsiTheme="minorHAnsi"/>
        </w:rPr>
        <w:t>), as adding a relevant variable may sometimes allow for reducing the number of lags required to obtain uncorrelated residuals</w:t>
      </w:r>
      <w:r w:rsidRPr="00EF0E30">
        <w:rPr>
          <w:rFonts w:ascii="Arial" w:hAnsi="Arial" w:cs="Arial"/>
        </w:rPr>
        <w:t>​</w:t>
      </w:r>
      <w:r w:rsidRPr="00EF0E30">
        <w:rPr>
          <w:rFonts w:asciiTheme="minorHAnsi" w:hAnsiTheme="minorHAnsi"/>
        </w:rPr>
        <w:t>.</w:t>
      </w:r>
    </w:p>
    <w:p w14:paraId="5084D33D" w14:textId="77777777" w:rsidR="007845A2" w:rsidRPr="00EF0E30" w:rsidRDefault="007845A2" w:rsidP="009C3EC4">
      <w:pPr>
        <w:pStyle w:val="NormalWeb"/>
        <w:spacing w:line="360" w:lineRule="auto"/>
        <w:jc w:val="both"/>
        <w:rPr>
          <w:rFonts w:asciiTheme="minorHAnsi" w:hAnsiTheme="minorHAnsi"/>
        </w:rPr>
      </w:pPr>
      <w:r w:rsidRPr="00EF0E30">
        <w:rPr>
          <w:rFonts w:asciiTheme="minorHAnsi" w:hAnsiTheme="minorHAnsi"/>
        </w:rPr>
        <w:t>Too few variables may lead to omitted variable bias, whereas too many can cause overfitting and loss of degrees of freedom.</w:t>
      </w:r>
    </w:p>
    <w:p w14:paraId="12A8A3F4" w14:textId="77777777" w:rsidR="007845A2" w:rsidRDefault="007845A2" w:rsidP="009C3EC4">
      <w:pPr>
        <w:pStyle w:val="NormalWeb"/>
        <w:spacing w:line="360" w:lineRule="auto"/>
        <w:jc w:val="both"/>
        <w:rPr>
          <w:rFonts w:asciiTheme="minorHAnsi" w:hAnsiTheme="minorHAnsi"/>
        </w:rPr>
      </w:pPr>
      <w:r w:rsidRPr="00EF0E30">
        <w:rPr>
          <w:rFonts w:asciiTheme="minorHAnsi" w:hAnsiTheme="minorHAnsi"/>
        </w:rPr>
        <w:t>For empirical applications, a typical range in macroeconomic studies is 3 to 6 variables, depending on data availability, theoretical justification, and computational feasibility.</w:t>
      </w:r>
    </w:p>
    <w:p w14:paraId="6AA6847B" w14:textId="77777777" w:rsidR="007845A2" w:rsidRDefault="007845A2" w:rsidP="009C3EC4">
      <w:pPr>
        <w:rPr>
          <w:lang w:val="en-US"/>
        </w:rPr>
      </w:pPr>
      <w:r w:rsidRPr="007845A2">
        <w:rPr>
          <w:lang w:val="en-US"/>
        </w:rPr>
        <w:t>In my research, I use seven variables with monthly observations to capture sudden movements in the data. Averaging the values over longer periods could smooth out these effects, reducing their impact. The variables used are presented below.</w:t>
      </w:r>
    </w:p>
    <w:p w14:paraId="1A2F8D92" w14:textId="77777777" w:rsidR="009C21F4" w:rsidRDefault="009C21F4" w:rsidP="009C3EC4">
      <w:pPr>
        <w:rPr>
          <w:lang w:val="en-US"/>
        </w:rPr>
      </w:pPr>
    </w:p>
    <w:p w14:paraId="76C38ADD" w14:textId="1AF8166C" w:rsidR="009C21F4" w:rsidRPr="007845A2" w:rsidRDefault="009C21F4" w:rsidP="009C3EC4">
      <w:pPr>
        <w:pStyle w:val="Heading3"/>
        <w:rPr>
          <w:lang w:val="en-US"/>
        </w:rPr>
      </w:pPr>
      <w:bookmarkStart w:id="30" w:name="_Toc191907702"/>
      <w:r>
        <w:rPr>
          <w:lang w:val="en-US"/>
        </w:rPr>
        <w:t>Variables</w:t>
      </w:r>
      <w:bookmarkEnd w:id="30"/>
    </w:p>
    <w:p w14:paraId="11354F68" w14:textId="01B93923" w:rsidR="007845A2" w:rsidRPr="009C21F4" w:rsidRDefault="007845A2" w:rsidP="009C3EC4">
      <w:pPr>
        <w:pStyle w:val="ListParagraph"/>
        <w:numPr>
          <w:ilvl w:val="0"/>
          <w:numId w:val="18"/>
        </w:numPr>
        <w:rPr>
          <w:lang w:val="en-US"/>
        </w:rPr>
      </w:pPr>
      <w:r w:rsidRPr="009C21F4">
        <w:rPr>
          <w:lang w:val="en-US"/>
        </w:rPr>
        <w:t>Exchange rates</w:t>
      </w:r>
    </w:p>
    <w:p w14:paraId="453411C3" w14:textId="78268CB5" w:rsidR="007845A2" w:rsidRPr="007845A2" w:rsidRDefault="007845A2" w:rsidP="009C3EC4">
      <w:pPr>
        <w:rPr>
          <w:lang w:val="en-US"/>
        </w:rPr>
      </w:pPr>
      <w:r w:rsidRPr="007845A2">
        <w:rPr>
          <w:lang w:val="en-US"/>
        </w:rPr>
        <w:t>We want to find out what factors and variables affect the Swiss exchange fluctuations, so we use the bilateral monthly exchange rate CHF/USD. The use of US dollar was made since it is a the most common bilateral currency. The currency values were collected from Federal Reserve Bank of St</w:t>
      </w:r>
      <w:r w:rsidR="003D304D">
        <w:rPr>
          <w:lang w:val="en-US"/>
        </w:rPr>
        <w:t>.</w:t>
      </w:r>
      <w:r w:rsidRPr="007845A2">
        <w:rPr>
          <w:lang w:val="en-US"/>
        </w:rPr>
        <w:t xml:space="preserve"> Louis and the information contains SPOT exchange rates from 01.01.1990 to 12.12.2024. </w:t>
      </w:r>
    </w:p>
    <w:p w14:paraId="799A3C87" w14:textId="41C016D0" w:rsidR="007845A2" w:rsidRDefault="007845A2" w:rsidP="009C3EC4">
      <w:pPr>
        <w:rPr>
          <w:lang w:val="en-US"/>
        </w:rPr>
      </w:pPr>
      <w:r w:rsidRPr="007845A2">
        <w:rPr>
          <w:lang w:val="en-US"/>
        </w:rPr>
        <w:lastRenderedPageBreak/>
        <w:t xml:space="preserve">It was then noticed that the values were not stationary since the Augmented Dickey-Fuller (ADF) test rejected the statistical test with p&gt;0,05. We had to take first differences of the values and then perform the ADF test again. After the </w:t>
      </w:r>
      <w:r w:rsidR="00AE0A30" w:rsidRPr="007845A2">
        <w:rPr>
          <w:lang w:val="en-US"/>
        </w:rPr>
        <w:t>first difference</w:t>
      </w:r>
      <w:r w:rsidR="00AE0A30">
        <w:rPr>
          <w:lang w:val="en-US"/>
        </w:rPr>
        <w:t xml:space="preserve"> </w:t>
      </w:r>
      <w:r w:rsidR="00DD791F">
        <w:rPr>
          <w:lang w:val="en-US"/>
        </w:rPr>
        <w:t>transformation</w:t>
      </w:r>
      <w:r w:rsidR="00AE0A30">
        <w:rPr>
          <w:lang w:val="en-US"/>
        </w:rPr>
        <w:t>,</w:t>
      </w:r>
      <w:r w:rsidR="00DD791F" w:rsidRPr="007845A2">
        <w:rPr>
          <w:lang w:val="en-US"/>
        </w:rPr>
        <w:t xml:space="preserve"> </w:t>
      </w:r>
      <w:r w:rsidRPr="007845A2">
        <w:rPr>
          <w:lang w:val="en-US"/>
        </w:rPr>
        <w:t xml:space="preserve">it turned out to be stationary and could be used in the model. </w:t>
      </w:r>
    </w:p>
    <w:p w14:paraId="2FBF26CC" w14:textId="77777777" w:rsidR="007577F9" w:rsidRDefault="007577F9" w:rsidP="009C3EC4">
      <w:pPr>
        <w:rPr>
          <w:lang w:val="en-US"/>
        </w:rPr>
      </w:pPr>
    </w:p>
    <w:p w14:paraId="29F25F9D" w14:textId="77777777" w:rsidR="007577F9" w:rsidRDefault="007577F9" w:rsidP="007577F9">
      <w:pPr>
        <w:keepNext/>
      </w:pPr>
      <w:r>
        <w:rPr>
          <w:noProof/>
          <w:lang w:val="en-US"/>
        </w:rPr>
        <w:drawing>
          <wp:inline distT="0" distB="0" distL="0" distR="0" wp14:anchorId="493F5ADC" wp14:editId="1B69B6C3">
            <wp:extent cx="5400040" cy="3120390"/>
            <wp:effectExtent l="0" t="0" r="0" b="3810"/>
            <wp:docPr id="1766545476" name="Picture 3" descr="A graph showing the value of a stock marke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6545476" name="Picture 3" descr="A graph showing the value of a stock market&#10;&#10;Description automatically generated"/>
                    <pic:cNvPicPr/>
                  </pic:nvPicPr>
                  <pic:blipFill>
                    <a:blip r:embed="rId13" cstate="print">
                      <a:extLst>
                        <a:ext uri="{28A0092B-C50C-407E-A947-70E740481C1C}">
                          <a14:useLocalDpi xmlns:a14="http://schemas.microsoft.com/office/drawing/2010/main" val="0"/>
                        </a:ext>
                      </a:extLst>
                    </a:blip>
                    <a:stretch>
                      <a:fillRect/>
                    </a:stretch>
                  </pic:blipFill>
                  <pic:spPr>
                    <a:xfrm>
                      <a:off x="0" y="0"/>
                      <a:ext cx="5400040" cy="3120390"/>
                    </a:xfrm>
                    <a:prstGeom prst="rect">
                      <a:avLst/>
                    </a:prstGeom>
                  </pic:spPr>
                </pic:pic>
              </a:graphicData>
            </a:graphic>
          </wp:inline>
        </w:drawing>
      </w:r>
    </w:p>
    <w:p w14:paraId="61B4142E" w14:textId="10746CE1" w:rsidR="007577F9" w:rsidRPr="004766B2" w:rsidRDefault="007577F9" w:rsidP="00453665">
      <w:pPr>
        <w:pStyle w:val="Figure"/>
        <w:rPr>
          <w:lang w:val="en-US"/>
        </w:rPr>
      </w:pPr>
      <w:bookmarkStart w:id="31" w:name="_Toc192767931"/>
      <w:r w:rsidRPr="009048EE">
        <w:rPr>
          <w:lang w:val="en-US"/>
        </w:rPr>
        <w:t xml:space="preserve">Figure </w:t>
      </w:r>
      <w:r>
        <w:fldChar w:fldCharType="begin"/>
      </w:r>
      <w:r w:rsidRPr="009048EE">
        <w:rPr>
          <w:lang w:val="en-US"/>
        </w:rPr>
        <w:instrText xml:space="preserve"> SEQ Figure \* ARABIC </w:instrText>
      </w:r>
      <w:r>
        <w:fldChar w:fldCharType="separate"/>
      </w:r>
      <w:r w:rsidR="006B07C3" w:rsidRPr="009048EE">
        <w:rPr>
          <w:noProof/>
          <w:lang w:val="en-US"/>
        </w:rPr>
        <w:t>1</w:t>
      </w:r>
      <w:r>
        <w:fldChar w:fldCharType="end"/>
      </w:r>
      <w:r w:rsidR="004766B2" w:rsidRPr="00453665">
        <w:rPr>
          <w:lang w:val="en-US"/>
        </w:rPr>
        <w:t>: CHF/USD Exchange r</w:t>
      </w:r>
      <w:r w:rsidR="004766B2">
        <w:rPr>
          <w:lang w:val="en-US"/>
        </w:rPr>
        <w:t>ates from 1990 – 2024</w:t>
      </w:r>
      <w:bookmarkEnd w:id="31"/>
      <w:r w:rsidR="004766B2">
        <w:rPr>
          <w:lang w:val="en-US"/>
        </w:rPr>
        <w:t xml:space="preserve"> </w:t>
      </w:r>
    </w:p>
    <w:p w14:paraId="5EDB3AC0" w14:textId="3F4F8B3E" w:rsidR="007577F9" w:rsidRPr="000266DB" w:rsidRDefault="00A64DB2" w:rsidP="007577F9">
      <w:pPr>
        <w:rPr>
          <w:rFonts w:cstheme="minorHAnsi"/>
          <w:color w:val="000000" w:themeColor="text1"/>
          <w:sz w:val="22"/>
          <w:szCs w:val="22"/>
          <w:lang w:val="en-US"/>
        </w:rPr>
      </w:pPr>
      <w:r w:rsidRPr="00453665">
        <w:rPr>
          <w:rFonts w:cstheme="minorHAnsi"/>
          <w:bCs/>
          <w:color w:val="000000" w:themeColor="text1"/>
          <w:sz w:val="22"/>
          <w:szCs w:val="22"/>
          <w:shd w:val="clear" w:color="auto" w:fill="FFFFFF"/>
          <w:lang w:val="en-US"/>
        </w:rPr>
        <w:t>Source:</w:t>
      </w:r>
      <w:r>
        <w:rPr>
          <w:rFonts w:cstheme="minorHAnsi"/>
          <w:color w:val="000000" w:themeColor="text1"/>
          <w:sz w:val="22"/>
          <w:szCs w:val="22"/>
          <w:shd w:val="clear" w:color="auto" w:fill="FFFFFF"/>
          <w:lang w:val="en-US"/>
        </w:rPr>
        <w:t xml:space="preserve"> </w:t>
      </w:r>
      <w:r w:rsidR="003D304D" w:rsidRPr="000266DB">
        <w:rPr>
          <w:rFonts w:cstheme="minorHAnsi"/>
          <w:color w:val="000000" w:themeColor="text1"/>
          <w:sz w:val="22"/>
          <w:szCs w:val="22"/>
          <w:shd w:val="clear" w:color="auto" w:fill="FFFFFF"/>
          <w:lang w:val="en-US"/>
        </w:rPr>
        <w:t>Board of Governors of the Federal Reserve System (US), Swiss Francs to U.S. Dollar Spot Exchange Rate [DEXSZUS], retrieved from FRED, Federal Reserve Bank of St. Louis</w:t>
      </w:r>
    </w:p>
    <w:p w14:paraId="2D110D51" w14:textId="77777777" w:rsidR="007845A2" w:rsidRPr="007845A2" w:rsidRDefault="007845A2" w:rsidP="009C3EC4">
      <w:pPr>
        <w:rPr>
          <w:lang w:val="en-US"/>
        </w:rPr>
      </w:pPr>
    </w:p>
    <w:p w14:paraId="0238A316" w14:textId="3E92AB00" w:rsidR="007845A2" w:rsidRPr="009C21F4" w:rsidRDefault="007845A2" w:rsidP="009C3EC4">
      <w:pPr>
        <w:pStyle w:val="ListParagraph"/>
        <w:numPr>
          <w:ilvl w:val="0"/>
          <w:numId w:val="18"/>
        </w:numPr>
        <w:rPr>
          <w:lang w:val="en-US"/>
        </w:rPr>
      </w:pPr>
      <w:r w:rsidRPr="009C21F4">
        <w:rPr>
          <w:lang w:val="en-US"/>
        </w:rPr>
        <w:t>CPI Switzerland</w:t>
      </w:r>
    </w:p>
    <w:p w14:paraId="51D5417B" w14:textId="013806B4" w:rsidR="007845A2" w:rsidRPr="007845A2" w:rsidRDefault="007845A2" w:rsidP="009C3EC4">
      <w:pPr>
        <w:rPr>
          <w:lang w:val="en-US"/>
        </w:rPr>
      </w:pPr>
      <w:r w:rsidRPr="007845A2">
        <w:rPr>
          <w:lang w:val="en-US"/>
        </w:rPr>
        <w:t xml:space="preserve">As </w:t>
      </w:r>
      <w:proofErr w:type="spellStart"/>
      <w:r w:rsidRPr="007845A2">
        <w:rPr>
          <w:lang w:val="en-US"/>
        </w:rPr>
        <w:t>Baltensperger</w:t>
      </w:r>
      <w:proofErr w:type="spellEnd"/>
      <w:r w:rsidRPr="007845A2">
        <w:rPr>
          <w:lang w:val="en-US"/>
        </w:rPr>
        <w:t xml:space="preserve"> </w:t>
      </w:r>
      <w:r w:rsidR="00992557">
        <w:rPr>
          <w:lang w:val="en-US"/>
        </w:rPr>
        <w:t>cited</w:t>
      </w:r>
      <w:r w:rsidR="00992557" w:rsidRPr="007845A2">
        <w:rPr>
          <w:lang w:val="en-US"/>
        </w:rPr>
        <w:t xml:space="preserve"> </w:t>
      </w:r>
      <w:r w:rsidRPr="007845A2">
        <w:rPr>
          <w:lang w:val="en-US"/>
        </w:rPr>
        <w:t xml:space="preserve">(2017), the nominal strength of the franc comes from two components and one of them is relatively low inflation. By that said, the inflation indexes had to be taken in the model.  To measure inflation, we took Consumer Price Indexes (CPI) as </w:t>
      </w:r>
      <w:r w:rsidR="00AC084A">
        <w:rPr>
          <w:lang w:val="en-US"/>
        </w:rPr>
        <w:t xml:space="preserve">a </w:t>
      </w:r>
      <w:r w:rsidRPr="007845A2">
        <w:rPr>
          <w:lang w:val="en-US"/>
        </w:rPr>
        <w:t xml:space="preserve">proxy since monthly data was available for the same time period. Historical consumer price indexes were taken from </w:t>
      </w:r>
      <w:r w:rsidR="00AC084A">
        <w:rPr>
          <w:lang w:val="en-US"/>
        </w:rPr>
        <w:t xml:space="preserve">the </w:t>
      </w:r>
      <w:r w:rsidRPr="007845A2">
        <w:rPr>
          <w:lang w:val="en-US"/>
        </w:rPr>
        <w:t xml:space="preserve">Swiss Federal Statistical Office. </w:t>
      </w:r>
    </w:p>
    <w:p w14:paraId="7D3DF841" w14:textId="51F098FF" w:rsidR="007845A2" w:rsidRPr="007845A2" w:rsidRDefault="007845A2" w:rsidP="009C3EC4">
      <w:pPr>
        <w:rPr>
          <w:lang w:val="en-US"/>
        </w:rPr>
      </w:pPr>
      <w:r w:rsidRPr="007845A2">
        <w:rPr>
          <w:lang w:val="en-US"/>
        </w:rPr>
        <w:t>As a result of the ADF test, CPI values were not stationary</w:t>
      </w:r>
      <w:r w:rsidR="00AC084A">
        <w:rPr>
          <w:lang w:val="en-US"/>
        </w:rPr>
        <w:t>,</w:t>
      </w:r>
      <w:r w:rsidRPr="007845A2">
        <w:rPr>
          <w:lang w:val="en-US"/>
        </w:rPr>
        <w:t xml:space="preserve"> meaning they had to be treated the same way as the exchange rate </w:t>
      </w:r>
      <w:r w:rsidR="00AC084A">
        <w:rPr>
          <w:lang w:val="en-US"/>
        </w:rPr>
        <w:t>was</w:t>
      </w:r>
      <w:r w:rsidR="00AC084A" w:rsidRPr="007845A2">
        <w:rPr>
          <w:lang w:val="en-US"/>
        </w:rPr>
        <w:t xml:space="preserve"> </w:t>
      </w:r>
      <w:r w:rsidRPr="007845A2">
        <w:rPr>
          <w:lang w:val="en-US"/>
        </w:rPr>
        <w:t xml:space="preserve">treated. After the differencing, the ADF test was passed, and CPI Switzerland was stationary and ready to </w:t>
      </w:r>
      <w:r w:rsidR="00BE6D5F">
        <w:rPr>
          <w:lang w:val="en-US"/>
        </w:rPr>
        <w:t xml:space="preserve">be </w:t>
      </w:r>
      <w:r w:rsidRPr="007845A2">
        <w:rPr>
          <w:lang w:val="en-US"/>
        </w:rPr>
        <w:t>use</w:t>
      </w:r>
      <w:r w:rsidR="00BE6D5F">
        <w:rPr>
          <w:lang w:val="en-US"/>
        </w:rPr>
        <w:t>d</w:t>
      </w:r>
      <w:r w:rsidRPr="007845A2">
        <w:rPr>
          <w:lang w:val="en-US"/>
        </w:rPr>
        <w:t xml:space="preserve"> in the model. </w:t>
      </w:r>
    </w:p>
    <w:p w14:paraId="22087815" w14:textId="77777777" w:rsidR="001F4E08" w:rsidRDefault="00B718A3" w:rsidP="001F4E08">
      <w:pPr>
        <w:keepNext/>
      </w:pPr>
      <w:r>
        <w:rPr>
          <w:noProof/>
          <w:lang w:val="en-US"/>
        </w:rPr>
        <w:lastRenderedPageBreak/>
        <w:drawing>
          <wp:inline distT="0" distB="0" distL="0" distR="0" wp14:anchorId="019FCC8D" wp14:editId="0AD2B24E">
            <wp:extent cx="5400040" cy="3097530"/>
            <wp:effectExtent l="0" t="0" r="0" b="1270"/>
            <wp:docPr id="480706286" name="Picture 4" descr="A graph showing the growth of the countr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0706286" name="Picture 4" descr="A graph showing the growth of the country&#10;&#10;Description automatically generated"/>
                    <pic:cNvPicPr/>
                  </pic:nvPicPr>
                  <pic:blipFill>
                    <a:blip r:embed="rId14" cstate="print">
                      <a:extLst>
                        <a:ext uri="{28A0092B-C50C-407E-A947-70E740481C1C}">
                          <a14:useLocalDpi xmlns:a14="http://schemas.microsoft.com/office/drawing/2010/main" val="0"/>
                        </a:ext>
                      </a:extLst>
                    </a:blip>
                    <a:stretch>
                      <a:fillRect/>
                    </a:stretch>
                  </pic:blipFill>
                  <pic:spPr>
                    <a:xfrm>
                      <a:off x="0" y="0"/>
                      <a:ext cx="5400040" cy="3097530"/>
                    </a:xfrm>
                    <a:prstGeom prst="rect">
                      <a:avLst/>
                    </a:prstGeom>
                  </pic:spPr>
                </pic:pic>
              </a:graphicData>
            </a:graphic>
          </wp:inline>
        </w:drawing>
      </w:r>
    </w:p>
    <w:p w14:paraId="4D69CE06" w14:textId="59EEEB29" w:rsidR="007845A2" w:rsidRPr="00D60EAC" w:rsidRDefault="001F4E08" w:rsidP="00453665">
      <w:pPr>
        <w:pStyle w:val="Figure"/>
        <w:rPr>
          <w:lang w:val="en-US"/>
        </w:rPr>
      </w:pPr>
      <w:bookmarkStart w:id="32" w:name="_Toc192767932"/>
      <w:r w:rsidRPr="00756690">
        <w:rPr>
          <w:lang w:val="en-US"/>
        </w:rPr>
        <w:t xml:space="preserve">Figure </w:t>
      </w:r>
      <w:r>
        <w:fldChar w:fldCharType="begin"/>
      </w:r>
      <w:r w:rsidRPr="00756690">
        <w:rPr>
          <w:lang w:val="en-US"/>
        </w:rPr>
        <w:instrText xml:space="preserve"> SEQ Figure \* ARABIC </w:instrText>
      </w:r>
      <w:r>
        <w:fldChar w:fldCharType="separate"/>
      </w:r>
      <w:r w:rsidR="006B07C3">
        <w:rPr>
          <w:noProof/>
          <w:lang w:val="en-US"/>
        </w:rPr>
        <w:t>2</w:t>
      </w:r>
      <w:r>
        <w:fldChar w:fldCharType="end"/>
      </w:r>
      <w:r w:rsidR="00D60EAC" w:rsidRPr="00453665">
        <w:rPr>
          <w:lang w:val="en-US"/>
        </w:rPr>
        <w:t>:</w:t>
      </w:r>
      <w:r w:rsidR="00E92D58">
        <w:rPr>
          <w:lang w:val="en-US"/>
        </w:rPr>
        <w:t xml:space="preserve"> Switzerland</w:t>
      </w:r>
      <w:r w:rsidR="00D60EAC">
        <w:rPr>
          <w:lang w:val="en-US"/>
        </w:rPr>
        <w:t xml:space="preserve"> </w:t>
      </w:r>
      <w:r w:rsidR="00D60EAC" w:rsidRPr="00D60EAC">
        <w:rPr>
          <w:lang w:val="en-US"/>
        </w:rPr>
        <w:t>Consumer Price Index</w:t>
      </w:r>
      <w:r w:rsidR="00064BFF">
        <w:rPr>
          <w:lang w:val="en-US"/>
        </w:rPr>
        <w:t xml:space="preserve"> (CPI)</w:t>
      </w:r>
      <w:bookmarkEnd w:id="32"/>
    </w:p>
    <w:p w14:paraId="6B6E886D" w14:textId="45BF0320" w:rsidR="001F4E08" w:rsidRPr="00756690" w:rsidRDefault="00E92D58" w:rsidP="001F4E08">
      <w:pPr>
        <w:rPr>
          <w:sz w:val="22"/>
          <w:szCs w:val="22"/>
          <w:lang w:val="en-US"/>
        </w:rPr>
      </w:pPr>
      <w:r w:rsidRPr="00453665">
        <w:rPr>
          <w:bCs/>
          <w:sz w:val="22"/>
          <w:szCs w:val="22"/>
          <w:lang w:val="en-US"/>
        </w:rPr>
        <w:t>Source:</w:t>
      </w:r>
      <w:r>
        <w:rPr>
          <w:sz w:val="22"/>
          <w:szCs w:val="22"/>
          <w:lang w:val="en-US"/>
        </w:rPr>
        <w:t xml:space="preserve"> </w:t>
      </w:r>
      <w:r w:rsidR="00756690">
        <w:rPr>
          <w:sz w:val="22"/>
          <w:szCs w:val="22"/>
          <w:lang w:val="en-US"/>
        </w:rPr>
        <w:t>Federal Statistical Office</w:t>
      </w:r>
      <w:r w:rsidR="00342119">
        <w:rPr>
          <w:sz w:val="22"/>
          <w:szCs w:val="22"/>
          <w:lang w:val="en-US"/>
        </w:rPr>
        <w:t xml:space="preserve"> (</w:t>
      </w:r>
      <w:r w:rsidR="008C48A5">
        <w:rPr>
          <w:sz w:val="22"/>
          <w:szCs w:val="22"/>
          <w:lang w:val="en-US"/>
        </w:rPr>
        <w:t>2025)</w:t>
      </w:r>
      <w:r w:rsidR="00756690">
        <w:rPr>
          <w:sz w:val="22"/>
          <w:szCs w:val="22"/>
          <w:lang w:val="en-US"/>
        </w:rPr>
        <w:t xml:space="preserve"> </w:t>
      </w:r>
    </w:p>
    <w:p w14:paraId="6F11921F" w14:textId="77777777" w:rsidR="007845A2" w:rsidRPr="007845A2" w:rsidRDefault="007845A2" w:rsidP="009C3EC4">
      <w:pPr>
        <w:rPr>
          <w:lang w:val="en-US"/>
        </w:rPr>
      </w:pPr>
    </w:p>
    <w:p w14:paraId="101F9637" w14:textId="2F8F069D" w:rsidR="007845A2" w:rsidRPr="009C21F4" w:rsidRDefault="007845A2" w:rsidP="009C3EC4">
      <w:pPr>
        <w:pStyle w:val="ListParagraph"/>
        <w:numPr>
          <w:ilvl w:val="0"/>
          <w:numId w:val="18"/>
        </w:numPr>
        <w:rPr>
          <w:lang w:val="en-US"/>
        </w:rPr>
      </w:pPr>
      <w:r w:rsidRPr="009C21F4">
        <w:rPr>
          <w:lang w:val="en-US"/>
        </w:rPr>
        <w:t>CPI USA</w:t>
      </w:r>
    </w:p>
    <w:p w14:paraId="26D285A3" w14:textId="231587C2" w:rsidR="007845A2" w:rsidRPr="007845A2" w:rsidRDefault="007845A2" w:rsidP="009C3EC4">
      <w:pPr>
        <w:rPr>
          <w:lang w:val="en-US"/>
        </w:rPr>
      </w:pPr>
      <w:r w:rsidRPr="007845A2">
        <w:rPr>
          <w:lang w:val="en-US"/>
        </w:rPr>
        <w:t xml:space="preserve">As the chosen values of the franc were bilateral to the USD, I wanted to include the US Consumer Price indices as well in order to look how they affect the </w:t>
      </w:r>
      <w:r w:rsidR="00764EFA" w:rsidRPr="007845A2">
        <w:rPr>
          <w:lang w:val="en-US"/>
        </w:rPr>
        <w:t>franc’s</w:t>
      </w:r>
      <w:r w:rsidRPr="007845A2">
        <w:rPr>
          <w:lang w:val="en-US"/>
        </w:rPr>
        <w:t xml:space="preserve"> </w:t>
      </w:r>
      <w:r w:rsidR="00BE6D5F">
        <w:rPr>
          <w:lang w:val="en-US"/>
        </w:rPr>
        <w:t>movements</w:t>
      </w:r>
      <w:r w:rsidRPr="007845A2">
        <w:rPr>
          <w:lang w:val="en-US"/>
        </w:rPr>
        <w:t>. The Consumer price indices of the USD were given by the Federal Reserve Bank of St</w:t>
      </w:r>
      <w:r w:rsidR="00F27A69">
        <w:rPr>
          <w:lang w:val="en-US"/>
        </w:rPr>
        <w:t>.</w:t>
      </w:r>
      <w:r w:rsidRPr="007845A2">
        <w:rPr>
          <w:lang w:val="en-US"/>
        </w:rPr>
        <w:t xml:space="preserve"> Louis </w:t>
      </w:r>
      <w:r w:rsidR="002B6479">
        <w:rPr>
          <w:lang w:val="en-US"/>
        </w:rPr>
        <w:t xml:space="preserve">(FRED) </w:t>
      </w:r>
      <w:r w:rsidRPr="007845A2">
        <w:rPr>
          <w:lang w:val="en-US"/>
        </w:rPr>
        <w:t xml:space="preserve">for the given time period. </w:t>
      </w:r>
    </w:p>
    <w:p w14:paraId="755D86E4" w14:textId="77777777" w:rsidR="007845A2" w:rsidRPr="007845A2" w:rsidRDefault="007845A2" w:rsidP="009C3EC4">
      <w:pPr>
        <w:rPr>
          <w:lang w:val="en-US"/>
        </w:rPr>
      </w:pPr>
      <w:r w:rsidRPr="007845A2">
        <w:rPr>
          <w:lang w:val="en-US"/>
        </w:rPr>
        <w:t xml:space="preserve">After performing the primary ADF test the CPI USA turned out not to be stationary and had to be differentiated. After that, it passed the test. </w:t>
      </w:r>
    </w:p>
    <w:p w14:paraId="200CE060" w14:textId="77777777" w:rsidR="007845A2" w:rsidRPr="007845A2" w:rsidRDefault="007845A2" w:rsidP="009C3EC4">
      <w:pPr>
        <w:rPr>
          <w:lang w:val="en-US"/>
        </w:rPr>
      </w:pPr>
    </w:p>
    <w:p w14:paraId="29088CFB" w14:textId="4762367E" w:rsidR="007845A2" w:rsidRPr="009C21F4" w:rsidRDefault="007845A2" w:rsidP="009C3EC4">
      <w:pPr>
        <w:pStyle w:val="ListParagraph"/>
        <w:numPr>
          <w:ilvl w:val="0"/>
          <w:numId w:val="18"/>
        </w:numPr>
        <w:rPr>
          <w:lang w:val="en-US"/>
        </w:rPr>
      </w:pPr>
      <w:r w:rsidRPr="009C21F4">
        <w:rPr>
          <w:lang w:val="en-US"/>
        </w:rPr>
        <w:t>SARON</w:t>
      </w:r>
    </w:p>
    <w:p w14:paraId="48154550" w14:textId="7CFF5302" w:rsidR="007845A2" w:rsidRPr="007845A2" w:rsidRDefault="007845A2" w:rsidP="009C3EC4">
      <w:pPr>
        <w:rPr>
          <w:lang w:val="en-US"/>
        </w:rPr>
      </w:pPr>
      <w:r w:rsidRPr="007845A2">
        <w:rPr>
          <w:lang w:val="en-US"/>
        </w:rPr>
        <w:t xml:space="preserve">SARON stands for Swiss Average Rate Overnight. Interest rates are commonly used, when doing </w:t>
      </w:r>
      <w:r w:rsidR="002072DA" w:rsidRPr="007845A2">
        <w:rPr>
          <w:lang w:val="en-US"/>
        </w:rPr>
        <w:t>economic</w:t>
      </w:r>
      <w:r w:rsidRPr="007845A2">
        <w:rPr>
          <w:lang w:val="en-US"/>
        </w:rPr>
        <w:t xml:space="preserve"> analysis. Even if Habib and </w:t>
      </w:r>
      <w:proofErr w:type="spellStart"/>
      <w:r w:rsidRPr="007845A2">
        <w:rPr>
          <w:lang w:val="en-US"/>
        </w:rPr>
        <w:t>Stracca</w:t>
      </w:r>
      <w:proofErr w:type="spellEnd"/>
      <w:r w:rsidRPr="007845A2">
        <w:rPr>
          <w:lang w:val="en-US"/>
        </w:rPr>
        <w:t xml:space="preserve"> (2017) found that interest rate differentials explained little about the overall exchange rate variability, I wanted to verify this in my research. SARON is the key overnight reference rate for Swiss francs (CHF), derived from the secured repo market, influencing monetary policy, liquidity management, and the broader financial system (</w:t>
      </w:r>
      <w:r w:rsidR="000F16B8">
        <w:rPr>
          <w:lang w:val="en-US"/>
        </w:rPr>
        <w:t>S</w:t>
      </w:r>
      <w:r w:rsidR="00E34EC5">
        <w:rPr>
          <w:lang w:val="en-US"/>
        </w:rPr>
        <w:t>ix-group,</w:t>
      </w:r>
      <w:r w:rsidR="00622AA3">
        <w:rPr>
          <w:lang w:val="en-US"/>
        </w:rPr>
        <w:t xml:space="preserve"> </w:t>
      </w:r>
      <w:r w:rsidR="00BC5B09">
        <w:rPr>
          <w:lang w:val="en-US"/>
        </w:rPr>
        <w:t>2021</w:t>
      </w:r>
      <w:r w:rsidR="000F16B8">
        <w:rPr>
          <w:lang w:val="en-US"/>
        </w:rPr>
        <w:t>)</w:t>
      </w:r>
      <w:r w:rsidRPr="007845A2">
        <w:rPr>
          <w:lang w:val="en-US"/>
        </w:rPr>
        <w:t xml:space="preserve">. The historical SARON rates </w:t>
      </w:r>
      <w:r w:rsidRPr="007845A2">
        <w:rPr>
          <w:lang w:val="en-US"/>
        </w:rPr>
        <w:lastRenderedPageBreak/>
        <w:t xml:space="preserve">from 07.01.1999 to 12.12.2024 were given by the SNB </w:t>
      </w:r>
      <w:r w:rsidR="00841A8C">
        <w:rPr>
          <w:lang w:val="en-US"/>
        </w:rPr>
        <w:t>Current Interest Rates and Exchange Rates</w:t>
      </w:r>
      <w:r w:rsidRPr="007845A2">
        <w:rPr>
          <w:lang w:val="en-US"/>
        </w:rPr>
        <w:t xml:space="preserve">. </w:t>
      </w:r>
    </w:p>
    <w:p w14:paraId="7310D684" w14:textId="77777777" w:rsidR="007845A2" w:rsidRDefault="007845A2" w:rsidP="009C3EC4">
      <w:pPr>
        <w:rPr>
          <w:lang w:val="en-US"/>
        </w:rPr>
      </w:pPr>
      <w:r w:rsidRPr="007845A2">
        <w:rPr>
          <w:lang w:val="en-US"/>
        </w:rPr>
        <w:t>SARON, as well, turned out to be non-stationary and had to be differentiated.</w:t>
      </w:r>
    </w:p>
    <w:p w14:paraId="5C34B200" w14:textId="77777777" w:rsidR="00764EFA" w:rsidRPr="007845A2" w:rsidRDefault="00764EFA" w:rsidP="009C3EC4">
      <w:pPr>
        <w:rPr>
          <w:lang w:val="en-US"/>
        </w:rPr>
      </w:pPr>
    </w:p>
    <w:p w14:paraId="68027897" w14:textId="2ADC0565" w:rsidR="007845A2" w:rsidRPr="009C21F4" w:rsidRDefault="007845A2" w:rsidP="009C3EC4">
      <w:pPr>
        <w:pStyle w:val="ListParagraph"/>
        <w:numPr>
          <w:ilvl w:val="0"/>
          <w:numId w:val="18"/>
        </w:numPr>
        <w:rPr>
          <w:lang w:val="en-US"/>
        </w:rPr>
      </w:pPr>
      <w:r w:rsidRPr="009C21F4">
        <w:rPr>
          <w:lang w:val="en-US"/>
        </w:rPr>
        <w:t>GPR</w:t>
      </w:r>
    </w:p>
    <w:p w14:paraId="41D935C3" w14:textId="77777777" w:rsidR="007845A2" w:rsidRPr="007845A2" w:rsidRDefault="007845A2" w:rsidP="009C3EC4">
      <w:pPr>
        <w:rPr>
          <w:lang w:val="en-US"/>
        </w:rPr>
      </w:pPr>
      <w:r w:rsidRPr="007845A2">
        <w:rPr>
          <w:lang w:val="en-US"/>
        </w:rPr>
        <w:t xml:space="preserve">The </w:t>
      </w:r>
      <w:r w:rsidRPr="007845A2">
        <w:rPr>
          <w:rStyle w:val="Strong"/>
          <w:b w:val="0"/>
          <w:bCs w:val="0"/>
          <w:lang w:val="en-US"/>
        </w:rPr>
        <w:t>Geopolitical Risk Index (GPR)</w:t>
      </w:r>
      <w:r w:rsidRPr="007845A2">
        <w:rPr>
          <w:lang w:val="en-US"/>
        </w:rPr>
        <w:t xml:space="preserve"> quantifies geopolitical tensions by analyzing news reports for terms related to conflicts, wars, and diplomatic threats. Developed by </w:t>
      </w:r>
      <w:r w:rsidRPr="007845A2">
        <w:rPr>
          <w:rStyle w:val="Strong"/>
          <w:b w:val="0"/>
          <w:bCs w:val="0"/>
          <w:lang w:val="en-US"/>
        </w:rPr>
        <w:t xml:space="preserve">Caldara and </w:t>
      </w:r>
      <w:proofErr w:type="spellStart"/>
      <w:r w:rsidRPr="007845A2">
        <w:rPr>
          <w:rStyle w:val="Strong"/>
          <w:b w:val="0"/>
          <w:bCs w:val="0"/>
          <w:lang w:val="en-US"/>
        </w:rPr>
        <w:t>Iacoviello</w:t>
      </w:r>
      <w:proofErr w:type="spellEnd"/>
      <w:r w:rsidRPr="007845A2">
        <w:rPr>
          <w:rStyle w:val="Strong"/>
          <w:b w:val="0"/>
          <w:bCs w:val="0"/>
          <w:lang w:val="en-US"/>
        </w:rPr>
        <w:t xml:space="preserve"> (2022)</w:t>
      </w:r>
      <w:r w:rsidRPr="007845A2">
        <w:rPr>
          <w:lang w:val="en-US"/>
        </w:rPr>
        <w:t xml:space="preserve">, it assigns scores based on the </w:t>
      </w:r>
      <w:r w:rsidRPr="007845A2">
        <w:rPr>
          <w:rStyle w:val="Strong"/>
          <w:b w:val="0"/>
          <w:bCs w:val="0"/>
          <w:lang w:val="en-US"/>
        </w:rPr>
        <w:t>frequency of geopolitical risk-related words</w:t>
      </w:r>
      <w:r w:rsidRPr="007845A2">
        <w:rPr>
          <w:lang w:val="en-US"/>
        </w:rPr>
        <w:t xml:space="preserve"> in major newspapers. The index is normalized, with an average value of </w:t>
      </w:r>
      <w:r w:rsidRPr="007845A2">
        <w:rPr>
          <w:rStyle w:val="Strong"/>
          <w:b w:val="0"/>
          <w:bCs w:val="0"/>
          <w:lang w:val="en-US"/>
        </w:rPr>
        <w:t>100</w:t>
      </w:r>
      <w:r w:rsidRPr="007845A2">
        <w:rPr>
          <w:lang w:val="en-US"/>
        </w:rPr>
        <w:t xml:space="preserve"> over time, where </w:t>
      </w:r>
      <w:r w:rsidRPr="007845A2">
        <w:rPr>
          <w:rStyle w:val="Strong"/>
          <w:b w:val="0"/>
          <w:bCs w:val="0"/>
          <w:lang w:val="en-US"/>
        </w:rPr>
        <w:t>higher values indicate increased geopolitical risk and values below 100 indicate decreased geopolitical risk</w:t>
      </w:r>
      <w:r w:rsidRPr="007845A2">
        <w:rPr>
          <w:lang w:val="en-US"/>
        </w:rPr>
        <w:t xml:space="preserve">. A rising GPR signals economic uncertainty, affecting </w:t>
      </w:r>
      <w:r w:rsidRPr="007845A2">
        <w:rPr>
          <w:rStyle w:val="Strong"/>
          <w:b w:val="0"/>
          <w:bCs w:val="0"/>
          <w:lang w:val="en-US"/>
        </w:rPr>
        <w:t>investment, financial markets, and exchange rates</w:t>
      </w:r>
      <w:r w:rsidRPr="007845A2">
        <w:rPr>
          <w:lang w:val="en-US"/>
        </w:rPr>
        <w:t xml:space="preserve">, making it a crucial tool for risk assessment. </w:t>
      </w:r>
    </w:p>
    <w:p w14:paraId="44F04BD0" w14:textId="77777777" w:rsidR="007845A2" w:rsidRDefault="007845A2" w:rsidP="009C3EC4">
      <w:pPr>
        <w:rPr>
          <w:lang w:val="en-US"/>
        </w:rPr>
      </w:pPr>
      <w:r w:rsidRPr="007845A2">
        <w:rPr>
          <w:lang w:val="en-US"/>
        </w:rPr>
        <w:t xml:space="preserve">This index was chosen to include in the test since I wanted to find out how the franc performs under turbulent times. The values of this index were significantly higher than the values from previous variables, so I computed the percentual changes and it passed the ADF test. The monthly values range from 01.01.1990 to 12.12.2024. </w:t>
      </w:r>
    </w:p>
    <w:p w14:paraId="629970EC" w14:textId="77777777" w:rsidR="00BE6D5F" w:rsidRPr="007845A2" w:rsidRDefault="00BE6D5F" w:rsidP="009C3EC4">
      <w:pPr>
        <w:rPr>
          <w:lang w:val="en-US"/>
        </w:rPr>
      </w:pPr>
    </w:p>
    <w:p w14:paraId="51993976" w14:textId="2936818A" w:rsidR="007845A2" w:rsidRPr="00BE6D5F" w:rsidRDefault="007845A2" w:rsidP="00BE6D5F">
      <w:pPr>
        <w:pStyle w:val="ListParagraph"/>
        <w:numPr>
          <w:ilvl w:val="0"/>
          <w:numId w:val="18"/>
        </w:numPr>
        <w:rPr>
          <w:lang w:val="en-US"/>
        </w:rPr>
      </w:pPr>
      <w:r w:rsidRPr="00BE6D5F">
        <w:rPr>
          <w:lang w:val="en-US"/>
        </w:rPr>
        <w:t>Oil prices</w:t>
      </w:r>
    </w:p>
    <w:p w14:paraId="7E3E47F8" w14:textId="49FD603E" w:rsidR="007845A2" w:rsidRPr="007845A2" w:rsidRDefault="007845A2" w:rsidP="009C3EC4">
      <w:pPr>
        <w:rPr>
          <w:lang w:val="en-US"/>
        </w:rPr>
      </w:pPr>
      <w:r w:rsidRPr="007845A2">
        <w:rPr>
          <w:lang w:val="en-US"/>
        </w:rPr>
        <w:t>As it was mentioned earlier, oil price fluctuations might have significance on a small open economy without many natural resources, which is why I wanted to include the monthly crude oil prices BRENT – Europe to see how the price fluctuations affect the exchange rate currency. BRENT – Europe was chosen since it is a price reference to Europe. The monthly prices were retrieved from the Federal Reserve Bank of S</w:t>
      </w:r>
      <w:r w:rsidR="00DF511F">
        <w:rPr>
          <w:lang w:val="en-US"/>
        </w:rPr>
        <w:t>t.</w:t>
      </w:r>
      <w:r w:rsidRPr="007845A2">
        <w:rPr>
          <w:lang w:val="en-US"/>
        </w:rPr>
        <w:t xml:space="preserve"> Louis</w:t>
      </w:r>
      <w:r w:rsidR="007F33C8">
        <w:rPr>
          <w:lang w:val="en-US"/>
        </w:rPr>
        <w:t xml:space="preserve"> (FRED, </w:t>
      </w:r>
      <w:r w:rsidR="00DF511F">
        <w:rPr>
          <w:lang w:val="en-US"/>
        </w:rPr>
        <w:t>Federal reserve bank of St. Louis)</w:t>
      </w:r>
      <w:r w:rsidRPr="007845A2">
        <w:rPr>
          <w:lang w:val="en-US"/>
        </w:rPr>
        <w:t xml:space="preserve">. </w:t>
      </w:r>
    </w:p>
    <w:p w14:paraId="6F7AE9D0" w14:textId="77777777" w:rsidR="00350470" w:rsidRDefault="007845A2" w:rsidP="009C3EC4">
      <w:pPr>
        <w:rPr>
          <w:lang w:val="en-US"/>
        </w:rPr>
      </w:pPr>
      <w:r w:rsidRPr="007845A2">
        <w:rPr>
          <w:lang w:val="en-US"/>
        </w:rPr>
        <w:t xml:space="preserve">Oil prices were treated like the Geopolitical risk index as the price differences were taken to monthly percentual changes. Oil prices passed the stationarity ADF test and could be used as such. </w:t>
      </w:r>
    </w:p>
    <w:p w14:paraId="7A724A3A" w14:textId="77777777" w:rsidR="0011027C" w:rsidRDefault="00350470" w:rsidP="00453665">
      <w:pPr>
        <w:pStyle w:val="Figure"/>
      </w:pPr>
      <w:r w:rsidRPr="0011027C">
        <w:rPr>
          <w:noProof/>
        </w:rPr>
        <w:lastRenderedPageBreak/>
        <w:drawing>
          <wp:inline distT="0" distB="0" distL="0" distR="0" wp14:anchorId="071A95D9" wp14:editId="5968BEB5">
            <wp:extent cx="5400040" cy="3081020"/>
            <wp:effectExtent l="0" t="0" r="0" b="5080"/>
            <wp:docPr id="35354338" name="Picture 2" descr="A graph showing the price of o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354338" name="Picture 2" descr="A graph showing the price of oil&#10;&#10;Description automatically generated"/>
                    <pic:cNvPicPr/>
                  </pic:nvPicPr>
                  <pic:blipFill>
                    <a:blip r:embed="rId15" cstate="print">
                      <a:extLst>
                        <a:ext uri="{28A0092B-C50C-407E-A947-70E740481C1C}">
                          <a14:useLocalDpi xmlns:a14="http://schemas.microsoft.com/office/drawing/2010/main" val="0"/>
                        </a:ext>
                      </a:extLst>
                    </a:blip>
                    <a:stretch>
                      <a:fillRect/>
                    </a:stretch>
                  </pic:blipFill>
                  <pic:spPr>
                    <a:xfrm>
                      <a:off x="0" y="0"/>
                      <a:ext cx="5400040" cy="3081020"/>
                    </a:xfrm>
                    <a:prstGeom prst="rect">
                      <a:avLst/>
                    </a:prstGeom>
                  </pic:spPr>
                </pic:pic>
              </a:graphicData>
            </a:graphic>
          </wp:inline>
        </w:drawing>
      </w:r>
    </w:p>
    <w:p w14:paraId="365BE8B6" w14:textId="583648DB" w:rsidR="007845A2" w:rsidRPr="00453665" w:rsidRDefault="0011027C" w:rsidP="00453665">
      <w:pPr>
        <w:pStyle w:val="Figure"/>
        <w:rPr>
          <w:lang w:val="fr-FR"/>
        </w:rPr>
      </w:pPr>
      <w:bookmarkStart w:id="33" w:name="_Toc192767933"/>
      <w:r w:rsidRPr="00453665">
        <w:rPr>
          <w:lang w:val="fr-FR"/>
        </w:rPr>
        <w:t xml:space="preserve">Figure </w:t>
      </w:r>
      <w:r>
        <w:fldChar w:fldCharType="begin"/>
      </w:r>
      <w:r w:rsidRPr="00453665">
        <w:rPr>
          <w:lang w:val="fr-FR"/>
        </w:rPr>
        <w:instrText xml:space="preserve"> SEQ Figure \* ARABIC </w:instrText>
      </w:r>
      <w:r>
        <w:fldChar w:fldCharType="separate"/>
      </w:r>
      <w:r w:rsidR="006B07C3" w:rsidRPr="00453665">
        <w:rPr>
          <w:noProof/>
          <w:lang w:val="fr-FR"/>
        </w:rPr>
        <w:t>3</w:t>
      </w:r>
      <w:r>
        <w:fldChar w:fldCharType="end"/>
      </w:r>
      <w:r w:rsidR="0077556D" w:rsidRPr="00453665">
        <w:rPr>
          <w:lang w:val="fr-FR"/>
        </w:rPr>
        <w:t>:</w:t>
      </w:r>
      <w:r w:rsidR="00F354EC" w:rsidRPr="00453665">
        <w:rPr>
          <w:lang w:val="fr-FR"/>
        </w:rPr>
        <w:t xml:space="preserve"> </w:t>
      </w:r>
      <w:proofErr w:type="spellStart"/>
      <w:r w:rsidR="00F354EC" w:rsidRPr="00453665">
        <w:rPr>
          <w:lang w:val="fr-FR"/>
        </w:rPr>
        <w:t>Crude</w:t>
      </w:r>
      <w:proofErr w:type="spellEnd"/>
      <w:r w:rsidR="00F354EC" w:rsidRPr="00453665">
        <w:rPr>
          <w:lang w:val="fr-FR"/>
        </w:rPr>
        <w:t xml:space="preserve"> </w:t>
      </w:r>
      <w:proofErr w:type="spellStart"/>
      <w:r w:rsidR="00F354EC" w:rsidRPr="00453665">
        <w:rPr>
          <w:lang w:val="fr-FR"/>
        </w:rPr>
        <w:t>oil</w:t>
      </w:r>
      <w:proofErr w:type="spellEnd"/>
      <w:r w:rsidR="00F354EC" w:rsidRPr="00453665">
        <w:rPr>
          <w:lang w:val="fr-FR"/>
        </w:rPr>
        <w:t xml:space="preserve"> </w:t>
      </w:r>
      <w:proofErr w:type="spellStart"/>
      <w:r w:rsidR="00F354EC" w:rsidRPr="00453665">
        <w:rPr>
          <w:lang w:val="fr-FR"/>
        </w:rPr>
        <w:t>prices</w:t>
      </w:r>
      <w:proofErr w:type="spellEnd"/>
      <w:r w:rsidR="00F354EC" w:rsidRPr="00453665">
        <w:rPr>
          <w:lang w:val="fr-FR"/>
        </w:rPr>
        <w:t xml:space="preserve"> BRENT – Europe</w:t>
      </w:r>
      <w:bookmarkEnd w:id="33"/>
      <w:r w:rsidR="00F354EC" w:rsidRPr="00453665">
        <w:rPr>
          <w:lang w:val="fr-FR"/>
        </w:rPr>
        <w:t xml:space="preserve"> </w:t>
      </w:r>
    </w:p>
    <w:p w14:paraId="2DBF3CF3" w14:textId="6BA00F28" w:rsidR="00D96881" w:rsidRPr="00A674CC" w:rsidRDefault="0077556D" w:rsidP="00404B3E">
      <w:pPr>
        <w:spacing w:line="240" w:lineRule="auto"/>
        <w:rPr>
          <w:rFonts w:cstheme="minorHAnsi"/>
          <w:color w:val="000000" w:themeColor="text1"/>
          <w:sz w:val="22"/>
          <w:szCs w:val="22"/>
          <w:lang w:val="en-US"/>
        </w:rPr>
      </w:pPr>
      <w:r w:rsidRPr="00A674CC">
        <w:rPr>
          <w:rFonts w:cstheme="minorHAnsi"/>
          <w:bCs/>
          <w:color w:val="000000" w:themeColor="text1"/>
          <w:sz w:val="22"/>
          <w:szCs w:val="22"/>
          <w:shd w:val="clear" w:color="auto" w:fill="FFFFFF"/>
          <w:lang w:val="en-US"/>
        </w:rPr>
        <w:t>Sourc</w:t>
      </w:r>
      <w:r w:rsidR="00453665" w:rsidRPr="00A674CC">
        <w:rPr>
          <w:rFonts w:cstheme="minorHAnsi"/>
          <w:bCs/>
          <w:color w:val="000000" w:themeColor="text1"/>
          <w:sz w:val="22"/>
          <w:szCs w:val="22"/>
          <w:shd w:val="clear" w:color="auto" w:fill="FFFFFF"/>
          <w:lang w:val="en-US"/>
        </w:rPr>
        <w:t>e:</w:t>
      </w:r>
      <w:r w:rsidRPr="00A674CC">
        <w:rPr>
          <w:rFonts w:cstheme="minorHAnsi"/>
          <w:color w:val="000000" w:themeColor="text1"/>
          <w:sz w:val="22"/>
          <w:szCs w:val="22"/>
          <w:shd w:val="clear" w:color="auto" w:fill="FFFFFF"/>
          <w:lang w:val="en-US"/>
        </w:rPr>
        <w:t xml:space="preserve"> </w:t>
      </w:r>
      <w:r w:rsidR="00404B3E" w:rsidRPr="00A674CC">
        <w:rPr>
          <w:rFonts w:cstheme="minorHAnsi"/>
          <w:color w:val="000000" w:themeColor="text1"/>
          <w:sz w:val="22"/>
          <w:szCs w:val="22"/>
          <w:shd w:val="clear" w:color="auto" w:fill="FFFFFF"/>
          <w:lang w:val="en-US"/>
        </w:rPr>
        <w:t>U.S. Energy Information Administration, Crude Oil Prices: Brent - Europe [MCOILBRENTEU], retrieved from FRED, Federal Reserve Bank of St. Louis</w:t>
      </w:r>
    </w:p>
    <w:p w14:paraId="5735FE54" w14:textId="77777777" w:rsidR="0011027C" w:rsidRPr="00404B3E" w:rsidRDefault="0011027C" w:rsidP="0011027C">
      <w:pPr>
        <w:rPr>
          <w:lang w:val="en-US"/>
        </w:rPr>
      </w:pPr>
    </w:p>
    <w:p w14:paraId="7EFB4C14" w14:textId="79821AEF" w:rsidR="007845A2" w:rsidRPr="009C21F4" w:rsidRDefault="007845A2" w:rsidP="009C3EC4">
      <w:pPr>
        <w:pStyle w:val="ListParagraph"/>
        <w:numPr>
          <w:ilvl w:val="0"/>
          <w:numId w:val="18"/>
        </w:numPr>
        <w:rPr>
          <w:lang w:val="en-US"/>
        </w:rPr>
      </w:pPr>
      <w:r w:rsidRPr="009C21F4">
        <w:rPr>
          <w:lang w:val="en-US"/>
        </w:rPr>
        <w:t>Foreign direct investment (FDI)</w:t>
      </w:r>
    </w:p>
    <w:p w14:paraId="09A2A3CA" w14:textId="77777777" w:rsidR="007845A2" w:rsidRDefault="007845A2" w:rsidP="009C3EC4">
      <w:pPr>
        <w:rPr>
          <w:lang w:val="en-US"/>
        </w:rPr>
      </w:pPr>
      <w:r w:rsidRPr="007845A2">
        <w:rPr>
          <w:lang w:val="en-US"/>
        </w:rPr>
        <w:t xml:space="preserve">Research shows that Switzerland encounters greater foreign capital flows during uncertain times, thanks to the safe haven assumption. </w:t>
      </w:r>
      <w:proofErr w:type="spellStart"/>
      <w:r w:rsidRPr="007845A2">
        <w:rPr>
          <w:lang w:val="en-US"/>
        </w:rPr>
        <w:t>Yeșin</w:t>
      </w:r>
      <w:proofErr w:type="spellEnd"/>
      <w:r w:rsidRPr="007845A2">
        <w:rPr>
          <w:lang w:val="en-US"/>
        </w:rPr>
        <w:t xml:space="preserve"> (2017) found however that capital flows had little explanatory power in determining the movements of the franc. Despite of the results I wanted to see if the franc appreciated during times of higher capital flows. A general proxy for capital flows was complicated to find, but Foreign Direct Investment was chosen to be used, since it is broadly used by different papers and addresses directly to foreign investments. The foreign direct investment net inflow data was found from World Bank Group data bank, but it was yearly and only from 1991 to 2023. The values were evidently high, so they were transformed in percentual differences and passed later the stationarity test. </w:t>
      </w:r>
    </w:p>
    <w:p w14:paraId="2B6D1031" w14:textId="77777777" w:rsidR="00764EFA" w:rsidRPr="007845A2" w:rsidRDefault="00764EFA" w:rsidP="009C3EC4">
      <w:pPr>
        <w:rPr>
          <w:lang w:val="en-US"/>
        </w:rPr>
      </w:pPr>
    </w:p>
    <w:p w14:paraId="3F722E10" w14:textId="77777777" w:rsidR="007845A2" w:rsidRPr="007845A2" w:rsidRDefault="007845A2" w:rsidP="009C3EC4">
      <w:pPr>
        <w:pStyle w:val="Heading2"/>
        <w:rPr>
          <w:lang w:val="en-US"/>
        </w:rPr>
      </w:pPr>
      <w:bookmarkStart w:id="34" w:name="_Toc191907703"/>
      <w:r w:rsidRPr="007845A2">
        <w:rPr>
          <w:lang w:val="en-US"/>
        </w:rPr>
        <w:t>Results</w:t>
      </w:r>
      <w:bookmarkEnd w:id="34"/>
    </w:p>
    <w:p w14:paraId="1A5DDFB3" w14:textId="6DAC25B0" w:rsidR="007845A2" w:rsidRPr="003B0A0F" w:rsidRDefault="007845A2" w:rsidP="009C3EC4">
      <w:pPr>
        <w:pStyle w:val="NormalWeb"/>
        <w:spacing w:line="360" w:lineRule="auto"/>
        <w:jc w:val="both"/>
        <w:rPr>
          <w:rFonts w:asciiTheme="minorHAnsi" w:hAnsiTheme="minorHAnsi"/>
        </w:rPr>
      </w:pPr>
      <w:r w:rsidRPr="003B0A0F">
        <w:rPr>
          <w:rFonts w:asciiTheme="minorHAnsi" w:hAnsiTheme="minorHAnsi"/>
        </w:rPr>
        <w:t>The A</w:t>
      </w:r>
      <w:r>
        <w:rPr>
          <w:rFonts w:asciiTheme="minorHAnsi" w:hAnsiTheme="minorHAnsi"/>
        </w:rPr>
        <w:t xml:space="preserve">kaike information criterion gave optimal </w:t>
      </w:r>
      <w:r w:rsidRPr="003B0A0F">
        <w:rPr>
          <w:rFonts w:asciiTheme="minorHAnsi" w:hAnsiTheme="minorHAnsi"/>
        </w:rPr>
        <w:t xml:space="preserve">lag length </w:t>
      </w:r>
      <w:r>
        <w:rPr>
          <w:rFonts w:asciiTheme="minorHAnsi" w:hAnsiTheme="minorHAnsi"/>
        </w:rPr>
        <w:t xml:space="preserve">of </w:t>
      </w:r>
      <w:r w:rsidRPr="003B0A0F">
        <w:rPr>
          <w:rFonts w:asciiTheme="minorHAnsi" w:hAnsiTheme="minorHAnsi"/>
        </w:rPr>
        <w:t xml:space="preserve">1 </w:t>
      </w:r>
      <w:r>
        <w:rPr>
          <w:rFonts w:asciiTheme="minorHAnsi" w:hAnsiTheme="minorHAnsi"/>
        </w:rPr>
        <w:t>to use</w:t>
      </w:r>
      <w:r w:rsidRPr="003B0A0F">
        <w:rPr>
          <w:rFonts w:asciiTheme="minorHAnsi" w:hAnsiTheme="minorHAnsi"/>
        </w:rPr>
        <w:t>, which i</w:t>
      </w:r>
      <w:r>
        <w:rPr>
          <w:rFonts w:asciiTheme="minorHAnsi" w:hAnsiTheme="minorHAnsi"/>
        </w:rPr>
        <w:t>s quite small</w:t>
      </w:r>
      <w:r w:rsidRPr="003B0A0F">
        <w:rPr>
          <w:rFonts w:asciiTheme="minorHAnsi" w:hAnsiTheme="minorHAnsi"/>
        </w:rPr>
        <w:t xml:space="preserve">. According to the book </w:t>
      </w:r>
      <w:r w:rsidRPr="003B0A0F">
        <w:rPr>
          <w:rStyle w:val="Emphasis"/>
          <w:rFonts w:asciiTheme="minorHAnsi" w:hAnsiTheme="minorHAnsi"/>
        </w:rPr>
        <w:t xml:space="preserve">The Cointegrated VAR Model: Methodology and </w:t>
      </w:r>
      <w:r w:rsidRPr="00764EFA">
        <w:rPr>
          <w:rStyle w:val="Emphasis"/>
          <w:rFonts w:asciiTheme="minorHAnsi" w:hAnsiTheme="minorHAnsi" w:cstheme="minorHAnsi"/>
        </w:rPr>
        <w:t>Applications</w:t>
      </w:r>
      <w:r w:rsidRPr="00764EFA">
        <w:rPr>
          <w:rStyle w:val="Emphasis"/>
          <w:rFonts w:asciiTheme="minorHAnsi" w:eastAsiaTheme="majorEastAsia" w:hAnsiTheme="minorHAnsi" w:cstheme="minorHAnsi"/>
        </w:rPr>
        <w:t xml:space="preserve"> </w:t>
      </w:r>
      <w:r w:rsidRPr="00764EFA">
        <w:rPr>
          <w:rStyle w:val="Emphasis"/>
          <w:rFonts w:asciiTheme="minorHAnsi" w:eastAsiaTheme="majorEastAsia" w:hAnsiTheme="minorHAnsi" w:cstheme="minorHAnsi"/>
          <w:i w:val="0"/>
          <w:iCs w:val="0"/>
        </w:rPr>
        <w:t>by</w:t>
      </w:r>
      <w:r>
        <w:rPr>
          <w:rStyle w:val="Emphasis"/>
          <w:rFonts w:eastAsiaTheme="majorEastAsia"/>
          <w:i w:val="0"/>
          <w:iCs w:val="0"/>
        </w:rPr>
        <w:t xml:space="preserve"> </w:t>
      </w:r>
      <w:r w:rsidRPr="00764EFA">
        <w:rPr>
          <w:rStyle w:val="Emphasis"/>
          <w:rFonts w:asciiTheme="minorHAnsi" w:eastAsiaTheme="majorEastAsia" w:hAnsiTheme="minorHAnsi" w:cstheme="minorHAnsi"/>
          <w:i w:val="0"/>
          <w:iCs w:val="0"/>
        </w:rPr>
        <w:t xml:space="preserve">Katarina </w:t>
      </w:r>
      <w:proofErr w:type="spellStart"/>
      <w:r w:rsidRPr="00764EFA">
        <w:rPr>
          <w:rStyle w:val="Emphasis"/>
          <w:rFonts w:asciiTheme="minorHAnsi" w:eastAsiaTheme="majorEastAsia" w:hAnsiTheme="minorHAnsi" w:cstheme="minorHAnsi"/>
          <w:i w:val="0"/>
          <w:iCs w:val="0"/>
        </w:rPr>
        <w:t>Juselius</w:t>
      </w:r>
      <w:proofErr w:type="spellEnd"/>
      <w:r>
        <w:rPr>
          <w:rStyle w:val="Emphasis"/>
          <w:rFonts w:eastAsiaTheme="majorEastAsia"/>
          <w:i w:val="0"/>
          <w:iCs w:val="0"/>
        </w:rPr>
        <w:t xml:space="preserve"> </w:t>
      </w:r>
      <w:r w:rsidRPr="00764EFA">
        <w:rPr>
          <w:rStyle w:val="Emphasis"/>
          <w:rFonts w:asciiTheme="minorHAnsi" w:eastAsiaTheme="majorEastAsia" w:hAnsiTheme="minorHAnsi" w:cstheme="minorHAnsi"/>
          <w:i w:val="0"/>
          <w:iCs w:val="0"/>
        </w:rPr>
        <w:t>(2006)</w:t>
      </w:r>
      <w:r w:rsidR="00764EFA">
        <w:rPr>
          <w:rFonts w:asciiTheme="minorHAnsi" w:hAnsiTheme="minorHAnsi"/>
        </w:rPr>
        <w:t>,</w:t>
      </w:r>
      <w:r w:rsidRPr="003B0A0F">
        <w:rPr>
          <w:rFonts w:asciiTheme="minorHAnsi" w:hAnsiTheme="minorHAnsi"/>
        </w:rPr>
        <w:t xml:space="preserve"> the choice of lag length in a VAR model is crucial for capturing </w:t>
      </w:r>
      <w:r w:rsidRPr="003B0A0F">
        <w:rPr>
          <w:rFonts w:asciiTheme="minorHAnsi" w:hAnsiTheme="minorHAnsi"/>
        </w:rPr>
        <w:lastRenderedPageBreak/>
        <w:t>the true dynamic structure of the data. If the lag length is too small, the model may suffer from omitted variable bias, leading to autocorrelated residuals and poor predictive performance. This can distort impulse response functions and Granger causality tests, resulting in misleading inferences.</w:t>
      </w:r>
    </w:p>
    <w:p w14:paraId="1E5B9F3C" w14:textId="77777777" w:rsidR="007845A2" w:rsidRDefault="007845A2" w:rsidP="009C3EC4">
      <w:pPr>
        <w:pStyle w:val="NormalWeb"/>
        <w:spacing w:line="360" w:lineRule="auto"/>
        <w:jc w:val="both"/>
        <w:rPr>
          <w:rFonts w:asciiTheme="minorHAnsi" w:hAnsiTheme="minorHAnsi"/>
        </w:rPr>
      </w:pPr>
      <w:r w:rsidRPr="003B0A0F">
        <w:rPr>
          <w:rFonts w:asciiTheme="minorHAnsi" w:hAnsiTheme="minorHAnsi"/>
        </w:rPr>
        <w:t>Conversely, if the lag length is too large, the model becomes over-parameterized, increasing the risk of multicollinearity and reducing the degrees of freedom. This can lead to inefficient estimates and wider confidence intervals, making hypothesis testing less reliable.</w:t>
      </w:r>
      <w:r>
        <w:rPr>
          <w:rFonts w:asciiTheme="minorHAnsi" w:hAnsiTheme="minorHAnsi"/>
        </w:rPr>
        <w:t xml:space="preserve"> </w:t>
      </w:r>
    </w:p>
    <w:p w14:paraId="3BF88608" w14:textId="77777777" w:rsidR="007845A2" w:rsidRPr="007845A2" w:rsidRDefault="007845A2" w:rsidP="009C3EC4">
      <w:pPr>
        <w:rPr>
          <w:lang w:val="en-US"/>
        </w:rPr>
      </w:pPr>
      <w:r w:rsidRPr="007845A2">
        <w:rPr>
          <w:lang w:val="en-US"/>
        </w:rPr>
        <w:t xml:space="preserve">This issue may arise because some annual variables were converted into monthly values by repeating them for each month of the year. As a result, when conducting the tests, these repeated variables may be assigned zeros as their values, affecting the outcomes. </w:t>
      </w:r>
    </w:p>
    <w:p w14:paraId="6627C201" w14:textId="77777777" w:rsidR="00BE6D5F" w:rsidRDefault="00BE6D5F" w:rsidP="009C3EC4">
      <w:pPr>
        <w:rPr>
          <w:lang w:val="en-US"/>
        </w:rPr>
      </w:pPr>
    </w:p>
    <w:p w14:paraId="483AB473" w14:textId="338DE8C6" w:rsidR="007845A2" w:rsidRPr="007845A2" w:rsidRDefault="007845A2" w:rsidP="009C3EC4">
      <w:pPr>
        <w:rPr>
          <w:lang w:val="en-US"/>
        </w:rPr>
      </w:pPr>
      <w:r w:rsidRPr="007845A2">
        <w:rPr>
          <w:lang w:val="en-US"/>
        </w:rPr>
        <w:t>The Inverse Roots of the AR Characteristic polynomial plot shows that all roots lie within the unit circle. According to the literature (</w:t>
      </w:r>
      <w:proofErr w:type="spellStart"/>
      <w:r w:rsidRPr="007845A2">
        <w:rPr>
          <w:lang w:val="en-US"/>
        </w:rPr>
        <w:t>Juselius</w:t>
      </w:r>
      <w:proofErr w:type="spellEnd"/>
      <w:r w:rsidRPr="007845A2">
        <w:rPr>
          <w:lang w:val="en-US"/>
        </w:rPr>
        <w:t xml:space="preserve">, 2006), the inverse roots of the </w:t>
      </w:r>
      <w:r w:rsidRPr="007845A2">
        <w:rPr>
          <w:rStyle w:val="Strong"/>
          <w:b w:val="0"/>
          <w:bCs w:val="0"/>
          <w:lang w:val="en-US"/>
        </w:rPr>
        <w:t>AR characteristic polynomial</w:t>
      </w:r>
      <w:r w:rsidRPr="007845A2">
        <w:rPr>
          <w:lang w:val="en-US"/>
        </w:rPr>
        <w:t xml:space="preserve"> should lie inside the unit circle for the VAR system to be stable. This ensures that the system does not exhibit explosive behavior and that the estimated relationships are meaningful for forecasting and impulse response analysis.</w:t>
      </w:r>
    </w:p>
    <w:p w14:paraId="2BCB9CB8" w14:textId="77777777" w:rsidR="00BE6D5F" w:rsidRDefault="00BE6D5F" w:rsidP="009C3EC4">
      <w:pPr>
        <w:rPr>
          <w:lang w:val="en-US"/>
        </w:rPr>
      </w:pPr>
    </w:p>
    <w:p w14:paraId="0F298DED" w14:textId="1E4A848B" w:rsidR="007845A2" w:rsidRPr="007845A2" w:rsidRDefault="007845A2" w:rsidP="009C3EC4">
      <w:pPr>
        <w:rPr>
          <w:lang w:val="en-US"/>
        </w:rPr>
      </w:pPr>
      <w:r w:rsidRPr="007845A2">
        <w:rPr>
          <w:lang w:val="en-US"/>
        </w:rPr>
        <w:t>The Jarque-</w:t>
      </w:r>
      <w:proofErr w:type="spellStart"/>
      <w:r w:rsidRPr="007845A2">
        <w:rPr>
          <w:lang w:val="en-US"/>
        </w:rPr>
        <w:t>Bera</w:t>
      </w:r>
      <w:proofErr w:type="spellEnd"/>
      <w:r w:rsidRPr="007845A2">
        <w:rPr>
          <w:lang w:val="en-US"/>
        </w:rPr>
        <w:t xml:space="preserve"> test results show that the residuals deviate significantly from normality since the p-values are below 0,05 for all of the components. This suggests potential non-Gaussian characteristics in the data, which may impact inference. Additionally, the Lagrange Multiplier (LM) test indicates that some autocorrelation is present in the residuals, this however is a normal issue when dealing with a macroeconomic model.</w:t>
      </w:r>
    </w:p>
    <w:p w14:paraId="48367106" w14:textId="77777777" w:rsidR="007845A2" w:rsidRDefault="007845A2" w:rsidP="009C3EC4">
      <w:pPr>
        <w:pStyle w:val="NormalWeb"/>
        <w:spacing w:line="360" w:lineRule="auto"/>
        <w:jc w:val="both"/>
        <w:rPr>
          <w:rFonts w:asciiTheme="minorHAnsi" w:hAnsiTheme="minorHAnsi"/>
        </w:rPr>
      </w:pPr>
      <w:r w:rsidRPr="00AD2090">
        <w:rPr>
          <w:rFonts w:asciiTheme="minorHAnsi" w:hAnsiTheme="minorHAnsi"/>
        </w:rPr>
        <w:t xml:space="preserve">The impulse response function results support the safe-haven hypothesis. First, the response of the exchange rate to </w:t>
      </w:r>
      <w:r>
        <w:rPr>
          <w:rFonts w:asciiTheme="minorHAnsi" w:hAnsiTheme="minorHAnsi"/>
        </w:rPr>
        <w:t>the</w:t>
      </w:r>
      <w:r w:rsidRPr="00AD2090">
        <w:rPr>
          <w:rFonts w:asciiTheme="minorHAnsi" w:hAnsiTheme="minorHAnsi"/>
        </w:rPr>
        <w:t xml:space="preserve"> exchange rate innovation is positive for the first two periods before fading out by the third month. As previously explained, the exchange rate is bilateral with the US dollar. In this context, a shock in the US dollar leads to a positive response from the Swiss franc.</w:t>
      </w:r>
    </w:p>
    <w:p w14:paraId="6B9AC84C" w14:textId="120E0BBC" w:rsidR="007845A2" w:rsidRDefault="007845A2" w:rsidP="009C3EC4">
      <w:pPr>
        <w:pStyle w:val="NormalWeb"/>
        <w:spacing w:line="360" w:lineRule="auto"/>
        <w:jc w:val="both"/>
        <w:rPr>
          <w:rFonts w:asciiTheme="minorHAnsi" w:hAnsiTheme="minorHAnsi"/>
        </w:rPr>
      </w:pPr>
      <w:r>
        <w:rPr>
          <w:rFonts w:asciiTheme="minorHAnsi" w:hAnsiTheme="minorHAnsi"/>
        </w:rPr>
        <w:lastRenderedPageBreak/>
        <w:t xml:space="preserve">We can then analyze what happens to the currency, when there is a shock in the US inflation. Amongst the other </w:t>
      </w:r>
      <w:r w:rsidR="002B4B4D">
        <w:rPr>
          <w:rFonts w:asciiTheme="minorHAnsi" w:hAnsiTheme="minorHAnsi"/>
        </w:rPr>
        <w:t>factors</w:t>
      </w:r>
      <w:r>
        <w:rPr>
          <w:rFonts w:asciiTheme="minorHAnsi" w:hAnsiTheme="minorHAnsi"/>
        </w:rPr>
        <w:t xml:space="preserve">, this shows the strongest response, meaning, when the inflation rises in the US, the franc’s course appreciates. </w:t>
      </w:r>
    </w:p>
    <w:p w14:paraId="2C02F2A3" w14:textId="77777777" w:rsidR="007845A2" w:rsidRPr="007845A2" w:rsidRDefault="007845A2" w:rsidP="009C3EC4">
      <w:pPr>
        <w:rPr>
          <w:lang w:val="en-US"/>
        </w:rPr>
      </w:pPr>
      <w:r w:rsidRPr="007845A2">
        <w:rPr>
          <w:lang w:val="en-US"/>
        </w:rPr>
        <w:t xml:space="preserve">The response to oil price innovation presents an intriguing result. The impulse response function initially indicates a positive reaction of the Swiss franc, which contradicts the conventional expectation that rising oil prices typically weaken the currencies of small, resource-dependent economies. This finding reinforces the safe-haven hypothesis, suggesting that investors may turn to the Swiss franc during periods of oil price volatility, viewing it as a stable asset regardless of traditional economic vulnerabilities. However, the response is modest, and we cannot conclude anything significant based on this result. </w:t>
      </w:r>
    </w:p>
    <w:p w14:paraId="082327C4" w14:textId="77777777" w:rsidR="007845A2" w:rsidRDefault="007845A2" w:rsidP="009C3EC4">
      <w:pPr>
        <w:pStyle w:val="NormalWeb"/>
        <w:spacing w:line="360" w:lineRule="auto"/>
        <w:jc w:val="both"/>
        <w:rPr>
          <w:rFonts w:asciiTheme="minorHAnsi" w:hAnsiTheme="minorHAnsi"/>
        </w:rPr>
      </w:pPr>
      <w:r w:rsidRPr="00E27FA6">
        <w:rPr>
          <w:rFonts w:asciiTheme="minorHAnsi" w:hAnsiTheme="minorHAnsi"/>
        </w:rPr>
        <w:t>Lastly, the geopolitical risk factor exhibits a slightly positive response from month two to month three. However, it could be argued that there is little to no significant reaction, which in itself is a noteworthy finding. This suggests that during periods of geopolitical turbulence, the Swiss franc remains relatively unaffected. This resilience can be attributed to Switzerland's consistently low inflation rates, stable interest rates, and, most importantly, its strong and predictable political environment.</w:t>
      </w:r>
    </w:p>
    <w:p w14:paraId="69B2EC86" w14:textId="2B08A4B9" w:rsidR="009A1A2C" w:rsidRDefault="00DB5FAD" w:rsidP="009C3EC4">
      <w:pPr>
        <w:pStyle w:val="NormalWeb"/>
        <w:keepNext/>
        <w:spacing w:line="360" w:lineRule="auto"/>
        <w:jc w:val="both"/>
      </w:pPr>
      <w:r>
        <w:rPr>
          <w:noProof/>
        </w:rPr>
        <w:lastRenderedPageBreak/>
        <w:drawing>
          <wp:anchor distT="0" distB="0" distL="114300" distR="114300" simplePos="0" relativeHeight="251664384" behindDoc="1" locked="0" layoutInCell="1" allowOverlap="1" wp14:anchorId="407E9CAE" wp14:editId="20D70D25">
            <wp:simplePos x="0" y="0"/>
            <wp:positionH relativeFrom="column">
              <wp:posOffset>-172085</wp:posOffset>
            </wp:positionH>
            <wp:positionV relativeFrom="paragraph">
              <wp:posOffset>1396365</wp:posOffset>
            </wp:positionV>
            <wp:extent cx="6235700" cy="3841750"/>
            <wp:effectExtent l="0" t="0" r="0" b="6350"/>
            <wp:wrapTopAndBottom/>
            <wp:docPr id="540296640" name="Picture 2" descr="A graph of a graph&#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0296640" name="Picture 2" descr="A graph of a graph&#10;&#10;Description automatically generated with medium confidence"/>
                    <pic:cNvPicPr/>
                  </pic:nvPicPr>
                  <pic:blipFill>
                    <a:blip r:embed="rId16" cstate="print">
                      <a:extLst>
                        <a:ext uri="{28A0092B-C50C-407E-A947-70E740481C1C}">
                          <a14:useLocalDpi xmlns:a14="http://schemas.microsoft.com/office/drawing/2010/main" val="0"/>
                        </a:ext>
                      </a:extLst>
                    </a:blip>
                    <a:stretch>
                      <a:fillRect/>
                    </a:stretch>
                  </pic:blipFill>
                  <pic:spPr>
                    <a:xfrm>
                      <a:off x="0" y="0"/>
                      <a:ext cx="6235700" cy="3841750"/>
                    </a:xfrm>
                    <a:prstGeom prst="rect">
                      <a:avLst/>
                    </a:prstGeom>
                  </pic:spPr>
                </pic:pic>
              </a:graphicData>
            </a:graphic>
            <wp14:sizeRelH relativeFrom="page">
              <wp14:pctWidth>0</wp14:pctWidth>
            </wp14:sizeRelH>
            <wp14:sizeRelV relativeFrom="page">
              <wp14:pctHeight>0</wp14:pctHeight>
            </wp14:sizeRelV>
          </wp:anchor>
        </w:drawing>
      </w:r>
      <w:r w:rsidR="007845A2" w:rsidRPr="004425F1">
        <w:rPr>
          <w:rFonts w:asciiTheme="minorHAnsi" w:hAnsiTheme="minorHAnsi"/>
        </w:rPr>
        <w:t xml:space="preserve">When examining capital flows, the findings align with those of </w:t>
      </w:r>
      <w:proofErr w:type="spellStart"/>
      <w:r w:rsidR="007845A2" w:rsidRPr="004425F1">
        <w:rPr>
          <w:rFonts w:asciiTheme="minorHAnsi" w:hAnsiTheme="minorHAnsi"/>
        </w:rPr>
        <w:t>Yeșin</w:t>
      </w:r>
      <w:proofErr w:type="spellEnd"/>
      <w:r w:rsidR="007845A2" w:rsidRPr="004425F1">
        <w:rPr>
          <w:rFonts w:asciiTheme="minorHAnsi" w:hAnsiTheme="minorHAnsi"/>
        </w:rPr>
        <w:t xml:space="preserve"> (2017). There is no strong evidence suggesting that capital flows significantly impact the Swiss franc. However, this study only considers foreign direct investment, which may limit the scope of the analysis. Future research could explore broader measures of capital flows to gain</w:t>
      </w:r>
      <w:r w:rsidR="007845A2">
        <w:rPr>
          <w:rFonts w:asciiTheme="minorHAnsi" w:hAnsiTheme="minorHAnsi"/>
        </w:rPr>
        <w:t xml:space="preserve"> </w:t>
      </w:r>
      <w:r w:rsidR="007845A2" w:rsidRPr="004425F1">
        <w:rPr>
          <w:rFonts w:asciiTheme="minorHAnsi" w:hAnsiTheme="minorHAnsi"/>
        </w:rPr>
        <w:t>a</w:t>
      </w:r>
      <w:r w:rsidR="009C3EC4">
        <w:rPr>
          <w:rFonts w:asciiTheme="minorHAnsi" w:hAnsiTheme="minorHAnsi"/>
        </w:rPr>
        <w:t xml:space="preserve"> </w:t>
      </w:r>
      <w:r w:rsidR="007845A2" w:rsidRPr="004425F1">
        <w:rPr>
          <w:rFonts w:asciiTheme="minorHAnsi" w:hAnsiTheme="minorHAnsi"/>
        </w:rPr>
        <w:t>more</w:t>
      </w:r>
      <w:r w:rsidR="009C3EC4">
        <w:rPr>
          <w:rFonts w:asciiTheme="minorHAnsi" w:hAnsiTheme="minorHAnsi"/>
        </w:rPr>
        <w:t xml:space="preserve"> </w:t>
      </w:r>
      <w:r w:rsidR="007845A2" w:rsidRPr="004425F1">
        <w:rPr>
          <w:rFonts w:asciiTheme="minorHAnsi" w:hAnsiTheme="minorHAnsi"/>
        </w:rPr>
        <w:t>comprehensive understanding.</w:t>
      </w:r>
    </w:p>
    <w:p w14:paraId="749086E4" w14:textId="7F542473" w:rsidR="00764EFA" w:rsidRPr="00DA665F" w:rsidRDefault="009A1A2C" w:rsidP="00453665">
      <w:pPr>
        <w:pStyle w:val="Figure"/>
        <w:rPr>
          <w:lang w:val="en-US"/>
        </w:rPr>
      </w:pPr>
      <w:bookmarkStart w:id="35" w:name="_Toc192767934"/>
      <w:r w:rsidRPr="00DA665F">
        <w:rPr>
          <w:lang w:val="en-US"/>
        </w:rPr>
        <w:t xml:space="preserve">Figure </w:t>
      </w:r>
      <w:r>
        <w:fldChar w:fldCharType="begin"/>
      </w:r>
      <w:r w:rsidRPr="00DA665F">
        <w:rPr>
          <w:lang w:val="en-US"/>
        </w:rPr>
        <w:instrText xml:space="preserve"> SEQ Figure \* ARABIC </w:instrText>
      </w:r>
      <w:r>
        <w:fldChar w:fldCharType="separate"/>
      </w:r>
      <w:r w:rsidR="006B07C3">
        <w:rPr>
          <w:noProof/>
          <w:lang w:val="en-US"/>
        </w:rPr>
        <w:t>4</w:t>
      </w:r>
      <w:r>
        <w:fldChar w:fldCharType="end"/>
      </w:r>
      <w:r w:rsidR="002343EC" w:rsidRPr="00453665">
        <w:rPr>
          <w:lang w:val="en-US"/>
        </w:rPr>
        <w:t xml:space="preserve">: </w:t>
      </w:r>
      <w:r w:rsidR="00CD1096" w:rsidRPr="00764EFA">
        <w:rPr>
          <w:lang w:val="en-US"/>
        </w:rPr>
        <w:t>Responses of the franc to in</w:t>
      </w:r>
      <w:r w:rsidR="00CD1096">
        <w:rPr>
          <w:lang w:val="en-US"/>
        </w:rPr>
        <w:t>novati</w:t>
      </w:r>
      <w:r w:rsidR="00816547">
        <w:rPr>
          <w:lang w:val="en-US"/>
        </w:rPr>
        <w:t>ve shocks in different factors</w:t>
      </w:r>
      <w:bookmarkEnd w:id="35"/>
    </w:p>
    <w:p w14:paraId="47B947CB" w14:textId="268B187B" w:rsidR="007845A2" w:rsidRPr="00764EFA" w:rsidRDefault="002343EC" w:rsidP="00453665">
      <w:pPr>
        <w:pStyle w:val="Figure"/>
        <w:rPr>
          <w:lang w:val="en-US"/>
        </w:rPr>
      </w:pPr>
      <w:r w:rsidRPr="00453665">
        <w:rPr>
          <w:bCs w:val="0"/>
          <w:lang w:val="en-US"/>
        </w:rPr>
        <w:t>Sourc</w:t>
      </w:r>
      <w:r w:rsidR="00453665">
        <w:rPr>
          <w:bCs w:val="0"/>
          <w:lang w:val="en-US"/>
        </w:rPr>
        <w:t>e:</w:t>
      </w:r>
      <w:r>
        <w:rPr>
          <w:lang w:val="en-US"/>
        </w:rPr>
        <w:t xml:space="preserve"> </w:t>
      </w:r>
      <w:r w:rsidR="006457C5">
        <w:rPr>
          <w:lang w:val="en-US"/>
        </w:rPr>
        <w:t>Authors'</w:t>
      </w:r>
      <w:r w:rsidR="00C66DDF">
        <w:rPr>
          <w:lang w:val="en-US"/>
        </w:rPr>
        <w:t xml:space="preserve"> </w:t>
      </w:r>
      <w:r w:rsidR="005A2CEF">
        <w:rPr>
          <w:lang w:val="en-US"/>
        </w:rPr>
        <w:t>computations</w:t>
      </w:r>
    </w:p>
    <w:p w14:paraId="03DD1642" w14:textId="2A34A850" w:rsidR="007845A2" w:rsidRPr="00B33772" w:rsidRDefault="007845A2" w:rsidP="00B33772">
      <w:pPr>
        <w:pStyle w:val="Heading1"/>
      </w:pPr>
      <w:bookmarkStart w:id="36" w:name="_Toc191907704"/>
      <w:r w:rsidRPr="00B33772">
        <w:lastRenderedPageBreak/>
        <w:t>Conclusion</w:t>
      </w:r>
      <w:bookmarkEnd w:id="36"/>
      <w:r w:rsidR="00334A3D">
        <w:t xml:space="preserve"> and Recommendations</w:t>
      </w:r>
    </w:p>
    <w:p w14:paraId="53AB90F5" w14:textId="09BE1E97" w:rsidR="007845A2" w:rsidRPr="00A93DAA" w:rsidRDefault="007845A2" w:rsidP="009C3EC4">
      <w:pPr>
        <w:pStyle w:val="NormalWeb"/>
        <w:spacing w:line="360" w:lineRule="auto"/>
        <w:jc w:val="both"/>
        <w:rPr>
          <w:rFonts w:asciiTheme="minorHAnsi" w:hAnsiTheme="minorHAnsi"/>
        </w:rPr>
      </w:pPr>
      <w:r w:rsidRPr="00A93DAA">
        <w:rPr>
          <w:rFonts w:asciiTheme="minorHAnsi" w:hAnsiTheme="minorHAnsi"/>
        </w:rPr>
        <w:t xml:space="preserve">The analysis of the Swiss franc’s exchange rate dynamics highlights its resilience in response to various economic shocks. The findings align with previous research on the safe-haven properties of the Swiss franc, particularly its tendency to appreciate in times of global financial instability. The impulse response function results indicate that the franc either reacts positively or shows minimal negative responses to different shocks, </w:t>
      </w:r>
      <w:r w:rsidR="009C3EC4">
        <w:rPr>
          <w:rFonts w:asciiTheme="minorHAnsi" w:hAnsiTheme="minorHAnsi"/>
        </w:rPr>
        <w:t>supporting</w:t>
      </w:r>
      <w:r w:rsidRPr="00A93DAA">
        <w:rPr>
          <w:rFonts w:asciiTheme="minorHAnsi" w:hAnsiTheme="minorHAnsi"/>
        </w:rPr>
        <w:t xml:space="preserve"> its safe-haven status. The currency's response to oil price shocks, which initially showed appreciation, deviates from the general assumption that small economies with limited natural resources would experience depreciation. This suggests that Switzerland's economic structure and financial market stability play a crucial role in mitigating external shocks.</w:t>
      </w:r>
    </w:p>
    <w:p w14:paraId="77E4DC92" w14:textId="77777777" w:rsidR="007845A2" w:rsidRPr="00A93DAA" w:rsidRDefault="007845A2" w:rsidP="009C3EC4">
      <w:pPr>
        <w:pStyle w:val="NormalWeb"/>
        <w:spacing w:line="360" w:lineRule="auto"/>
        <w:jc w:val="both"/>
        <w:rPr>
          <w:rFonts w:asciiTheme="minorHAnsi" w:hAnsiTheme="minorHAnsi"/>
        </w:rPr>
      </w:pPr>
      <w:r w:rsidRPr="00A93DAA">
        <w:rPr>
          <w:rFonts w:asciiTheme="minorHAnsi" w:hAnsiTheme="minorHAnsi"/>
        </w:rPr>
        <w:t>From a historical perspective, the Balassa-Samuelson hypothesis provides additional context to these findings. The long-term appreciation of the Swiss franc can be partly attributed to Switzerland's productivity growth in the tradable sector, which exceeds that of its trading partners. This structural factor has contributed to persistent real exchange rate appreciation and has played a role in the currency's strength. Additionally, inflationary shocks in the U.S. appear to lead to franc appreciation, emphasizing the currency’s role as a hedge against inflationary pressures abroad.</w:t>
      </w:r>
    </w:p>
    <w:p w14:paraId="21EEB784" w14:textId="09223A83" w:rsidR="007845A2" w:rsidRPr="00A93DAA" w:rsidRDefault="007845A2" w:rsidP="009C3EC4">
      <w:pPr>
        <w:pStyle w:val="NormalWeb"/>
        <w:spacing w:line="360" w:lineRule="auto"/>
        <w:jc w:val="both"/>
        <w:rPr>
          <w:rFonts w:asciiTheme="minorHAnsi" w:hAnsiTheme="minorHAnsi"/>
        </w:rPr>
      </w:pPr>
      <w:r w:rsidRPr="00A93DAA">
        <w:rPr>
          <w:rFonts w:asciiTheme="minorHAnsi" w:hAnsiTheme="minorHAnsi"/>
        </w:rPr>
        <w:t xml:space="preserve">The limited influence of capital flows, as observed in this study, aligns with previous research suggesting that capital movements alone do not explain fluctuations in the Swiss franc’s value. However, this study focused </w:t>
      </w:r>
      <w:r w:rsidR="009C3EC4">
        <w:rPr>
          <w:rFonts w:asciiTheme="minorHAnsi" w:hAnsiTheme="minorHAnsi"/>
        </w:rPr>
        <w:t>only</w:t>
      </w:r>
      <w:r w:rsidRPr="00A93DAA">
        <w:rPr>
          <w:rFonts w:asciiTheme="minorHAnsi" w:hAnsiTheme="minorHAnsi"/>
        </w:rPr>
        <w:t xml:space="preserve"> on foreign direct investment, leaving room for further research on broader capital flow dynamics.</w:t>
      </w:r>
    </w:p>
    <w:p w14:paraId="5E02FAC6" w14:textId="35460067" w:rsidR="007845A2" w:rsidRPr="00A93DAA" w:rsidRDefault="007845A2" w:rsidP="009C3EC4">
      <w:pPr>
        <w:pStyle w:val="NormalWeb"/>
        <w:spacing w:line="360" w:lineRule="auto"/>
        <w:jc w:val="both"/>
        <w:rPr>
          <w:rFonts w:asciiTheme="minorHAnsi" w:hAnsiTheme="minorHAnsi"/>
        </w:rPr>
      </w:pPr>
      <w:r w:rsidRPr="00A93DAA">
        <w:rPr>
          <w:rFonts w:asciiTheme="minorHAnsi" w:hAnsiTheme="minorHAnsi"/>
        </w:rPr>
        <w:t xml:space="preserve">In the context of geopolitical risk, the Swiss franc’s muted reaction to increased uncertainty further supports its role as a stable currency. Switzerland's historically low inflation, stable interest rates, and relatively predictable political environment contribute to this stability. The country’s neutrality has long been a cornerstone of its financial and monetary stability, insulating it to some extent from external political conflicts. However, the current global environment, marked by heightened geopolitical tensions and </w:t>
      </w:r>
      <w:r w:rsidRPr="00A93DAA">
        <w:rPr>
          <w:rFonts w:asciiTheme="minorHAnsi" w:hAnsiTheme="minorHAnsi"/>
        </w:rPr>
        <w:lastRenderedPageBreak/>
        <w:t>economic uncertainty, presents potential challenges. While Switzerland's policy of neutrality has historically provided stability, ongoing conflicts and shifting global alliances may test the limits of its financial independence. Future research may need to examine whether prolonged geopolitical turmoil could alter the dynamics of the Swiss franc's safe-haven status.</w:t>
      </w:r>
      <w:r w:rsidR="009C3EC4">
        <w:rPr>
          <w:rFonts w:asciiTheme="minorHAnsi" w:hAnsiTheme="minorHAnsi"/>
        </w:rPr>
        <w:t xml:space="preserve"> And one question arises frequently: Will the franc’s high valuation persist in the long run?</w:t>
      </w:r>
    </w:p>
    <w:p w14:paraId="335B6422" w14:textId="7FDA89AE" w:rsidR="007845A2" w:rsidRPr="00E323E4" w:rsidRDefault="007845A2" w:rsidP="009C3EC4">
      <w:pPr>
        <w:pStyle w:val="NormalWeb"/>
        <w:spacing w:line="360" w:lineRule="auto"/>
        <w:jc w:val="both"/>
        <w:rPr>
          <w:rFonts w:asciiTheme="minorHAnsi" w:hAnsiTheme="minorHAnsi"/>
        </w:rPr>
      </w:pPr>
      <w:r w:rsidRPr="00A93DAA">
        <w:rPr>
          <w:rFonts w:asciiTheme="minorHAnsi" w:hAnsiTheme="minorHAnsi"/>
        </w:rPr>
        <w:t xml:space="preserve">Despite these uncertainties, the findings in this study provide a consistent picture of the Swiss franc’s response to </w:t>
      </w:r>
      <w:r w:rsidR="001B6610">
        <w:rPr>
          <w:rFonts w:asciiTheme="minorHAnsi" w:hAnsiTheme="minorHAnsi"/>
        </w:rPr>
        <w:t xml:space="preserve">global and </w:t>
      </w:r>
      <w:r w:rsidRPr="00A93DAA">
        <w:rPr>
          <w:rFonts w:asciiTheme="minorHAnsi" w:hAnsiTheme="minorHAnsi"/>
        </w:rPr>
        <w:t>economic shocks, reinforcing its unique position in global financial markets.</w:t>
      </w:r>
    </w:p>
    <w:p w14:paraId="67168BE7" w14:textId="4DC9BAFE" w:rsidR="007845A2" w:rsidRDefault="005A7754" w:rsidP="009C3EC4">
      <w:pPr>
        <w:rPr>
          <w:lang w:val="en-US"/>
        </w:rPr>
      </w:pPr>
      <w:r>
        <w:rPr>
          <w:lang w:val="en-US"/>
        </w:rPr>
        <w:t xml:space="preserve">Based on the findings of this study, Swiss policymakers should maintain a balanced monetary policy </w:t>
      </w:r>
      <w:r w:rsidR="001F1D71">
        <w:rPr>
          <w:lang w:val="en-US"/>
        </w:rPr>
        <w:t xml:space="preserve">as well as </w:t>
      </w:r>
      <w:r w:rsidR="002D7C20">
        <w:rPr>
          <w:lang w:val="en-US"/>
        </w:rPr>
        <w:t xml:space="preserve">a </w:t>
      </w:r>
      <w:r w:rsidR="001F1D71">
        <w:rPr>
          <w:lang w:val="en-US"/>
        </w:rPr>
        <w:t xml:space="preserve">careful political environment, that ensures both price stability and economic competitiveness. </w:t>
      </w:r>
      <w:r w:rsidR="00F64C3E">
        <w:rPr>
          <w:lang w:val="en-US"/>
        </w:rPr>
        <w:t xml:space="preserve">Given the franc’s tendency to appreciate during periods of global uncertainty, it is essential to keep </w:t>
      </w:r>
      <w:r w:rsidR="00012990">
        <w:rPr>
          <w:lang w:val="en-US"/>
        </w:rPr>
        <w:t>interest rates stable and above zero to maintain inflation effectively while p</w:t>
      </w:r>
      <w:r w:rsidR="008B7023">
        <w:rPr>
          <w:lang w:val="en-US"/>
        </w:rPr>
        <w:t xml:space="preserve">reventing excessive currency appreciation. A stable interest rate policy </w:t>
      </w:r>
      <w:r w:rsidR="00485995">
        <w:rPr>
          <w:lang w:val="en-US"/>
        </w:rPr>
        <w:t xml:space="preserve">helps anchor inflation expectations and supports long-term economic equilibrium. </w:t>
      </w:r>
    </w:p>
    <w:p w14:paraId="5A9C7C2B" w14:textId="77777777" w:rsidR="00485995" w:rsidRDefault="00485995" w:rsidP="009C3EC4">
      <w:pPr>
        <w:rPr>
          <w:lang w:val="en-US"/>
        </w:rPr>
      </w:pPr>
    </w:p>
    <w:p w14:paraId="6578E4FF" w14:textId="547CA523" w:rsidR="00485995" w:rsidRDefault="00485995" w:rsidP="009C3EC4">
      <w:pPr>
        <w:rPr>
          <w:lang w:val="en-US"/>
        </w:rPr>
      </w:pPr>
      <w:r>
        <w:rPr>
          <w:lang w:val="en-US"/>
        </w:rPr>
        <w:t xml:space="preserve">At the same time, preventing an overly strong franc </w:t>
      </w:r>
      <w:r w:rsidR="00B01FAF">
        <w:rPr>
          <w:lang w:val="en-US"/>
        </w:rPr>
        <w:t xml:space="preserve">should remain in consideration. </w:t>
      </w:r>
      <w:r w:rsidR="000A1670">
        <w:rPr>
          <w:lang w:val="en-US"/>
        </w:rPr>
        <w:t xml:space="preserve">While a </w:t>
      </w:r>
      <w:r w:rsidR="00DD39B0">
        <w:rPr>
          <w:lang w:val="en-US"/>
        </w:rPr>
        <w:t xml:space="preserve">strong currency </w:t>
      </w:r>
      <w:r w:rsidR="00C705FE">
        <w:rPr>
          <w:lang w:val="en-US"/>
        </w:rPr>
        <w:t xml:space="preserve">benefits </w:t>
      </w:r>
      <w:r w:rsidR="000A1670">
        <w:rPr>
          <w:lang w:val="en-US"/>
        </w:rPr>
        <w:t>purchasing power and price stability, excessive appreciation can harm Swiss exports and reduce overall economic growth. The SNB</w:t>
      </w:r>
      <w:r w:rsidR="00DD39B0">
        <w:rPr>
          <w:lang w:val="en-US"/>
        </w:rPr>
        <w:t xml:space="preserve"> should remain prepared to intervene in foreign exchange markets or adjust policy rates </w:t>
      </w:r>
      <w:r w:rsidR="00E21D8E">
        <w:rPr>
          <w:lang w:val="en-US"/>
        </w:rPr>
        <w:t xml:space="preserve">if necessary to counter sharp, unwarranted franc appreciation, particularly during crisis periods. </w:t>
      </w:r>
    </w:p>
    <w:p w14:paraId="0DA8DF6E" w14:textId="77777777" w:rsidR="00E21D8E" w:rsidRDefault="00E21D8E" w:rsidP="009C3EC4">
      <w:pPr>
        <w:rPr>
          <w:lang w:val="en-US"/>
        </w:rPr>
      </w:pPr>
    </w:p>
    <w:p w14:paraId="5D263E3D" w14:textId="395A558B" w:rsidR="00E21D8E" w:rsidRPr="007845A2" w:rsidRDefault="00E21D8E" w:rsidP="009C3EC4">
      <w:pPr>
        <w:rPr>
          <w:lang w:val="en-US"/>
        </w:rPr>
      </w:pPr>
      <w:r>
        <w:rPr>
          <w:lang w:val="en-US"/>
        </w:rPr>
        <w:t xml:space="preserve">By carefully balancing these factors, Swiss authorities can safeguard economic stability, ensuring that monetary policy remains responsive to external shocks without compromising competitiveness of Swiss industries. </w:t>
      </w:r>
    </w:p>
    <w:p w14:paraId="6702096A" w14:textId="77777777" w:rsidR="007845A2" w:rsidRPr="007845A2" w:rsidRDefault="007845A2" w:rsidP="009C3EC4">
      <w:pPr>
        <w:rPr>
          <w:lang w:val="en-US"/>
        </w:rPr>
      </w:pPr>
    </w:p>
    <w:p w14:paraId="0C69FC23" w14:textId="77777777" w:rsidR="009C21F4" w:rsidRDefault="009C21F4" w:rsidP="009C3EC4">
      <w:pPr>
        <w:rPr>
          <w:lang w:val="en-US"/>
        </w:rPr>
      </w:pPr>
    </w:p>
    <w:p w14:paraId="59FBC11E" w14:textId="1D8B8495" w:rsidR="007845A2" w:rsidRPr="00B33772" w:rsidRDefault="007845A2" w:rsidP="00B33772">
      <w:pPr>
        <w:pStyle w:val="Heading1"/>
      </w:pPr>
      <w:bookmarkStart w:id="37" w:name="_Toc191907705"/>
      <w:r w:rsidRPr="00B33772">
        <w:lastRenderedPageBreak/>
        <w:t>References:</w:t>
      </w:r>
      <w:bookmarkEnd w:id="37"/>
    </w:p>
    <w:p w14:paraId="0B3F90B3" w14:textId="1788979E" w:rsidR="007845A2" w:rsidRPr="00F90D05" w:rsidRDefault="007845A2" w:rsidP="00F90D05">
      <w:pPr>
        <w:rPr>
          <w:lang w:val="en-US"/>
        </w:rPr>
      </w:pPr>
      <w:proofErr w:type="spellStart"/>
      <w:r w:rsidRPr="007845A2">
        <w:rPr>
          <w:rFonts w:cs="Arial"/>
          <w:color w:val="222222"/>
          <w:shd w:val="clear" w:color="auto" w:fill="FFFFFF"/>
          <w:lang w:val="en-US"/>
        </w:rPr>
        <w:t>Anagnoste</w:t>
      </w:r>
      <w:proofErr w:type="spellEnd"/>
      <w:r w:rsidRPr="007845A2">
        <w:rPr>
          <w:rFonts w:cs="Arial"/>
          <w:color w:val="222222"/>
          <w:shd w:val="clear" w:color="auto" w:fill="FFFFFF"/>
          <w:lang w:val="en-US"/>
        </w:rPr>
        <w:t xml:space="preserve">, S., &amp; </w:t>
      </w:r>
      <w:proofErr w:type="spellStart"/>
      <w:r w:rsidRPr="007845A2">
        <w:rPr>
          <w:rFonts w:cs="Arial"/>
          <w:color w:val="222222"/>
          <w:shd w:val="clear" w:color="auto" w:fill="FFFFFF"/>
          <w:lang w:val="en-US"/>
        </w:rPr>
        <w:t>Caraiani</w:t>
      </w:r>
      <w:proofErr w:type="spellEnd"/>
      <w:r w:rsidRPr="007845A2">
        <w:rPr>
          <w:rFonts w:cs="Arial"/>
          <w:color w:val="222222"/>
          <w:shd w:val="clear" w:color="auto" w:fill="FFFFFF"/>
          <w:lang w:val="en-US"/>
        </w:rPr>
        <w:t>, P. (2019). The impact of financial and macroeconomic shocks on the entropy of financial markets. </w:t>
      </w:r>
      <w:r w:rsidRPr="007845A2">
        <w:rPr>
          <w:rFonts w:cs="Arial"/>
          <w:i/>
          <w:iCs/>
          <w:color w:val="222222"/>
          <w:shd w:val="clear" w:color="auto" w:fill="FFFFFF"/>
          <w:lang w:val="en-US"/>
        </w:rPr>
        <w:t>Entropy</w:t>
      </w:r>
      <w:r w:rsidRPr="007845A2">
        <w:rPr>
          <w:rFonts w:cs="Arial"/>
          <w:color w:val="222222"/>
          <w:shd w:val="clear" w:color="auto" w:fill="FFFFFF"/>
          <w:lang w:val="en-US"/>
        </w:rPr>
        <w:t>, </w:t>
      </w:r>
      <w:r w:rsidRPr="007845A2">
        <w:rPr>
          <w:rFonts w:cs="Arial"/>
          <w:i/>
          <w:iCs/>
          <w:color w:val="222222"/>
          <w:shd w:val="clear" w:color="auto" w:fill="FFFFFF"/>
          <w:lang w:val="en-US"/>
        </w:rPr>
        <w:t>21</w:t>
      </w:r>
      <w:r w:rsidRPr="007845A2">
        <w:rPr>
          <w:rFonts w:cs="Arial"/>
          <w:color w:val="222222"/>
          <w:shd w:val="clear" w:color="auto" w:fill="FFFFFF"/>
          <w:lang w:val="en-US"/>
        </w:rPr>
        <w:t>(3), 316.</w:t>
      </w:r>
      <w:r w:rsidRPr="007845A2">
        <w:rPr>
          <w:lang w:val="en-US"/>
        </w:rPr>
        <w:t xml:space="preserve"> </w:t>
      </w:r>
    </w:p>
    <w:p w14:paraId="209EE0C5" w14:textId="77777777" w:rsidR="007845A2" w:rsidRPr="000967D7" w:rsidRDefault="007845A2" w:rsidP="009C3EC4">
      <w:pPr>
        <w:pStyle w:val="NormalWeb"/>
        <w:jc w:val="both"/>
        <w:rPr>
          <w:rFonts w:asciiTheme="minorHAnsi" w:hAnsiTheme="minorHAnsi"/>
        </w:rPr>
      </w:pPr>
      <w:r w:rsidRPr="000967D7">
        <w:rPr>
          <w:rFonts w:asciiTheme="minorHAnsi" w:hAnsiTheme="minorHAnsi" w:cs="Arial"/>
          <w:color w:val="222222"/>
          <w:shd w:val="clear" w:color="auto" w:fill="FFFFFF"/>
        </w:rPr>
        <w:t>Baltensperger, E., &amp; Kugler, P. (2017). </w:t>
      </w:r>
      <w:r w:rsidRPr="000967D7">
        <w:rPr>
          <w:rFonts w:asciiTheme="minorHAnsi" w:hAnsiTheme="minorHAnsi" w:cs="Arial"/>
          <w:i/>
          <w:iCs/>
          <w:color w:val="222222"/>
          <w:shd w:val="clear" w:color="auto" w:fill="FFFFFF"/>
        </w:rPr>
        <w:t>Swiss monetary history since the early 19th century</w:t>
      </w:r>
      <w:r w:rsidRPr="000967D7">
        <w:rPr>
          <w:rFonts w:asciiTheme="minorHAnsi" w:hAnsiTheme="minorHAnsi" w:cs="Arial"/>
          <w:color w:val="222222"/>
          <w:shd w:val="clear" w:color="auto" w:fill="FFFFFF"/>
        </w:rPr>
        <w:t>. Cambridge University Press.</w:t>
      </w:r>
      <w:r w:rsidRPr="000967D7">
        <w:rPr>
          <w:rFonts w:asciiTheme="minorHAnsi" w:hAnsiTheme="minorHAnsi"/>
        </w:rPr>
        <w:t xml:space="preserve"> </w:t>
      </w:r>
    </w:p>
    <w:p w14:paraId="0A21B2D2" w14:textId="77777777" w:rsidR="007845A2" w:rsidRPr="00F1679D" w:rsidRDefault="007845A2" w:rsidP="009C3EC4">
      <w:pPr>
        <w:pStyle w:val="NormalWeb"/>
        <w:jc w:val="both"/>
        <w:rPr>
          <w:rFonts w:asciiTheme="minorHAnsi" w:hAnsiTheme="minorHAnsi"/>
        </w:rPr>
      </w:pPr>
      <w:r w:rsidRPr="00A15E7D">
        <w:rPr>
          <w:rFonts w:asciiTheme="minorHAnsi" w:hAnsiTheme="minorHAnsi" w:cs="Arial"/>
          <w:color w:val="222222"/>
          <w:shd w:val="clear" w:color="auto" w:fill="FFFFFF"/>
        </w:rPr>
        <w:t>Baltensperger, E. (2017). The contribution of monetary institutions to stability: The Swiss case. </w:t>
      </w:r>
      <w:proofErr w:type="spellStart"/>
      <w:r w:rsidRPr="00A15E7D">
        <w:rPr>
          <w:rFonts w:asciiTheme="minorHAnsi" w:hAnsiTheme="minorHAnsi" w:cs="Arial"/>
          <w:i/>
          <w:iCs/>
          <w:color w:val="222222"/>
          <w:shd w:val="clear" w:color="auto" w:fill="FFFFFF"/>
        </w:rPr>
        <w:t>Aussenwirtschaft</w:t>
      </w:r>
      <w:proofErr w:type="spellEnd"/>
      <w:r w:rsidRPr="00A15E7D">
        <w:rPr>
          <w:rFonts w:asciiTheme="minorHAnsi" w:hAnsiTheme="minorHAnsi" w:cs="Arial"/>
          <w:color w:val="222222"/>
          <w:shd w:val="clear" w:color="auto" w:fill="FFFFFF"/>
        </w:rPr>
        <w:t>, </w:t>
      </w:r>
      <w:r w:rsidRPr="00A15E7D">
        <w:rPr>
          <w:rFonts w:asciiTheme="minorHAnsi" w:hAnsiTheme="minorHAnsi" w:cs="Arial"/>
          <w:i/>
          <w:iCs/>
          <w:color w:val="222222"/>
          <w:shd w:val="clear" w:color="auto" w:fill="FFFFFF"/>
        </w:rPr>
        <w:t>68</w:t>
      </w:r>
      <w:r w:rsidRPr="00A15E7D">
        <w:rPr>
          <w:rFonts w:asciiTheme="minorHAnsi" w:hAnsiTheme="minorHAnsi" w:cs="Arial"/>
          <w:color w:val="222222"/>
          <w:shd w:val="clear" w:color="auto" w:fill="FFFFFF"/>
        </w:rPr>
        <w:t>(1), 19-28.</w:t>
      </w:r>
      <w:r w:rsidRPr="00F1679D">
        <w:rPr>
          <w:rFonts w:asciiTheme="minorHAnsi" w:hAnsiTheme="minorHAnsi"/>
        </w:rPr>
        <w:t xml:space="preserve"> Retrieved from </w:t>
      </w:r>
      <w:hyperlink r:id="rId17" w:tgtFrame="_new" w:history="1">
        <w:r w:rsidRPr="00F1679D">
          <w:rPr>
            <w:rStyle w:val="Hyperlink"/>
          </w:rPr>
          <w:t>https://www.econstor.eu/bitstream/10419/231244/1/aussenwirtschaft-v68-i01-p019-028.pdf</w:t>
        </w:r>
      </w:hyperlink>
    </w:p>
    <w:p w14:paraId="49D5E02E" w14:textId="77777777" w:rsidR="007845A2" w:rsidRPr="00F1679D" w:rsidRDefault="007845A2" w:rsidP="009C3EC4">
      <w:pPr>
        <w:pStyle w:val="NormalWeb"/>
        <w:jc w:val="both"/>
        <w:rPr>
          <w:rFonts w:asciiTheme="minorHAnsi" w:hAnsiTheme="minorHAnsi"/>
        </w:rPr>
      </w:pPr>
      <w:r w:rsidRPr="00883DA4">
        <w:rPr>
          <w:rFonts w:asciiTheme="minorHAnsi" w:hAnsiTheme="minorHAnsi" w:cs="Arial"/>
          <w:color w:val="222222"/>
          <w:shd w:val="clear" w:color="auto" w:fill="FFFFFF"/>
        </w:rPr>
        <w:t>Baltensperger, E., &amp; Kugler, P. (2016). The historical origins of the safe haven status of the Swiss franc. </w:t>
      </w:r>
      <w:proofErr w:type="spellStart"/>
      <w:r w:rsidRPr="00883DA4">
        <w:rPr>
          <w:rFonts w:asciiTheme="minorHAnsi" w:hAnsiTheme="minorHAnsi" w:cs="Arial"/>
          <w:i/>
          <w:iCs/>
          <w:color w:val="222222"/>
          <w:shd w:val="clear" w:color="auto" w:fill="FFFFFF"/>
        </w:rPr>
        <w:t>Aussenwirtschaft</w:t>
      </w:r>
      <w:proofErr w:type="spellEnd"/>
      <w:r w:rsidRPr="00883DA4">
        <w:rPr>
          <w:rFonts w:asciiTheme="minorHAnsi" w:hAnsiTheme="minorHAnsi" w:cs="Arial"/>
          <w:color w:val="222222"/>
          <w:shd w:val="clear" w:color="auto" w:fill="FFFFFF"/>
        </w:rPr>
        <w:t>, </w:t>
      </w:r>
      <w:r w:rsidRPr="00883DA4">
        <w:rPr>
          <w:rFonts w:asciiTheme="minorHAnsi" w:hAnsiTheme="minorHAnsi" w:cs="Arial"/>
          <w:i/>
          <w:iCs/>
          <w:color w:val="222222"/>
          <w:shd w:val="clear" w:color="auto" w:fill="FFFFFF"/>
        </w:rPr>
        <w:t>67</w:t>
      </w:r>
      <w:r w:rsidRPr="00883DA4">
        <w:rPr>
          <w:rFonts w:asciiTheme="minorHAnsi" w:hAnsiTheme="minorHAnsi" w:cs="Arial"/>
          <w:color w:val="222222"/>
          <w:shd w:val="clear" w:color="auto" w:fill="FFFFFF"/>
        </w:rPr>
        <w:t>(2), 1-30</w:t>
      </w:r>
      <w:r w:rsidRPr="00F1679D">
        <w:rPr>
          <w:rFonts w:asciiTheme="minorHAnsi" w:hAnsiTheme="minorHAnsi"/>
        </w:rPr>
        <w:t xml:space="preserve">. Retrieved from </w:t>
      </w:r>
      <w:hyperlink r:id="rId18" w:tgtFrame="_new" w:history="1">
        <w:r w:rsidRPr="00F1679D">
          <w:rPr>
            <w:rStyle w:val="Hyperlink"/>
          </w:rPr>
          <w:t>https://ux-tauri.unisg.ch/RePEc/usg/auswrt/AW_67-02__01_Baltensperger-Kugler.pdf</w:t>
        </w:r>
      </w:hyperlink>
    </w:p>
    <w:p w14:paraId="2D061FE6" w14:textId="77777777" w:rsidR="007845A2" w:rsidRDefault="007845A2" w:rsidP="009C3EC4">
      <w:pPr>
        <w:pStyle w:val="NormalWeb"/>
        <w:jc w:val="both"/>
        <w:rPr>
          <w:rStyle w:val="Hyperlink"/>
          <w:rFonts w:eastAsiaTheme="majorEastAsia"/>
        </w:rPr>
      </w:pPr>
      <w:proofErr w:type="spellStart"/>
      <w:r w:rsidRPr="00417CC3">
        <w:rPr>
          <w:rFonts w:asciiTheme="minorHAnsi" w:hAnsiTheme="minorHAnsi" w:cs="Arial"/>
          <w:color w:val="222222"/>
          <w:shd w:val="clear" w:color="auto" w:fill="FFFFFF"/>
          <w:lang w:val="fr-FR"/>
        </w:rPr>
        <w:t>Baltensperger</w:t>
      </w:r>
      <w:proofErr w:type="spellEnd"/>
      <w:r w:rsidRPr="00417CC3">
        <w:rPr>
          <w:rFonts w:asciiTheme="minorHAnsi" w:hAnsiTheme="minorHAnsi" w:cs="Arial"/>
          <w:color w:val="222222"/>
          <w:shd w:val="clear" w:color="auto" w:fill="FFFFFF"/>
          <w:lang w:val="fr-FR"/>
        </w:rPr>
        <w:t>, E. (2015). </w:t>
      </w:r>
      <w:r w:rsidRPr="00417CC3">
        <w:rPr>
          <w:rFonts w:asciiTheme="minorHAnsi" w:hAnsiTheme="minorHAnsi" w:cs="Arial"/>
          <w:i/>
          <w:iCs/>
          <w:color w:val="222222"/>
          <w:shd w:val="clear" w:color="auto" w:fill="FFFFFF"/>
          <w:lang w:val="fr-FR"/>
        </w:rPr>
        <w:t xml:space="preserve">Le franc </w:t>
      </w:r>
      <w:proofErr w:type="gramStart"/>
      <w:r w:rsidRPr="00417CC3">
        <w:rPr>
          <w:rFonts w:asciiTheme="minorHAnsi" w:hAnsiTheme="minorHAnsi" w:cs="Arial"/>
          <w:i/>
          <w:iCs/>
          <w:color w:val="222222"/>
          <w:shd w:val="clear" w:color="auto" w:fill="FFFFFF"/>
          <w:lang w:val="fr-FR"/>
        </w:rPr>
        <w:t>suisse:</w:t>
      </w:r>
      <w:proofErr w:type="gramEnd"/>
      <w:r w:rsidRPr="00417CC3">
        <w:rPr>
          <w:rFonts w:asciiTheme="minorHAnsi" w:hAnsiTheme="minorHAnsi" w:cs="Arial"/>
          <w:i/>
          <w:iCs/>
          <w:color w:val="222222"/>
          <w:shd w:val="clear" w:color="auto" w:fill="FFFFFF"/>
          <w:lang w:val="fr-FR"/>
        </w:rPr>
        <w:t xml:space="preserve"> l'histoire d'un succès</w:t>
      </w:r>
      <w:r w:rsidRPr="00417CC3">
        <w:rPr>
          <w:rFonts w:asciiTheme="minorHAnsi" w:hAnsiTheme="minorHAnsi" w:cs="Arial"/>
          <w:color w:val="222222"/>
          <w:shd w:val="clear" w:color="auto" w:fill="FFFFFF"/>
          <w:lang w:val="fr-FR"/>
        </w:rPr>
        <w:t xml:space="preserve">. </w:t>
      </w:r>
      <w:r w:rsidRPr="00417CC3">
        <w:rPr>
          <w:rFonts w:asciiTheme="minorHAnsi" w:hAnsiTheme="minorHAnsi" w:cs="Arial"/>
          <w:color w:val="222222"/>
          <w:shd w:val="clear" w:color="auto" w:fill="FFFFFF"/>
        </w:rPr>
        <w:t>EPFL Press</w:t>
      </w:r>
      <w:r>
        <w:rPr>
          <w:rFonts w:asciiTheme="minorHAnsi" w:hAnsiTheme="minorHAnsi" w:cs="Arial"/>
          <w:color w:val="222222"/>
          <w:shd w:val="clear" w:color="auto" w:fill="FFFFFF"/>
        </w:rPr>
        <w:t>.</w:t>
      </w:r>
      <w:r w:rsidRPr="00F1679D">
        <w:rPr>
          <w:rFonts w:asciiTheme="minorHAnsi" w:hAnsiTheme="minorHAnsi"/>
        </w:rPr>
        <w:t xml:space="preserve"> </w:t>
      </w:r>
      <w:r>
        <w:rPr>
          <w:rFonts w:asciiTheme="minorHAnsi" w:hAnsiTheme="minorHAnsi"/>
        </w:rPr>
        <w:t>R</w:t>
      </w:r>
      <w:r w:rsidRPr="00F1679D">
        <w:rPr>
          <w:rFonts w:asciiTheme="minorHAnsi" w:hAnsiTheme="minorHAnsi"/>
        </w:rPr>
        <w:t xml:space="preserve">etrieved from </w:t>
      </w:r>
      <w:hyperlink r:id="rId19" w:tgtFrame="_new" w:history="1">
        <w:r w:rsidRPr="00F1679D">
          <w:rPr>
            <w:rStyle w:val="Hyperlink"/>
          </w:rPr>
          <w:t>https://www.epflpress.org/articles/207/le-franc-suisse-l-histoire-d-un-succes</w:t>
        </w:r>
      </w:hyperlink>
    </w:p>
    <w:p w14:paraId="7CC4BBC1" w14:textId="0368AF2F" w:rsidR="00822C7E" w:rsidRPr="003D5787" w:rsidRDefault="00822C7E" w:rsidP="00822C7E">
      <w:pPr>
        <w:pStyle w:val="NormalWeb"/>
        <w:jc w:val="both"/>
        <w:rPr>
          <w:rFonts w:asciiTheme="minorHAnsi" w:hAnsiTheme="minorHAnsi" w:cstheme="minorHAnsi"/>
          <w:color w:val="000000" w:themeColor="text1"/>
        </w:rPr>
      </w:pPr>
      <w:r w:rsidRPr="003D5787">
        <w:rPr>
          <w:rFonts w:asciiTheme="minorHAnsi" w:hAnsiTheme="minorHAnsi" w:cstheme="minorHAnsi"/>
          <w:color w:val="000000" w:themeColor="text1"/>
          <w:shd w:val="clear" w:color="auto" w:fill="FFFFFF"/>
        </w:rPr>
        <w:t xml:space="preserve">Board of Governors of the Federal Reserve System (US), Swiss Francs to U.S. Dollar Spot Exchange Rate [DEXSZUS], retrieved from FRED, Federal Reserve Bank of St. Louis; </w:t>
      </w:r>
      <w:hyperlink r:id="rId20" w:history="1">
        <w:r w:rsidR="00FB3CD9" w:rsidRPr="00081D92">
          <w:rPr>
            <w:rStyle w:val="Hyperlink"/>
            <w:rFonts w:cstheme="minorHAnsi"/>
            <w:shd w:val="clear" w:color="auto" w:fill="FFFFFF"/>
          </w:rPr>
          <w:t>https://fred.stlouisfed.org/series/DEXSZUS</w:t>
        </w:r>
      </w:hyperlink>
      <w:r w:rsidR="00FB3CD9">
        <w:rPr>
          <w:rFonts w:asciiTheme="minorHAnsi" w:hAnsiTheme="minorHAnsi" w:cstheme="minorHAnsi"/>
          <w:color w:val="000000" w:themeColor="text1"/>
          <w:shd w:val="clear" w:color="auto" w:fill="FFFFFF"/>
        </w:rPr>
        <w:t xml:space="preserve"> </w:t>
      </w:r>
      <w:r w:rsidRPr="003D5787">
        <w:rPr>
          <w:rFonts w:asciiTheme="minorHAnsi" w:hAnsiTheme="minorHAnsi" w:cstheme="minorHAnsi"/>
          <w:color w:val="000000" w:themeColor="text1"/>
          <w:shd w:val="clear" w:color="auto" w:fill="FFFFFF"/>
        </w:rPr>
        <w:t>, </w:t>
      </w:r>
      <w:r w:rsidR="003D5787">
        <w:rPr>
          <w:rFonts w:asciiTheme="minorHAnsi" w:hAnsiTheme="minorHAnsi" w:cstheme="minorHAnsi"/>
          <w:color w:val="000000" w:themeColor="text1"/>
          <w:shd w:val="clear" w:color="auto" w:fill="FFFFFF"/>
        </w:rPr>
        <w:t xml:space="preserve">visited: </w:t>
      </w:r>
      <w:r w:rsidRPr="003D5787">
        <w:rPr>
          <w:rStyle w:val="cit-date"/>
          <w:rFonts w:asciiTheme="minorHAnsi" w:hAnsiTheme="minorHAnsi" w:cstheme="minorHAnsi"/>
          <w:color w:val="000000" w:themeColor="text1"/>
          <w:shd w:val="clear" w:color="auto" w:fill="FFFFFF"/>
        </w:rPr>
        <w:t>March 3, 2025</w:t>
      </w:r>
      <w:r w:rsidRPr="003D5787">
        <w:rPr>
          <w:rFonts w:asciiTheme="minorHAnsi" w:hAnsiTheme="minorHAnsi" w:cstheme="minorHAnsi"/>
          <w:color w:val="000000" w:themeColor="text1"/>
          <w:shd w:val="clear" w:color="auto" w:fill="FFFFFF"/>
        </w:rPr>
        <w:t>.</w:t>
      </w:r>
    </w:p>
    <w:p w14:paraId="5F029691" w14:textId="77777777" w:rsidR="007845A2" w:rsidRPr="00EA176E" w:rsidRDefault="007845A2" w:rsidP="009C3EC4">
      <w:pPr>
        <w:pStyle w:val="NormalWeb"/>
        <w:jc w:val="both"/>
        <w:rPr>
          <w:rFonts w:asciiTheme="minorHAnsi" w:hAnsiTheme="minorHAnsi" w:cs="Arial"/>
          <w:color w:val="222222"/>
          <w:shd w:val="clear" w:color="auto" w:fill="FFFFFF"/>
        </w:rPr>
      </w:pPr>
      <w:r w:rsidRPr="00EA176E">
        <w:rPr>
          <w:rFonts w:asciiTheme="minorHAnsi" w:hAnsiTheme="minorHAnsi" w:cs="Arial"/>
          <w:color w:val="222222"/>
          <w:shd w:val="clear" w:color="auto" w:fill="FFFFFF"/>
        </w:rPr>
        <w:t xml:space="preserve">Caldara, D., &amp; </w:t>
      </w:r>
      <w:proofErr w:type="spellStart"/>
      <w:r w:rsidRPr="00EA176E">
        <w:rPr>
          <w:rFonts w:asciiTheme="minorHAnsi" w:hAnsiTheme="minorHAnsi" w:cs="Arial"/>
          <w:color w:val="222222"/>
          <w:shd w:val="clear" w:color="auto" w:fill="FFFFFF"/>
        </w:rPr>
        <w:t>Iacoviello</w:t>
      </w:r>
      <w:proofErr w:type="spellEnd"/>
      <w:r w:rsidRPr="00EA176E">
        <w:rPr>
          <w:rFonts w:asciiTheme="minorHAnsi" w:hAnsiTheme="minorHAnsi" w:cs="Arial"/>
          <w:color w:val="222222"/>
          <w:shd w:val="clear" w:color="auto" w:fill="FFFFFF"/>
        </w:rPr>
        <w:t>, M. (2022). Measuring geopolitical risk. </w:t>
      </w:r>
      <w:r w:rsidRPr="00EA176E">
        <w:rPr>
          <w:rFonts w:asciiTheme="minorHAnsi" w:hAnsiTheme="minorHAnsi" w:cs="Arial"/>
          <w:i/>
          <w:iCs/>
          <w:color w:val="222222"/>
          <w:shd w:val="clear" w:color="auto" w:fill="FFFFFF"/>
        </w:rPr>
        <w:t>American economic review</w:t>
      </w:r>
      <w:r w:rsidRPr="00EA176E">
        <w:rPr>
          <w:rFonts w:asciiTheme="minorHAnsi" w:hAnsiTheme="minorHAnsi" w:cs="Arial"/>
          <w:color w:val="222222"/>
          <w:shd w:val="clear" w:color="auto" w:fill="FFFFFF"/>
        </w:rPr>
        <w:t>, </w:t>
      </w:r>
      <w:r w:rsidRPr="00EA176E">
        <w:rPr>
          <w:rFonts w:asciiTheme="minorHAnsi" w:hAnsiTheme="minorHAnsi" w:cs="Arial"/>
          <w:i/>
          <w:iCs/>
          <w:color w:val="222222"/>
          <w:shd w:val="clear" w:color="auto" w:fill="FFFFFF"/>
        </w:rPr>
        <w:t>112</w:t>
      </w:r>
      <w:r w:rsidRPr="00EA176E">
        <w:rPr>
          <w:rFonts w:asciiTheme="minorHAnsi" w:hAnsiTheme="minorHAnsi" w:cs="Arial"/>
          <w:color w:val="222222"/>
          <w:shd w:val="clear" w:color="auto" w:fill="FFFFFF"/>
        </w:rPr>
        <w:t>(4), 1194-1225.</w:t>
      </w:r>
    </w:p>
    <w:p w14:paraId="0157149E" w14:textId="77777777" w:rsidR="007845A2" w:rsidRDefault="007845A2" w:rsidP="009C3EC4">
      <w:pPr>
        <w:pStyle w:val="NormalWeb"/>
        <w:jc w:val="both"/>
        <w:rPr>
          <w:rFonts w:asciiTheme="minorHAnsi" w:hAnsiTheme="minorHAnsi" w:cs="Arial"/>
          <w:color w:val="222222"/>
          <w:shd w:val="clear" w:color="auto" w:fill="FFFFFF"/>
        </w:rPr>
      </w:pPr>
      <w:r w:rsidRPr="008A5FBB">
        <w:rPr>
          <w:rFonts w:asciiTheme="minorHAnsi" w:hAnsiTheme="minorHAnsi" w:cs="Arial"/>
          <w:color w:val="222222"/>
          <w:shd w:val="clear" w:color="auto" w:fill="FFFFFF"/>
        </w:rPr>
        <w:t>Chang, L., &amp; Shi, Y. (2024). A discussion on the robust vector autoregressive models: novel evidence from safe haven assets. </w:t>
      </w:r>
      <w:r w:rsidRPr="008A5FBB">
        <w:rPr>
          <w:rFonts w:asciiTheme="minorHAnsi" w:hAnsiTheme="minorHAnsi" w:cs="Arial"/>
          <w:i/>
          <w:iCs/>
          <w:color w:val="222222"/>
          <w:shd w:val="clear" w:color="auto" w:fill="FFFFFF"/>
        </w:rPr>
        <w:t>Annals of Operations Research</w:t>
      </w:r>
      <w:r w:rsidRPr="008A5FBB">
        <w:rPr>
          <w:rFonts w:asciiTheme="minorHAnsi" w:hAnsiTheme="minorHAnsi" w:cs="Arial"/>
          <w:color w:val="222222"/>
          <w:shd w:val="clear" w:color="auto" w:fill="FFFFFF"/>
        </w:rPr>
        <w:t>, </w:t>
      </w:r>
      <w:r w:rsidRPr="008A5FBB">
        <w:rPr>
          <w:rFonts w:asciiTheme="minorHAnsi" w:hAnsiTheme="minorHAnsi" w:cs="Arial"/>
          <w:i/>
          <w:iCs/>
          <w:color w:val="222222"/>
          <w:shd w:val="clear" w:color="auto" w:fill="FFFFFF"/>
        </w:rPr>
        <w:t>339</w:t>
      </w:r>
      <w:r w:rsidRPr="008A5FBB">
        <w:rPr>
          <w:rFonts w:asciiTheme="minorHAnsi" w:hAnsiTheme="minorHAnsi" w:cs="Arial"/>
          <w:color w:val="222222"/>
          <w:shd w:val="clear" w:color="auto" w:fill="FFFFFF"/>
        </w:rPr>
        <w:t>(3), 1725-1755.</w:t>
      </w:r>
    </w:p>
    <w:p w14:paraId="43586AE5" w14:textId="2A3A3ED1" w:rsidR="008C48A5" w:rsidRPr="00F90D05" w:rsidRDefault="007845A2" w:rsidP="009C3EC4">
      <w:pPr>
        <w:pStyle w:val="NormalWeb"/>
        <w:jc w:val="both"/>
        <w:rPr>
          <w:rStyle w:val="Hyperlink"/>
          <w:rFonts w:eastAsiaTheme="majorEastAsia"/>
        </w:rPr>
      </w:pPr>
      <w:r w:rsidRPr="00731325">
        <w:rPr>
          <w:rFonts w:asciiTheme="minorHAnsi" w:hAnsiTheme="minorHAnsi" w:cs="Arial"/>
          <w:color w:val="222222"/>
          <w:shd w:val="clear" w:color="auto" w:fill="FFFFFF"/>
        </w:rPr>
        <w:t>Clark, P. B., &amp; MacDonald, R. (1999). Exchange rates and economic fundamentals: a methodological comparison of BEERs and FEERs. In </w:t>
      </w:r>
      <w:r w:rsidRPr="00731325">
        <w:rPr>
          <w:rFonts w:asciiTheme="minorHAnsi" w:hAnsiTheme="minorHAnsi" w:cs="Arial"/>
          <w:i/>
          <w:iCs/>
          <w:color w:val="222222"/>
          <w:shd w:val="clear" w:color="auto" w:fill="FFFFFF"/>
        </w:rPr>
        <w:t>Equilibrium exchange rates</w:t>
      </w:r>
      <w:r w:rsidRPr="00731325">
        <w:rPr>
          <w:rFonts w:asciiTheme="minorHAnsi" w:hAnsiTheme="minorHAnsi" w:cs="Arial"/>
          <w:color w:val="222222"/>
          <w:shd w:val="clear" w:color="auto" w:fill="FFFFFF"/>
        </w:rPr>
        <w:t> (pp. 285-322). Dordrecht: Springer Netherlands.</w:t>
      </w:r>
      <w:r w:rsidRPr="00F1679D">
        <w:rPr>
          <w:rFonts w:asciiTheme="minorHAnsi" w:hAnsiTheme="minorHAnsi"/>
        </w:rPr>
        <w:t xml:space="preserve"> Retrieved from </w:t>
      </w:r>
      <w:hyperlink r:id="rId21" w:tgtFrame="_new" w:history="1">
        <w:r w:rsidRPr="00F1679D">
          <w:rPr>
            <w:rStyle w:val="Hyperlink"/>
          </w:rPr>
          <w:t>https://www.imf.org/external/pubs/ft/wp/wp9867.pdf</w:t>
        </w:r>
      </w:hyperlink>
    </w:p>
    <w:p w14:paraId="79F5443D" w14:textId="5FE8BEF0" w:rsidR="00841A8C" w:rsidRPr="008C48A5" w:rsidRDefault="00841A8C" w:rsidP="009C3EC4">
      <w:pPr>
        <w:pStyle w:val="NormalWeb"/>
        <w:jc w:val="both"/>
        <w:rPr>
          <w:rFonts w:asciiTheme="minorHAnsi" w:hAnsiTheme="minorHAnsi"/>
          <w:color w:val="000000" w:themeColor="text1"/>
        </w:rPr>
      </w:pPr>
      <w:r>
        <w:rPr>
          <w:rStyle w:val="Hyperlink"/>
          <w:rFonts w:eastAsiaTheme="majorEastAsia"/>
          <w:color w:val="000000" w:themeColor="text1"/>
          <w:u w:val="none"/>
        </w:rPr>
        <w:t xml:space="preserve">Current Interest Rates and Exchange Rates, SNB, retrieved from: </w:t>
      </w:r>
      <w:hyperlink r:id="rId22" w:anchor="t00" w:history="1">
        <w:r w:rsidRPr="00081D92">
          <w:rPr>
            <w:rStyle w:val="Hyperlink"/>
            <w:rFonts w:eastAsiaTheme="majorEastAsia"/>
          </w:rPr>
          <w:t>https://www.snb.ch/en/the-snb/mandates-goals/statistics/statistics-pub/current_interest_exchange_rates#t00</w:t>
        </w:r>
      </w:hyperlink>
      <w:r>
        <w:rPr>
          <w:rStyle w:val="Hyperlink"/>
          <w:rFonts w:eastAsiaTheme="majorEastAsia"/>
          <w:color w:val="000000" w:themeColor="text1"/>
          <w:u w:val="none"/>
        </w:rPr>
        <w:t xml:space="preserve"> , </w:t>
      </w:r>
      <w:r w:rsidR="00843BFD">
        <w:rPr>
          <w:rStyle w:val="Hyperlink"/>
          <w:rFonts w:eastAsiaTheme="majorEastAsia"/>
          <w:color w:val="000000" w:themeColor="text1"/>
          <w:u w:val="none"/>
        </w:rPr>
        <w:t>visited: 3.3.2025</w:t>
      </w:r>
    </w:p>
    <w:p w14:paraId="200D1F75" w14:textId="77777777" w:rsidR="007845A2" w:rsidRDefault="007845A2" w:rsidP="009C3EC4">
      <w:pPr>
        <w:pStyle w:val="NormalWeb"/>
        <w:jc w:val="both"/>
        <w:rPr>
          <w:rFonts w:asciiTheme="minorHAnsi" w:hAnsiTheme="minorHAnsi"/>
        </w:rPr>
      </w:pPr>
      <w:r w:rsidRPr="001E460C">
        <w:rPr>
          <w:rFonts w:asciiTheme="minorHAnsi" w:hAnsiTheme="minorHAnsi" w:cs="Arial"/>
          <w:color w:val="222222"/>
          <w:shd w:val="clear" w:color="auto" w:fill="FFFFFF"/>
        </w:rPr>
        <w:t>Driver, R. L., &amp; Westaway, P. F. (2013). Concepts of equilibrium exchange rates. In </w:t>
      </w:r>
      <w:r w:rsidRPr="001E460C">
        <w:rPr>
          <w:rFonts w:asciiTheme="minorHAnsi" w:hAnsiTheme="minorHAnsi" w:cs="Arial"/>
          <w:i/>
          <w:iCs/>
          <w:color w:val="222222"/>
          <w:shd w:val="clear" w:color="auto" w:fill="FFFFFF"/>
        </w:rPr>
        <w:t>Exchange rates, capital flows and policy</w:t>
      </w:r>
      <w:r w:rsidRPr="001E460C">
        <w:rPr>
          <w:rFonts w:asciiTheme="minorHAnsi" w:hAnsiTheme="minorHAnsi" w:cs="Arial"/>
          <w:color w:val="222222"/>
          <w:shd w:val="clear" w:color="auto" w:fill="FFFFFF"/>
        </w:rPr>
        <w:t> (pp. 98-148). Routledge.</w:t>
      </w:r>
      <w:r w:rsidRPr="001E460C">
        <w:rPr>
          <w:rFonts w:asciiTheme="minorHAnsi" w:hAnsiTheme="minorHAnsi"/>
        </w:rPr>
        <w:t xml:space="preserve"> </w:t>
      </w:r>
    </w:p>
    <w:p w14:paraId="746FA733" w14:textId="21DCAD20" w:rsidR="008A5819" w:rsidRPr="001E460C" w:rsidRDefault="008A5819" w:rsidP="009C3EC4">
      <w:pPr>
        <w:pStyle w:val="NormalWeb"/>
        <w:jc w:val="both"/>
        <w:rPr>
          <w:rFonts w:asciiTheme="minorHAnsi" w:hAnsiTheme="minorHAnsi"/>
        </w:rPr>
      </w:pPr>
      <w:r w:rsidRPr="00F1679D">
        <w:rPr>
          <w:rFonts w:asciiTheme="minorHAnsi" w:hAnsiTheme="minorHAnsi"/>
        </w:rPr>
        <w:lastRenderedPageBreak/>
        <w:t>Federal Department of Foreign Affairs. Political system. (2025</w:t>
      </w:r>
      <w:r>
        <w:rPr>
          <w:rFonts w:asciiTheme="minorHAnsi" w:hAnsiTheme="minorHAnsi"/>
        </w:rPr>
        <w:t>).</w:t>
      </w:r>
      <w:r w:rsidRPr="00887280">
        <w:rPr>
          <w:rFonts w:asciiTheme="minorHAnsi" w:hAnsiTheme="minorHAnsi"/>
        </w:rPr>
        <w:t xml:space="preserve"> </w:t>
      </w:r>
      <w:r w:rsidRPr="00F1679D">
        <w:rPr>
          <w:rFonts w:asciiTheme="minorHAnsi" w:hAnsiTheme="minorHAnsi"/>
        </w:rPr>
        <w:t xml:space="preserve">Political system.  Retrieved from </w:t>
      </w:r>
      <w:hyperlink r:id="rId23" w:tgtFrame="_new" w:history="1">
        <w:r w:rsidRPr="00F1679D">
          <w:rPr>
            <w:rStyle w:val="Hyperlink"/>
          </w:rPr>
          <w:t>https://www.eda.admin.ch/aboutswitzerland/en/home/politik-geschichte/politisches-system.html</w:t>
        </w:r>
      </w:hyperlink>
    </w:p>
    <w:p w14:paraId="327C895B" w14:textId="0E35A5F8" w:rsidR="007845A2" w:rsidRDefault="007845A2" w:rsidP="009C3EC4">
      <w:pPr>
        <w:pStyle w:val="NormalWeb"/>
        <w:jc w:val="both"/>
        <w:rPr>
          <w:rFonts w:asciiTheme="minorHAnsi" w:hAnsiTheme="minorHAnsi" w:cs="Arial"/>
          <w:color w:val="222222"/>
          <w:shd w:val="clear" w:color="auto" w:fill="FFFFFF"/>
        </w:rPr>
      </w:pPr>
      <w:r w:rsidRPr="00C20029">
        <w:rPr>
          <w:rFonts w:asciiTheme="minorHAnsi" w:hAnsiTheme="minorHAnsi" w:cs="Arial"/>
          <w:color w:val="222222"/>
          <w:shd w:val="clear" w:color="auto" w:fill="FFFFFF"/>
        </w:rPr>
        <w:t xml:space="preserve">Feld, L. P., &amp; </w:t>
      </w:r>
      <w:proofErr w:type="spellStart"/>
      <w:r w:rsidRPr="00C20029">
        <w:rPr>
          <w:rFonts w:asciiTheme="minorHAnsi" w:hAnsiTheme="minorHAnsi" w:cs="Arial"/>
          <w:color w:val="222222"/>
          <w:shd w:val="clear" w:color="auto" w:fill="FFFFFF"/>
        </w:rPr>
        <w:t>Schaltegger</w:t>
      </w:r>
      <w:proofErr w:type="spellEnd"/>
      <w:r w:rsidRPr="00C20029">
        <w:rPr>
          <w:rFonts w:asciiTheme="minorHAnsi" w:hAnsiTheme="minorHAnsi" w:cs="Arial"/>
          <w:color w:val="222222"/>
          <w:shd w:val="clear" w:color="auto" w:fill="FFFFFF"/>
        </w:rPr>
        <w:t>, C. A. (2010). Political stability and fiscal policy: time series evidence for the Swiss federal level since 1849. </w:t>
      </w:r>
      <w:r w:rsidRPr="00C20029">
        <w:rPr>
          <w:rFonts w:asciiTheme="minorHAnsi" w:hAnsiTheme="minorHAnsi" w:cs="Arial"/>
          <w:i/>
          <w:iCs/>
          <w:color w:val="222222"/>
          <w:shd w:val="clear" w:color="auto" w:fill="FFFFFF"/>
        </w:rPr>
        <w:t>Public Choice</w:t>
      </w:r>
      <w:r w:rsidRPr="00C20029">
        <w:rPr>
          <w:rFonts w:asciiTheme="minorHAnsi" w:hAnsiTheme="minorHAnsi" w:cs="Arial"/>
          <w:color w:val="222222"/>
          <w:shd w:val="clear" w:color="auto" w:fill="FFFFFF"/>
        </w:rPr>
        <w:t>, </w:t>
      </w:r>
      <w:r w:rsidRPr="00C20029">
        <w:rPr>
          <w:rFonts w:asciiTheme="minorHAnsi" w:hAnsiTheme="minorHAnsi" w:cs="Arial"/>
          <w:i/>
          <w:iCs/>
          <w:color w:val="222222"/>
          <w:shd w:val="clear" w:color="auto" w:fill="FFFFFF"/>
        </w:rPr>
        <w:t>144</w:t>
      </w:r>
      <w:r w:rsidRPr="00C20029">
        <w:rPr>
          <w:rFonts w:asciiTheme="minorHAnsi" w:hAnsiTheme="minorHAnsi" w:cs="Arial"/>
          <w:color w:val="222222"/>
          <w:shd w:val="clear" w:color="auto" w:fill="FFFFFF"/>
        </w:rPr>
        <w:t>, 505-534.</w:t>
      </w:r>
    </w:p>
    <w:p w14:paraId="3B2CC6DA" w14:textId="3FD57608" w:rsidR="00BD403E" w:rsidRPr="00C20029" w:rsidRDefault="00BD403E" w:rsidP="009C3EC4">
      <w:pPr>
        <w:pStyle w:val="NormalWeb"/>
        <w:jc w:val="both"/>
        <w:rPr>
          <w:rFonts w:asciiTheme="minorHAnsi" w:hAnsiTheme="minorHAnsi" w:cs="Arial"/>
          <w:color w:val="222222"/>
          <w:shd w:val="clear" w:color="auto" w:fill="FFFFFF"/>
        </w:rPr>
      </w:pPr>
      <w:r>
        <w:rPr>
          <w:rStyle w:val="Hyperlink"/>
          <w:rFonts w:eastAsiaTheme="majorEastAsia"/>
          <w:color w:val="000000" w:themeColor="text1"/>
          <w:u w:val="none"/>
        </w:rPr>
        <w:t xml:space="preserve">Federal Statistical Office (2025). Consumer Price Index. Retrieved from: </w:t>
      </w:r>
      <w:hyperlink r:id="rId24" w:history="1">
        <w:r w:rsidRPr="00081D92">
          <w:rPr>
            <w:rStyle w:val="Hyperlink"/>
            <w:rFonts w:eastAsiaTheme="majorEastAsia"/>
          </w:rPr>
          <w:t>https://www.bfs.admin.ch/bfs/en/home/statistics/prices/consumer-price-index.html</w:t>
        </w:r>
      </w:hyperlink>
      <w:r>
        <w:rPr>
          <w:rStyle w:val="Hyperlink"/>
          <w:rFonts w:eastAsiaTheme="majorEastAsia"/>
          <w:color w:val="000000" w:themeColor="text1"/>
          <w:u w:val="none"/>
        </w:rPr>
        <w:t>, visited: 3.3.2025</w:t>
      </w:r>
    </w:p>
    <w:p w14:paraId="6EAE24EF" w14:textId="77777777" w:rsidR="007845A2" w:rsidRPr="00F1679D" w:rsidRDefault="007845A2" w:rsidP="009C3EC4">
      <w:pPr>
        <w:pStyle w:val="NormalWeb"/>
        <w:jc w:val="both"/>
        <w:rPr>
          <w:rFonts w:asciiTheme="minorHAnsi" w:hAnsiTheme="minorHAnsi"/>
        </w:rPr>
      </w:pPr>
      <w:r w:rsidRPr="00F1679D">
        <w:rPr>
          <w:rFonts w:asciiTheme="minorHAnsi" w:hAnsiTheme="minorHAnsi"/>
        </w:rPr>
        <w:t xml:space="preserve">Forbes. Currencies. Retrieved from </w:t>
      </w:r>
      <w:hyperlink r:id="rId25" w:tgtFrame="_new" w:history="1">
        <w:r w:rsidRPr="00F1679D">
          <w:rPr>
            <w:rStyle w:val="Hyperlink"/>
          </w:rPr>
          <w:t>https://www.forbes.com/feeds/currencies/currency_sz_chf.html</w:t>
        </w:r>
      </w:hyperlink>
    </w:p>
    <w:p w14:paraId="29CBE836" w14:textId="77777777" w:rsidR="007845A2" w:rsidRPr="00F1679D" w:rsidRDefault="007845A2" w:rsidP="009C3EC4">
      <w:pPr>
        <w:pStyle w:val="NormalWeb"/>
        <w:jc w:val="both"/>
        <w:rPr>
          <w:rFonts w:asciiTheme="minorHAnsi" w:hAnsiTheme="minorHAnsi"/>
        </w:rPr>
      </w:pPr>
      <w:proofErr w:type="spellStart"/>
      <w:r w:rsidRPr="00F1679D">
        <w:rPr>
          <w:rFonts w:asciiTheme="minorHAnsi" w:hAnsiTheme="minorHAnsi"/>
        </w:rPr>
        <w:t>Gattiker</w:t>
      </w:r>
      <w:proofErr w:type="spellEnd"/>
      <w:r w:rsidRPr="00F1679D">
        <w:rPr>
          <w:rFonts w:asciiTheme="minorHAnsi" w:hAnsiTheme="minorHAnsi"/>
        </w:rPr>
        <w:t xml:space="preserve">, C., </w:t>
      </w:r>
      <w:proofErr w:type="spellStart"/>
      <w:r w:rsidRPr="00F1679D">
        <w:rPr>
          <w:rFonts w:asciiTheme="minorHAnsi" w:hAnsiTheme="minorHAnsi"/>
        </w:rPr>
        <w:t>Racheter</w:t>
      </w:r>
      <w:proofErr w:type="spellEnd"/>
      <w:r w:rsidRPr="00F1679D">
        <w:rPr>
          <w:rFonts w:asciiTheme="minorHAnsi" w:hAnsiTheme="minorHAnsi"/>
        </w:rPr>
        <w:t xml:space="preserve">, M., Meier, D. A., &amp; </w:t>
      </w:r>
      <w:proofErr w:type="spellStart"/>
      <w:r w:rsidRPr="00F1679D">
        <w:rPr>
          <w:rFonts w:asciiTheme="minorHAnsi" w:hAnsiTheme="minorHAnsi"/>
        </w:rPr>
        <w:t>Pocini</w:t>
      </w:r>
      <w:proofErr w:type="spellEnd"/>
      <w:r w:rsidRPr="00F1679D">
        <w:rPr>
          <w:rFonts w:asciiTheme="minorHAnsi" w:hAnsiTheme="minorHAnsi"/>
        </w:rPr>
        <w:t xml:space="preserve">, M. (2024, January 10). Swiss franc: Will the record strength last? </w:t>
      </w:r>
      <w:r w:rsidRPr="00F1679D">
        <w:rPr>
          <w:rStyle w:val="Emphasis"/>
          <w:rFonts w:asciiTheme="minorHAnsi" w:hAnsiTheme="minorHAnsi"/>
        </w:rPr>
        <w:t xml:space="preserve">Julius </w:t>
      </w:r>
      <w:proofErr w:type="spellStart"/>
      <w:r w:rsidRPr="00F1679D">
        <w:rPr>
          <w:rStyle w:val="Emphasis"/>
          <w:rFonts w:asciiTheme="minorHAnsi" w:hAnsiTheme="minorHAnsi"/>
        </w:rPr>
        <w:t>Bär</w:t>
      </w:r>
      <w:proofErr w:type="spellEnd"/>
      <w:r w:rsidRPr="00F1679D">
        <w:rPr>
          <w:rFonts w:asciiTheme="minorHAnsi" w:hAnsiTheme="minorHAnsi"/>
        </w:rPr>
        <w:t>. Retrieved from</w:t>
      </w:r>
      <w:r>
        <w:rPr>
          <w:rFonts w:asciiTheme="minorHAnsi" w:hAnsiTheme="minorHAnsi"/>
        </w:rPr>
        <w:t xml:space="preserve"> </w:t>
      </w:r>
      <w:hyperlink r:id="rId26" w:history="1">
        <w:r w:rsidRPr="00081D92">
          <w:rPr>
            <w:rStyle w:val="Hyperlink"/>
            <w:rFonts w:eastAsiaTheme="majorEastAsia"/>
          </w:rPr>
          <w:t>https://www.juliusbaer.com/en/insights/market-insights/market-outlook/swiss-franc-will-the-record-strength-last/</w:t>
        </w:r>
      </w:hyperlink>
    </w:p>
    <w:p w14:paraId="0E9839C2" w14:textId="77777777" w:rsidR="007845A2" w:rsidRPr="00F1679D" w:rsidRDefault="007845A2" w:rsidP="009C3EC4">
      <w:pPr>
        <w:pStyle w:val="NormalWeb"/>
        <w:jc w:val="both"/>
        <w:rPr>
          <w:rFonts w:asciiTheme="minorHAnsi" w:hAnsiTheme="minorHAnsi"/>
        </w:rPr>
      </w:pPr>
      <w:proofErr w:type="spellStart"/>
      <w:r w:rsidRPr="00A94EE2">
        <w:rPr>
          <w:rFonts w:asciiTheme="minorHAnsi" w:hAnsiTheme="minorHAnsi" w:cs="Arial"/>
          <w:color w:val="222222"/>
          <w:shd w:val="clear" w:color="auto" w:fill="FFFFFF"/>
        </w:rPr>
        <w:t>Habermeier</w:t>
      </w:r>
      <w:proofErr w:type="spellEnd"/>
      <w:r w:rsidRPr="00A94EE2">
        <w:rPr>
          <w:rFonts w:asciiTheme="minorHAnsi" w:hAnsiTheme="minorHAnsi" w:cs="Arial"/>
          <w:color w:val="222222"/>
          <w:shd w:val="clear" w:color="auto" w:fill="FFFFFF"/>
        </w:rPr>
        <w:t xml:space="preserve">, K., </w:t>
      </w:r>
      <w:proofErr w:type="spellStart"/>
      <w:r w:rsidRPr="00A94EE2">
        <w:rPr>
          <w:rFonts w:asciiTheme="minorHAnsi" w:hAnsiTheme="minorHAnsi" w:cs="Arial"/>
          <w:color w:val="222222"/>
          <w:shd w:val="clear" w:color="auto" w:fill="FFFFFF"/>
        </w:rPr>
        <w:t>Leimone</w:t>
      </w:r>
      <w:proofErr w:type="spellEnd"/>
      <w:r w:rsidRPr="00A94EE2">
        <w:rPr>
          <w:rFonts w:asciiTheme="minorHAnsi" w:hAnsiTheme="minorHAnsi" w:cs="Arial"/>
          <w:color w:val="222222"/>
          <w:shd w:val="clear" w:color="auto" w:fill="FFFFFF"/>
        </w:rPr>
        <w:t xml:space="preserve">, J., </w:t>
      </w:r>
      <w:proofErr w:type="spellStart"/>
      <w:r w:rsidRPr="00A94EE2">
        <w:rPr>
          <w:rFonts w:asciiTheme="minorHAnsi" w:hAnsiTheme="minorHAnsi" w:cs="Arial"/>
          <w:color w:val="222222"/>
          <w:shd w:val="clear" w:color="auto" w:fill="FFFFFF"/>
        </w:rPr>
        <w:t>Otker</w:t>
      </w:r>
      <w:proofErr w:type="spellEnd"/>
      <w:r w:rsidRPr="00A94EE2">
        <w:rPr>
          <w:rFonts w:asciiTheme="minorHAnsi" w:hAnsiTheme="minorHAnsi" w:cs="Arial"/>
          <w:color w:val="222222"/>
          <w:shd w:val="clear" w:color="auto" w:fill="FFFFFF"/>
        </w:rPr>
        <w:t>-Robe, I., Canales-</w:t>
      </w:r>
      <w:proofErr w:type="spellStart"/>
      <w:r w:rsidRPr="00A94EE2">
        <w:rPr>
          <w:rFonts w:asciiTheme="minorHAnsi" w:hAnsiTheme="minorHAnsi" w:cs="Arial"/>
          <w:color w:val="222222"/>
          <w:shd w:val="clear" w:color="auto" w:fill="FFFFFF"/>
        </w:rPr>
        <w:t>Kriljenko</w:t>
      </w:r>
      <w:proofErr w:type="spellEnd"/>
      <w:r w:rsidRPr="00A94EE2">
        <w:rPr>
          <w:rFonts w:asciiTheme="minorHAnsi" w:hAnsiTheme="minorHAnsi" w:cs="Arial"/>
          <w:color w:val="222222"/>
          <w:shd w:val="clear" w:color="auto" w:fill="FFFFFF"/>
        </w:rPr>
        <w:t>, J. I., &amp; Duttagupta, R. Exchange Arrangements and Foreign Exchange Markets.</w:t>
      </w:r>
      <w:r>
        <w:rPr>
          <w:rStyle w:val="Emphasis"/>
          <w:rFonts w:eastAsiaTheme="majorEastAsia"/>
        </w:rPr>
        <w:t xml:space="preserve"> </w:t>
      </w:r>
      <w:r w:rsidRPr="00F1679D">
        <w:rPr>
          <w:rFonts w:asciiTheme="minorHAnsi" w:hAnsiTheme="minorHAnsi"/>
        </w:rPr>
        <w:t xml:space="preserve">Retrieved from </w:t>
      </w:r>
      <w:hyperlink r:id="rId27" w:tgtFrame="_new" w:history="1">
        <w:r w:rsidRPr="00F1679D">
          <w:rPr>
            <w:rStyle w:val="Hyperlink"/>
          </w:rPr>
          <w:t>https://www.elibrary.imf.org/display/book/9781589061774/9781589061774.xml</w:t>
        </w:r>
      </w:hyperlink>
    </w:p>
    <w:p w14:paraId="00EC8EAA" w14:textId="77777777" w:rsidR="007845A2" w:rsidRDefault="007845A2" w:rsidP="009C3EC4">
      <w:pPr>
        <w:pStyle w:val="NormalWeb"/>
        <w:jc w:val="both"/>
        <w:rPr>
          <w:rFonts w:asciiTheme="minorHAnsi" w:hAnsiTheme="minorHAnsi" w:cs="Arial"/>
          <w:color w:val="222222"/>
          <w:shd w:val="clear" w:color="auto" w:fill="FFFFFF"/>
        </w:rPr>
      </w:pPr>
      <w:r w:rsidRPr="00453665">
        <w:rPr>
          <w:rFonts w:asciiTheme="minorHAnsi" w:hAnsiTheme="minorHAnsi" w:cs="Arial"/>
          <w:color w:val="222222"/>
          <w:shd w:val="clear" w:color="auto" w:fill="FFFFFF"/>
          <w:lang w:val="fr-FR"/>
        </w:rPr>
        <w:t xml:space="preserve">Habib, M. M., &amp; </w:t>
      </w:r>
      <w:proofErr w:type="spellStart"/>
      <w:r w:rsidRPr="00453665">
        <w:rPr>
          <w:rFonts w:asciiTheme="minorHAnsi" w:hAnsiTheme="minorHAnsi" w:cs="Arial"/>
          <w:color w:val="222222"/>
          <w:shd w:val="clear" w:color="auto" w:fill="FFFFFF"/>
          <w:lang w:val="fr-FR"/>
        </w:rPr>
        <w:t>Stracca</w:t>
      </w:r>
      <w:proofErr w:type="spellEnd"/>
      <w:r w:rsidRPr="00453665">
        <w:rPr>
          <w:rFonts w:asciiTheme="minorHAnsi" w:hAnsiTheme="minorHAnsi" w:cs="Arial"/>
          <w:color w:val="222222"/>
          <w:shd w:val="clear" w:color="auto" w:fill="FFFFFF"/>
          <w:lang w:val="fr-FR"/>
        </w:rPr>
        <w:t xml:space="preserve">, L. (2012). </w:t>
      </w:r>
      <w:r w:rsidRPr="003906B5">
        <w:rPr>
          <w:rFonts w:asciiTheme="minorHAnsi" w:hAnsiTheme="minorHAnsi" w:cs="Arial"/>
          <w:color w:val="222222"/>
          <w:shd w:val="clear" w:color="auto" w:fill="FFFFFF"/>
        </w:rPr>
        <w:t xml:space="preserve">Getting beyond carry trade: What makes a safe haven </w:t>
      </w:r>
      <w:proofErr w:type="gramStart"/>
      <w:r w:rsidRPr="003906B5">
        <w:rPr>
          <w:rFonts w:asciiTheme="minorHAnsi" w:hAnsiTheme="minorHAnsi" w:cs="Arial"/>
          <w:color w:val="222222"/>
          <w:shd w:val="clear" w:color="auto" w:fill="FFFFFF"/>
        </w:rPr>
        <w:t>currency?.</w:t>
      </w:r>
      <w:proofErr w:type="gramEnd"/>
      <w:r w:rsidRPr="003906B5">
        <w:rPr>
          <w:rFonts w:asciiTheme="minorHAnsi" w:hAnsiTheme="minorHAnsi" w:cs="Arial"/>
          <w:color w:val="222222"/>
          <w:shd w:val="clear" w:color="auto" w:fill="FFFFFF"/>
        </w:rPr>
        <w:t> </w:t>
      </w:r>
      <w:r w:rsidRPr="003906B5">
        <w:rPr>
          <w:rFonts w:asciiTheme="minorHAnsi" w:hAnsiTheme="minorHAnsi" w:cs="Arial"/>
          <w:i/>
          <w:iCs/>
          <w:color w:val="222222"/>
          <w:shd w:val="clear" w:color="auto" w:fill="FFFFFF"/>
        </w:rPr>
        <w:t>Journal of International Economics</w:t>
      </w:r>
      <w:r w:rsidRPr="003906B5">
        <w:rPr>
          <w:rFonts w:asciiTheme="minorHAnsi" w:hAnsiTheme="minorHAnsi" w:cs="Arial"/>
          <w:color w:val="222222"/>
          <w:shd w:val="clear" w:color="auto" w:fill="FFFFFF"/>
        </w:rPr>
        <w:t>, </w:t>
      </w:r>
      <w:r w:rsidRPr="003906B5">
        <w:rPr>
          <w:rFonts w:asciiTheme="minorHAnsi" w:hAnsiTheme="minorHAnsi" w:cs="Arial"/>
          <w:i/>
          <w:iCs/>
          <w:color w:val="222222"/>
          <w:shd w:val="clear" w:color="auto" w:fill="FFFFFF"/>
        </w:rPr>
        <w:t>87</w:t>
      </w:r>
      <w:r w:rsidRPr="003906B5">
        <w:rPr>
          <w:rFonts w:asciiTheme="minorHAnsi" w:hAnsiTheme="minorHAnsi" w:cs="Arial"/>
          <w:color w:val="222222"/>
          <w:shd w:val="clear" w:color="auto" w:fill="FFFFFF"/>
        </w:rPr>
        <w:t>(1), 50-64.</w:t>
      </w:r>
    </w:p>
    <w:p w14:paraId="0E29B24E" w14:textId="77777777" w:rsidR="007845A2" w:rsidRPr="00637F38" w:rsidRDefault="007845A2" w:rsidP="009C3EC4">
      <w:pPr>
        <w:pStyle w:val="NormalWeb"/>
        <w:jc w:val="both"/>
        <w:rPr>
          <w:rFonts w:asciiTheme="minorHAnsi" w:hAnsiTheme="minorHAnsi" w:cs="Arial"/>
          <w:color w:val="222222"/>
          <w:shd w:val="clear" w:color="auto" w:fill="FFFFFF"/>
        </w:rPr>
      </w:pPr>
      <w:r w:rsidRPr="00637F38">
        <w:rPr>
          <w:rFonts w:asciiTheme="minorHAnsi" w:hAnsiTheme="minorHAnsi" w:cs="Arial"/>
          <w:color w:val="222222"/>
          <w:shd w:val="clear" w:color="auto" w:fill="FFFFFF"/>
        </w:rPr>
        <w:t>Hamilton, J. D. (2020). </w:t>
      </w:r>
      <w:r w:rsidRPr="00637F38">
        <w:rPr>
          <w:rFonts w:asciiTheme="minorHAnsi" w:hAnsiTheme="minorHAnsi" w:cs="Arial"/>
          <w:i/>
          <w:iCs/>
          <w:color w:val="222222"/>
          <w:shd w:val="clear" w:color="auto" w:fill="FFFFFF"/>
        </w:rPr>
        <w:t>Time series analysis</w:t>
      </w:r>
      <w:r w:rsidRPr="00637F38">
        <w:rPr>
          <w:rFonts w:asciiTheme="minorHAnsi" w:hAnsiTheme="minorHAnsi" w:cs="Arial"/>
          <w:color w:val="222222"/>
          <w:shd w:val="clear" w:color="auto" w:fill="FFFFFF"/>
        </w:rPr>
        <w:t>. Princeton university press.</w:t>
      </w:r>
    </w:p>
    <w:p w14:paraId="70AA03B2" w14:textId="77777777" w:rsidR="007845A2" w:rsidRDefault="007845A2" w:rsidP="009C3EC4">
      <w:pPr>
        <w:pStyle w:val="NormalWeb"/>
        <w:jc w:val="both"/>
        <w:rPr>
          <w:rFonts w:asciiTheme="minorHAnsi" w:hAnsiTheme="minorHAnsi"/>
        </w:rPr>
      </w:pPr>
      <w:proofErr w:type="spellStart"/>
      <w:r w:rsidRPr="00B00161">
        <w:rPr>
          <w:rFonts w:asciiTheme="minorHAnsi" w:hAnsiTheme="minorHAnsi" w:cs="Arial"/>
          <w:color w:val="222222"/>
          <w:shd w:val="clear" w:color="auto" w:fill="FFFFFF"/>
        </w:rPr>
        <w:t>Juselius</w:t>
      </w:r>
      <w:proofErr w:type="spellEnd"/>
      <w:r w:rsidRPr="00B00161">
        <w:rPr>
          <w:rFonts w:asciiTheme="minorHAnsi" w:hAnsiTheme="minorHAnsi" w:cs="Arial"/>
          <w:color w:val="222222"/>
          <w:shd w:val="clear" w:color="auto" w:fill="FFFFFF"/>
        </w:rPr>
        <w:t>, K. (2006). </w:t>
      </w:r>
      <w:r w:rsidRPr="00B00161">
        <w:rPr>
          <w:rFonts w:asciiTheme="minorHAnsi" w:hAnsiTheme="minorHAnsi" w:cs="Arial"/>
          <w:i/>
          <w:iCs/>
          <w:color w:val="222222"/>
          <w:shd w:val="clear" w:color="auto" w:fill="FFFFFF"/>
        </w:rPr>
        <w:t>The cointegrated VAR model: methodology and applications</w:t>
      </w:r>
      <w:r w:rsidRPr="00B00161">
        <w:rPr>
          <w:rFonts w:asciiTheme="minorHAnsi" w:hAnsiTheme="minorHAnsi" w:cs="Arial"/>
          <w:color w:val="222222"/>
          <w:shd w:val="clear" w:color="auto" w:fill="FFFFFF"/>
        </w:rPr>
        <w:t>. Oxford university press.</w:t>
      </w:r>
      <w:r w:rsidRPr="00F1679D">
        <w:rPr>
          <w:rFonts w:asciiTheme="minorHAnsi" w:hAnsiTheme="minorHAnsi"/>
        </w:rPr>
        <w:t xml:space="preserve"> </w:t>
      </w:r>
    </w:p>
    <w:p w14:paraId="455CB332" w14:textId="77777777" w:rsidR="007845A2" w:rsidRPr="00F1679D" w:rsidRDefault="007845A2" w:rsidP="009C3EC4">
      <w:pPr>
        <w:pStyle w:val="NormalWeb"/>
        <w:jc w:val="both"/>
        <w:rPr>
          <w:rFonts w:asciiTheme="minorHAnsi" w:hAnsiTheme="minorHAnsi"/>
        </w:rPr>
      </w:pPr>
      <w:r w:rsidRPr="0001290F">
        <w:rPr>
          <w:rFonts w:asciiTheme="minorHAnsi" w:hAnsiTheme="minorHAnsi" w:cs="Arial"/>
          <w:color w:val="222222"/>
          <w:shd w:val="clear" w:color="auto" w:fill="FFFFFF"/>
        </w:rPr>
        <w:t>Linder, W., &amp; Mueller, S. (2021). </w:t>
      </w:r>
      <w:r w:rsidRPr="0001290F">
        <w:rPr>
          <w:rFonts w:asciiTheme="minorHAnsi" w:hAnsiTheme="minorHAnsi" w:cs="Arial"/>
          <w:i/>
          <w:iCs/>
          <w:color w:val="222222"/>
          <w:shd w:val="clear" w:color="auto" w:fill="FFFFFF"/>
        </w:rPr>
        <w:t>Swiss democracy: Possible solutions to conflict in multicultural societies</w:t>
      </w:r>
      <w:r w:rsidRPr="0001290F">
        <w:rPr>
          <w:rFonts w:asciiTheme="minorHAnsi" w:hAnsiTheme="minorHAnsi" w:cs="Arial"/>
          <w:color w:val="222222"/>
          <w:shd w:val="clear" w:color="auto" w:fill="FFFFFF"/>
        </w:rPr>
        <w:t> (p. 295). Springer Nature.</w:t>
      </w:r>
      <w:r w:rsidRPr="00F1679D">
        <w:rPr>
          <w:rFonts w:asciiTheme="minorHAnsi" w:hAnsiTheme="minorHAnsi"/>
        </w:rPr>
        <w:t xml:space="preserve"> Retrieved from </w:t>
      </w:r>
      <w:hyperlink r:id="rId28" w:tgtFrame="_new" w:history="1">
        <w:r w:rsidRPr="00F1679D">
          <w:rPr>
            <w:rStyle w:val="Hyperlink"/>
          </w:rPr>
          <w:t>https://link.springer.com/book/10.1007/978-3-030-63266-3</w:t>
        </w:r>
      </w:hyperlink>
    </w:p>
    <w:p w14:paraId="10535A36" w14:textId="77777777" w:rsidR="007845A2" w:rsidRPr="00F1679D" w:rsidRDefault="007845A2" w:rsidP="009C3EC4">
      <w:pPr>
        <w:pStyle w:val="NormalWeb"/>
        <w:jc w:val="both"/>
        <w:rPr>
          <w:rFonts w:asciiTheme="minorHAnsi" w:hAnsiTheme="minorHAnsi"/>
        </w:rPr>
      </w:pPr>
      <w:r w:rsidRPr="00BC6E86">
        <w:rPr>
          <w:rFonts w:asciiTheme="minorHAnsi" w:hAnsiTheme="minorHAnsi" w:cs="Arial"/>
          <w:color w:val="222222"/>
          <w:shd w:val="clear" w:color="auto" w:fill="FFFFFF"/>
        </w:rPr>
        <w:t>Mbah, R. E., &amp; Wasum, D. F. (2022). Russian-Ukraine 2022 War: A review of the economic impact of Russian-Ukraine crisis on the USA, UK, Canada, and Europe. </w:t>
      </w:r>
      <w:r w:rsidRPr="00BC6E86">
        <w:rPr>
          <w:rFonts w:asciiTheme="minorHAnsi" w:hAnsiTheme="minorHAnsi" w:cs="Arial"/>
          <w:i/>
          <w:iCs/>
          <w:color w:val="222222"/>
          <w:shd w:val="clear" w:color="auto" w:fill="FFFFFF"/>
        </w:rPr>
        <w:t>Advances in Social Sciences Research Journal</w:t>
      </w:r>
      <w:r w:rsidRPr="00BC6E86">
        <w:rPr>
          <w:rFonts w:asciiTheme="minorHAnsi" w:hAnsiTheme="minorHAnsi" w:cs="Arial"/>
          <w:color w:val="222222"/>
          <w:shd w:val="clear" w:color="auto" w:fill="FFFFFF"/>
        </w:rPr>
        <w:t>, </w:t>
      </w:r>
      <w:r w:rsidRPr="00BC6E86">
        <w:rPr>
          <w:rFonts w:asciiTheme="minorHAnsi" w:hAnsiTheme="minorHAnsi" w:cs="Arial"/>
          <w:i/>
          <w:iCs/>
          <w:color w:val="222222"/>
          <w:shd w:val="clear" w:color="auto" w:fill="FFFFFF"/>
        </w:rPr>
        <w:t>9</w:t>
      </w:r>
      <w:r w:rsidRPr="00BC6E86">
        <w:rPr>
          <w:rFonts w:asciiTheme="minorHAnsi" w:hAnsiTheme="minorHAnsi" w:cs="Arial"/>
          <w:color w:val="222222"/>
          <w:shd w:val="clear" w:color="auto" w:fill="FFFFFF"/>
        </w:rPr>
        <w:t>(3), 144-153</w:t>
      </w:r>
      <w:r>
        <w:rPr>
          <w:rFonts w:ascii="Arial" w:hAnsi="Arial" w:cs="Arial"/>
          <w:color w:val="222222"/>
          <w:sz w:val="20"/>
          <w:szCs w:val="20"/>
          <w:shd w:val="clear" w:color="auto" w:fill="FFFFFF"/>
        </w:rPr>
        <w:t xml:space="preserve">. </w:t>
      </w:r>
      <w:r w:rsidRPr="00F1679D">
        <w:rPr>
          <w:rFonts w:asciiTheme="minorHAnsi" w:hAnsiTheme="minorHAnsi"/>
        </w:rPr>
        <w:t xml:space="preserve">Retrieved from </w:t>
      </w:r>
      <w:hyperlink r:id="rId29" w:tgtFrame="_new" w:history="1">
        <w:r w:rsidRPr="00F1679D">
          <w:rPr>
            <w:rStyle w:val="Hyperlink"/>
          </w:rPr>
          <w:t>https://www.researchgate.net/profile/Ruth-Endam-Mbah/publication/359512955_Russian-Ukraine_2022_War_A_Review_of_the_Economic_Impact_of_Russian-Ukraine_Crisis_on_the_USA/links/6241fcdd21077329f2dd2c3d/Russian-Ukraine-2022-War-A-Review-of-the-Economic-Impact-of-Russian-Ukraine-Crisis-on-the-USA.pdf</w:t>
        </w:r>
      </w:hyperlink>
    </w:p>
    <w:p w14:paraId="68B8834F" w14:textId="77777777" w:rsidR="007845A2" w:rsidRPr="00F1679D" w:rsidRDefault="007845A2" w:rsidP="009C3EC4">
      <w:pPr>
        <w:pStyle w:val="NormalWeb"/>
        <w:jc w:val="both"/>
        <w:rPr>
          <w:rFonts w:asciiTheme="minorHAnsi" w:hAnsiTheme="minorHAnsi"/>
        </w:rPr>
      </w:pPr>
      <w:proofErr w:type="spellStart"/>
      <w:r w:rsidRPr="00F1679D">
        <w:rPr>
          <w:rFonts w:asciiTheme="minorHAnsi" w:hAnsiTheme="minorHAnsi"/>
        </w:rPr>
        <w:t>Measuringworth</w:t>
      </w:r>
      <w:proofErr w:type="spellEnd"/>
      <w:r w:rsidRPr="00F1679D">
        <w:rPr>
          <w:rFonts w:asciiTheme="minorHAnsi" w:hAnsiTheme="minorHAnsi"/>
        </w:rPr>
        <w:t xml:space="preserve">. Exchange rates between the United States Dollar and forty-one currencies. Retrieved from </w:t>
      </w:r>
      <w:proofErr w:type="gramStart"/>
      <w:r w:rsidRPr="00F1679D">
        <w:rPr>
          <w:rFonts w:asciiTheme="minorHAnsi" w:hAnsiTheme="minorHAnsi"/>
        </w:rPr>
        <w:t>https://www.measuringworth.com/datasets/exchangeglobal/result.php?year_source=1905&amp;year_result=1955&amp;countryE[</w:t>
      </w:r>
      <w:proofErr w:type="gramEnd"/>
      <w:r w:rsidRPr="00F1679D">
        <w:rPr>
          <w:rFonts w:asciiTheme="minorHAnsi" w:hAnsiTheme="minorHAnsi"/>
        </w:rPr>
        <w:t>]=Switzerland</w:t>
      </w:r>
    </w:p>
    <w:p w14:paraId="4C36773E" w14:textId="13570F6D" w:rsidR="007F0363" w:rsidRPr="00BE7593" w:rsidRDefault="007845A2" w:rsidP="007F0363">
      <w:pPr>
        <w:pStyle w:val="NormalWeb"/>
        <w:jc w:val="both"/>
        <w:rPr>
          <w:rFonts w:asciiTheme="minorHAnsi" w:eastAsiaTheme="majorEastAsia" w:hAnsiTheme="minorHAnsi"/>
          <w:i/>
          <w:iCs/>
        </w:rPr>
      </w:pPr>
      <w:r w:rsidRPr="00654A5E">
        <w:rPr>
          <w:rFonts w:asciiTheme="minorHAnsi" w:hAnsiTheme="minorHAnsi" w:cs="Arial"/>
          <w:color w:val="222222"/>
          <w:shd w:val="clear" w:color="auto" w:fill="FFFFFF"/>
        </w:rPr>
        <w:lastRenderedPageBreak/>
        <w:t xml:space="preserve">Moser, P. (1996). Why is Swiss politics so </w:t>
      </w:r>
      <w:proofErr w:type="gramStart"/>
      <w:r w:rsidRPr="00654A5E">
        <w:rPr>
          <w:rFonts w:asciiTheme="minorHAnsi" w:hAnsiTheme="minorHAnsi" w:cs="Arial"/>
          <w:color w:val="222222"/>
          <w:shd w:val="clear" w:color="auto" w:fill="FFFFFF"/>
        </w:rPr>
        <w:t>stable?.</w:t>
      </w:r>
      <w:proofErr w:type="gramEnd"/>
      <w:r w:rsidRPr="00654A5E">
        <w:rPr>
          <w:rFonts w:asciiTheme="minorHAnsi" w:hAnsiTheme="minorHAnsi" w:cs="Arial"/>
          <w:color w:val="222222"/>
          <w:shd w:val="clear" w:color="auto" w:fill="FFFFFF"/>
        </w:rPr>
        <w:t> </w:t>
      </w:r>
      <w:r w:rsidRPr="00654A5E">
        <w:rPr>
          <w:rFonts w:asciiTheme="minorHAnsi" w:hAnsiTheme="minorHAnsi" w:cs="Arial"/>
          <w:i/>
          <w:iCs/>
          <w:color w:val="222222"/>
          <w:shd w:val="clear" w:color="auto" w:fill="FFFFFF"/>
          <w:lang w:val="fr-FR"/>
        </w:rPr>
        <w:t xml:space="preserve">REVUE SUISSE </w:t>
      </w:r>
      <w:proofErr w:type="spellStart"/>
      <w:r w:rsidRPr="00654A5E">
        <w:rPr>
          <w:rFonts w:asciiTheme="minorHAnsi" w:hAnsiTheme="minorHAnsi" w:cs="Arial"/>
          <w:i/>
          <w:iCs/>
          <w:color w:val="222222"/>
          <w:shd w:val="clear" w:color="auto" w:fill="FFFFFF"/>
          <w:lang w:val="fr-FR"/>
        </w:rPr>
        <w:t>D ECONOMIE</w:t>
      </w:r>
      <w:proofErr w:type="spellEnd"/>
      <w:r w:rsidRPr="00654A5E">
        <w:rPr>
          <w:rFonts w:asciiTheme="minorHAnsi" w:hAnsiTheme="minorHAnsi" w:cs="Arial"/>
          <w:i/>
          <w:iCs/>
          <w:color w:val="222222"/>
          <w:shd w:val="clear" w:color="auto" w:fill="FFFFFF"/>
          <w:lang w:val="fr-FR"/>
        </w:rPr>
        <w:t xml:space="preserve"> POLITIQUE ET DE STATISTIQUE</w:t>
      </w:r>
      <w:r w:rsidRPr="00654A5E">
        <w:rPr>
          <w:rFonts w:asciiTheme="minorHAnsi" w:hAnsiTheme="minorHAnsi" w:cs="Arial"/>
          <w:color w:val="222222"/>
          <w:shd w:val="clear" w:color="auto" w:fill="FFFFFF"/>
          <w:lang w:val="fr-FR"/>
        </w:rPr>
        <w:t>, </w:t>
      </w:r>
      <w:r w:rsidRPr="00654A5E">
        <w:rPr>
          <w:rFonts w:asciiTheme="minorHAnsi" w:hAnsiTheme="minorHAnsi" w:cs="Arial"/>
          <w:i/>
          <w:iCs/>
          <w:color w:val="222222"/>
          <w:shd w:val="clear" w:color="auto" w:fill="FFFFFF"/>
          <w:lang w:val="fr-FR"/>
        </w:rPr>
        <w:t>132</w:t>
      </w:r>
      <w:r w:rsidRPr="00654A5E">
        <w:rPr>
          <w:rFonts w:asciiTheme="minorHAnsi" w:hAnsiTheme="minorHAnsi" w:cs="Arial"/>
          <w:color w:val="222222"/>
          <w:shd w:val="clear" w:color="auto" w:fill="FFFFFF"/>
          <w:lang w:val="fr-FR"/>
        </w:rPr>
        <w:t>, 31-62</w:t>
      </w:r>
      <w:r w:rsidRPr="00654A5E">
        <w:rPr>
          <w:rFonts w:ascii="Arial" w:hAnsi="Arial" w:cs="Arial"/>
          <w:color w:val="222222"/>
          <w:sz w:val="20"/>
          <w:szCs w:val="20"/>
          <w:shd w:val="clear" w:color="auto" w:fill="FFFFFF"/>
          <w:lang w:val="fr-FR"/>
        </w:rPr>
        <w:t>.</w:t>
      </w:r>
      <w:r>
        <w:rPr>
          <w:rFonts w:ascii="Arial" w:hAnsi="Arial" w:cs="Arial"/>
          <w:color w:val="222222"/>
          <w:sz w:val="20"/>
          <w:szCs w:val="20"/>
          <w:shd w:val="clear" w:color="auto" w:fill="FFFFFF"/>
          <w:lang w:val="fr-FR"/>
        </w:rPr>
        <w:t xml:space="preserve"> </w:t>
      </w:r>
      <w:r w:rsidRPr="00654A5E">
        <w:rPr>
          <w:rFonts w:asciiTheme="minorHAnsi" w:hAnsiTheme="minorHAnsi"/>
        </w:rPr>
        <w:t xml:space="preserve">Retrieved from </w:t>
      </w:r>
      <w:hyperlink r:id="rId30" w:tgtFrame="_new" w:history="1">
        <w:r w:rsidRPr="00654A5E">
          <w:rPr>
            <w:rStyle w:val="Hyperlink"/>
          </w:rPr>
          <w:t>https://www.researchgate.net/profile/Peter-Moser/publication/24051183_Why_is_Swiss_Politics_so_Stable/links/57bd4f5570ae37ee394b39c0/Why-is-Swiss-Politics-so-Stable.pdf</w:t>
        </w:r>
      </w:hyperlink>
      <w:r w:rsidR="007F0363">
        <w:rPr>
          <w:rStyle w:val="Strong"/>
          <w:rFonts w:asciiTheme="minorHAnsi" w:eastAsiaTheme="majorEastAsia" w:hAnsiTheme="minorHAnsi"/>
          <w:b w:val="0"/>
          <w:bCs w:val="0"/>
        </w:rPr>
        <w:t xml:space="preserve">OECD (2022), </w:t>
      </w:r>
      <w:r w:rsidR="007F0363">
        <w:rPr>
          <w:rStyle w:val="Strong"/>
          <w:rFonts w:asciiTheme="minorHAnsi" w:eastAsiaTheme="majorEastAsia" w:hAnsiTheme="minorHAnsi"/>
          <w:b w:val="0"/>
          <w:bCs w:val="0"/>
          <w:i/>
          <w:iCs/>
        </w:rPr>
        <w:t xml:space="preserve">OECD Economic Surveys; Switzerland 2022, </w:t>
      </w:r>
      <w:r w:rsidR="007F0363">
        <w:rPr>
          <w:rStyle w:val="Strong"/>
          <w:rFonts w:asciiTheme="minorHAnsi" w:eastAsiaTheme="majorEastAsia" w:hAnsiTheme="minorHAnsi"/>
          <w:b w:val="0"/>
          <w:bCs w:val="0"/>
        </w:rPr>
        <w:t xml:space="preserve">OECD Publishing, Paris, </w:t>
      </w:r>
      <w:r w:rsidR="007F0363">
        <w:rPr>
          <w:rStyle w:val="Strong"/>
          <w:rFonts w:asciiTheme="minorHAnsi" w:eastAsiaTheme="majorEastAsia" w:hAnsiTheme="minorHAnsi"/>
          <w:b w:val="0"/>
          <w:bCs w:val="0"/>
          <w:i/>
          <w:iCs/>
        </w:rPr>
        <w:t>https://doi.org/10.1787/1fde6924-en.</w:t>
      </w:r>
    </w:p>
    <w:p w14:paraId="6FE8ACB4" w14:textId="6089571E" w:rsidR="007F0363" w:rsidRDefault="007F0363" w:rsidP="007F0363">
      <w:pPr>
        <w:pStyle w:val="NormalWeb"/>
        <w:jc w:val="both"/>
        <w:rPr>
          <w:rStyle w:val="Strong"/>
          <w:rFonts w:asciiTheme="minorHAnsi" w:hAnsiTheme="minorHAnsi"/>
          <w:b w:val="0"/>
          <w:bCs w:val="0"/>
        </w:rPr>
      </w:pPr>
      <w:r>
        <w:rPr>
          <w:rStyle w:val="Strong"/>
          <w:rFonts w:asciiTheme="minorHAnsi" w:eastAsiaTheme="majorEastAsia" w:hAnsiTheme="minorHAnsi"/>
          <w:b w:val="0"/>
          <w:bCs w:val="0"/>
        </w:rPr>
        <w:t xml:space="preserve">OECD (2024), </w:t>
      </w:r>
      <w:r>
        <w:rPr>
          <w:rStyle w:val="Strong"/>
          <w:rFonts w:asciiTheme="minorHAnsi" w:eastAsiaTheme="majorEastAsia" w:hAnsiTheme="minorHAnsi"/>
          <w:b w:val="0"/>
          <w:bCs w:val="0"/>
          <w:i/>
          <w:iCs/>
        </w:rPr>
        <w:t>OECD</w:t>
      </w:r>
      <w:r w:rsidRPr="00F1679D">
        <w:rPr>
          <w:rFonts w:asciiTheme="minorHAnsi" w:hAnsiTheme="minorHAnsi"/>
        </w:rPr>
        <w:t xml:space="preserve"> </w:t>
      </w:r>
      <w:r w:rsidRPr="00F1679D">
        <w:rPr>
          <w:rStyle w:val="Emphasis"/>
          <w:rFonts w:asciiTheme="minorHAnsi" w:hAnsiTheme="minorHAnsi"/>
        </w:rPr>
        <w:t>Economic surveys: Switzerland 2024</w:t>
      </w:r>
      <w:r>
        <w:rPr>
          <w:rFonts w:asciiTheme="minorHAnsi" w:hAnsiTheme="minorHAnsi"/>
        </w:rPr>
        <w:t>, OECD Publishing, Paris, https://doi.org/10.1787/070d119b-en</w:t>
      </w:r>
    </w:p>
    <w:p w14:paraId="264C7BC0" w14:textId="48FEBEC0" w:rsidR="006C5EEF" w:rsidRDefault="006C5EEF" w:rsidP="009C3EC4">
      <w:pPr>
        <w:pStyle w:val="NormalWeb"/>
        <w:jc w:val="both"/>
        <w:rPr>
          <w:rFonts w:asciiTheme="minorHAnsi" w:hAnsiTheme="minorHAnsi" w:cs="Arial"/>
          <w:color w:val="222222"/>
          <w:shd w:val="clear" w:color="auto" w:fill="FFFFFF"/>
        </w:rPr>
      </w:pPr>
      <w:r w:rsidRPr="00F1679D">
        <w:rPr>
          <w:rStyle w:val="Strong"/>
          <w:rFonts w:asciiTheme="minorHAnsi" w:hAnsiTheme="minorHAnsi"/>
          <w:b w:val="0"/>
          <w:bCs w:val="0"/>
        </w:rPr>
        <w:t>Petersen, T., &amp; Schwab, T.</w:t>
      </w:r>
      <w:r w:rsidRPr="00F1679D">
        <w:rPr>
          <w:rFonts w:asciiTheme="minorHAnsi" w:hAnsiTheme="minorHAnsi"/>
        </w:rPr>
        <w:t xml:space="preserve"> (2024). </w:t>
      </w:r>
      <w:r w:rsidRPr="008353A4">
        <w:rPr>
          <w:rStyle w:val="Emphasis"/>
          <w:rFonts w:asciiTheme="minorHAnsi" w:hAnsiTheme="minorHAnsi"/>
          <w:i w:val="0"/>
          <w:iCs w:val="0"/>
        </w:rPr>
        <w:t>The economic impact of the strong franc on the Swiss economy</w:t>
      </w:r>
      <w:r w:rsidRPr="008353A4">
        <w:rPr>
          <w:rFonts w:asciiTheme="minorHAnsi" w:hAnsiTheme="minorHAnsi"/>
          <w:i/>
          <w:iCs/>
        </w:rPr>
        <w:t>.</w:t>
      </w:r>
      <w:r w:rsidRPr="00F1679D">
        <w:rPr>
          <w:rFonts w:asciiTheme="minorHAnsi" w:hAnsiTheme="minorHAnsi"/>
        </w:rPr>
        <w:t xml:space="preserve"> </w:t>
      </w:r>
      <w:r w:rsidRPr="00F1679D">
        <w:rPr>
          <w:rStyle w:val="Emphasis"/>
          <w:rFonts w:asciiTheme="minorHAnsi" w:hAnsiTheme="minorHAnsi"/>
        </w:rPr>
        <w:t>Global and European Dynamics</w:t>
      </w:r>
      <w:r w:rsidRPr="00F1679D">
        <w:rPr>
          <w:rFonts w:asciiTheme="minorHAnsi" w:hAnsiTheme="minorHAnsi"/>
        </w:rPr>
        <w:t xml:space="preserve">. Retrieved from </w:t>
      </w:r>
      <w:hyperlink r:id="rId31" w:tgtFrame="_new" w:history="1">
        <w:r w:rsidRPr="00F1679D">
          <w:rPr>
            <w:rStyle w:val="Hyperlink"/>
          </w:rPr>
          <w:t>https://globaleurope.eu/europes-future/the-economic-impact-of-the-strong-franc-on-the-swiss-economy/</w:t>
        </w:r>
      </w:hyperlink>
    </w:p>
    <w:p w14:paraId="56047DCA" w14:textId="4834A28B" w:rsidR="009708CA" w:rsidRDefault="009708CA" w:rsidP="009C3EC4">
      <w:pPr>
        <w:pStyle w:val="NormalWeb"/>
        <w:jc w:val="both"/>
        <w:rPr>
          <w:rFonts w:asciiTheme="minorHAnsi" w:hAnsiTheme="minorHAnsi" w:cs="Arial"/>
          <w:color w:val="222222"/>
          <w:shd w:val="clear" w:color="auto" w:fill="FFFFFF"/>
        </w:rPr>
      </w:pPr>
      <w:proofErr w:type="spellStart"/>
      <w:r w:rsidRPr="00C94E34">
        <w:rPr>
          <w:rFonts w:asciiTheme="minorHAnsi" w:hAnsiTheme="minorHAnsi" w:cs="Arial"/>
          <w:color w:val="222222"/>
          <w:shd w:val="clear" w:color="auto" w:fill="FFFFFF"/>
        </w:rPr>
        <w:t>Pilbeam</w:t>
      </w:r>
      <w:proofErr w:type="spellEnd"/>
      <w:r w:rsidRPr="00C94E34">
        <w:rPr>
          <w:rFonts w:asciiTheme="minorHAnsi" w:hAnsiTheme="minorHAnsi" w:cs="Arial"/>
          <w:color w:val="222222"/>
          <w:shd w:val="clear" w:color="auto" w:fill="FFFFFF"/>
        </w:rPr>
        <w:t xml:space="preserve">, K., Bris, A., </w:t>
      </w:r>
      <w:proofErr w:type="spellStart"/>
      <w:r w:rsidRPr="00C94E34">
        <w:rPr>
          <w:rFonts w:asciiTheme="minorHAnsi" w:hAnsiTheme="minorHAnsi" w:cs="Arial"/>
          <w:color w:val="222222"/>
          <w:shd w:val="clear" w:color="auto" w:fill="FFFFFF"/>
        </w:rPr>
        <w:t>Alcidi</w:t>
      </w:r>
      <w:proofErr w:type="spellEnd"/>
      <w:r w:rsidRPr="00C94E34">
        <w:rPr>
          <w:rFonts w:asciiTheme="minorHAnsi" w:hAnsiTheme="minorHAnsi" w:cs="Arial"/>
          <w:color w:val="222222"/>
          <w:shd w:val="clear" w:color="auto" w:fill="FFFFFF"/>
        </w:rPr>
        <w:t xml:space="preserve">, C., </w:t>
      </w:r>
      <w:proofErr w:type="spellStart"/>
      <w:r w:rsidRPr="00C94E34">
        <w:rPr>
          <w:rFonts w:asciiTheme="minorHAnsi" w:hAnsiTheme="minorHAnsi" w:cs="Arial"/>
          <w:color w:val="222222"/>
          <w:shd w:val="clear" w:color="auto" w:fill="FFFFFF"/>
        </w:rPr>
        <w:t>Barslund</w:t>
      </w:r>
      <w:proofErr w:type="spellEnd"/>
      <w:r w:rsidRPr="00C94E34">
        <w:rPr>
          <w:rFonts w:asciiTheme="minorHAnsi" w:hAnsiTheme="minorHAnsi" w:cs="Arial"/>
          <w:color w:val="222222"/>
          <w:shd w:val="clear" w:color="auto" w:fill="FFFFFF"/>
        </w:rPr>
        <w:t>, M., De Groen, W. P., &amp; Gros, D. (2015). Currency Interventions: Effective Policy Tool or Shortsighted</w:t>
      </w:r>
      <w:r>
        <w:rPr>
          <w:rFonts w:asciiTheme="minorHAnsi" w:hAnsiTheme="minorHAnsi" w:cs="Arial"/>
          <w:color w:val="222222"/>
          <w:shd w:val="clear" w:color="auto" w:fill="FFFFFF"/>
        </w:rPr>
        <w:t xml:space="preserve"> </w:t>
      </w:r>
      <w:proofErr w:type="gramStart"/>
      <w:r w:rsidRPr="00C94E34">
        <w:rPr>
          <w:rFonts w:asciiTheme="minorHAnsi" w:hAnsiTheme="minorHAnsi" w:cs="Arial"/>
          <w:color w:val="222222"/>
          <w:shd w:val="clear" w:color="auto" w:fill="FFFFFF"/>
        </w:rPr>
        <w:t>Gamble?.</w:t>
      </w:r>
      <w:proofErr w:type="gramEnd"/>
      <w:r w:rsidRPr="00C94E34">
        <w:rPr>
          <w:rFonts w:asciiTheme="minorHAnsi" w:hAnsiTheme="minorHAnsi" w:cs="Arial"/>
          <w:color w:val="222222"/>
          <w:shd w:val="clear" w:color="auto" w:fill="FFFFFF"/>
        </w:rPr>
        <w:t> </w:t>
      </w:r>
      <w:proofErr w:type="spellStart"/>
      <w:r w:rsidRPr="00C94E34">
        <w:rPr>
          <w:rFonts w:asciiTheme="minorHAnsi" w:hAnsiTheme="minorHAnsi" w:cs="Arial"/>
          <w:i/>
          <w:iCs/>
          <w:color w:val="222222"/>
          <w:shd w:val="clear" w:color="auto" w:fill="FFFFFF"/>
        </w:rPr>
        <w:t>Intereconomics</w:t>
      </w:r>
      <w:proofErr w:type="spellEnd"/>
      <w:r w:rsidRPr="00C94E34">
        <w:rPr>
          <w:rFonts w:asciiTheme="minorHAnsi" w:hAnsiTheme="minorHAnsi" w:cs="Arial"/>
          <w:color w:val="222222"/>
          <w:shd w:val="clear" w:color="auto" w:fill="FFFFFF"/>
        </w:rPr>
        <w:t>, </w:t>
      </w:r>
      <w:r w:rsidRPr="00C94E34">
        <w:rPr>
          <w:rFonts w:asciiTheme="minorHAnsi" w:hAnsiTheme="minorHAnsi" w:cs="Arial"/>
          <w:i/>
          <w:iCs/>
          <w:color w:val="222222"/>
          <w:shd w:val="clear" w:color="auto" w:fill="FFFFFF"/>
        </w:rPr>
        <w:t>50</w:t>
      </w:r>
      <w:r w:rsidRPr="00C94E34">
        <w:rPr>
          <w:rFonts w:asciiTheme="minorHAnsi" w:hAnsiTheme="minorHAnsi" w:cs="Arial"/>
          <w:color w:val="222222"/>
          <w:shd w:val="clear" w:color="auto" w:fill="FFFFFF"/>
        </w:rPr>
        <w:t>, 64-81.</w:t>
      </w:r>
      <w:r w:rsidRPr="00F1679D">
        <w:rPr>
          <w:rFonts w:asciiTheme="minorHAnsi" w:hAnsiTheme="minorHAnsi"/>
        </w:rPr>
        <w:t xml:space="preserve"> Retrieved from </w:t>
      </w:r>
      <w:hyperlink r:id="rId32" w:tgtFrame="_new" w:history="1">
        <w:r w:rsidRPr="00F1679D">
          <w:rPr>
            <w:rStyle w:val="Hyperlink"/>
          </w:rPr>
          <w:t>https://www.intereconomics.eu/contents/year/2015/number/2/article/currency-interventions-effective-policy-tool-or-shortsighted-gamble.html</w:t>
        </w:r>
      </w:hyperlink>
    </w:p>
    <w:p w14:paraId="6E6CEAEA" w14:textId="1C889B5E" w:rsidR="007845A2" w:rsidRPr="008B21BD" w:rsidRDefault="007845A2" w:rsidP="009C3EC4">
      <w:pPr>
        <w:pStyle w:val="NormalWeb"/>
        <w:jc w:val="both"/>
        <w:rPr>
          <w:rFonts w:asciiTheme="minorHAnsi" w:hAnsiTheme="minorHAnsi" w:cs="Arial"/>
          <w:color w:val="222222"/>
          <w:shd w:val="clear" w:color="auto" w:fill="FFFFFF"/>
        </w:rPr>
      </w:pPr>
      <w:r w:rsidRPr="008B21BD">
        <w:rPr>
          <w:rFonts w:asciiTheme="minorHAnsi" w:hAnsiTheme="minorHAnsi" w:cs="Arial"/>
          <w:color w:val="222222"/>
          <w:shd w:val="clear" w:color="auto" w:fill="FFFFFF"/>
        </w:rPr>
        <w:t xml:space="preserve">Reynard, S. (2009). What drives the Swiss </w:t>
      </w:r>
      <w:proofErr w:type="gramStart"/>
      <w:r w:rsidRPr="008B21BD">
        <w:rPr>
          <w:rFonts w:asciiTheme="minorHAnsi" w:hAnsiTheme="minorHAnsi" w:cs="Arial"/>
          <w:color w:val="222222"/>
          <w:shd w:val="clear" w:color="auto" w:fill="FFFFFF"/>
        </w:rPr>
        <w:t>franc?.</w:t>
      </w:r>
      <w:proofErr w:type="gramEnd"/>
      <w:r w:rsidRPr="008B21BD">
        <w:rPr>
          <w:rFonts w:asciiTheme="minorHAnsi" w:hAnsiTheme="minorHAnsi" w:cs="Arial"/>
          <w:color w:val="222222"/>
          <w:shd w:val="clear" w:color="auto" w:fill="FFFFFF"/>
        </w:rPr>
        <w:t> </w:t>
      </w:r>
      <w:proofErr w:type="spellStart"/>
      <w:r w:rsidRPr="008B21BD">
        <w:rPr>
          <w:rFonts w:asciiTheme="minorHAnsi" w:hAnsiTheme="minorHAnsi" w:cs="Arial"/>
          <w:i/>
          <w:iCs/>
          <w:color w:val="222222"/>
          <w:shd w:val="clear" w:color="auto" w:fill="FFFFFF"/>
        </w:rPr>
        <w:t>Aussenwirtschaft</w:t>
      </w:r>
      <w:proofErr w:type="spellEnd"/>
      <w:r w:rsidRPr="008B21BD">
        <w:rPr>
          <w:rFonts w:asciiTheme="minorHAnsi" w:hAnsiTheme="minorHAnsi" w:cs="Arial"/>
          <w:color w:val="222222"/>
          <w:shd w:val="clear" w:color="auto" w:fill="FFFFFF"/>
        </w:rPr>
        <w:t>, </w:t>
      </w:r>
      <w:r w:rsidRPr="008B21BD">
        <w:rPr>
          <w:rFonts w:asciiTheme="minorHAnsi" w:hAnsiTheme="minorHAnsi" w:cs="Arial"/>
          <w:i/>
          <w:iCs/>
          <w:color w:val="222222"/>
          <w:shd w:val="clear" w:color="auto" w:fill="FFFFFF"/>
        </w:rPr>
        <w:t>64</w:t>
      </w:r>
      <w:r w:rsidRPr="008B21BD">
        <w:rPr>
          <w:rFonts w:asciiTheme="minorHAnsi" w:hAnsiTheme="minorHAnsi" w:cs="Arial"/>
          <w:color w:val="222222"/>
          <w:shd w:val="clear" w:color="auto" w:fill="FFFFFF"/>
        </w:rPr>
        <w:t>(3), 335-363.</w:t>
      </w:r>
    </w:p>
    <w:p w14:paraId="637D1575" w14:textId="77777777" w:rsidR="007845A2" w:rsidRDefault="007845A2" w:rsidP="009C3EC4">
      <w:pPr>
        <w:pStyle w:val="NormalWeb"/>
        <w:jc w:val="both"/>
        <w:rPr>
          <w:rStyle w:val="Hyperlink"/>
          <w:rFonts w:eastAsiaTheme="majorEastAsia"/>
        </w:rPr>
      </w:pPr>
      <w:r w:rsidRPr="00694D78">
        <w:rPr>
          <w:rFonts w:asciiTheme="minorHAnsi" w:hAnsiTheme="minorHAnsi" w:cs="Arial"/>
          <w:color w:val="222222"/>
          <w:shd w:val="clear" w:color="auto" w:fill="FFFFFF"/>
        </w:rPr>
        <w:t>Simon, S., &amp; Hausner, K. H. (2012). The impact of the euro crisis on Switzerland. </w:t>
      </w:r>
      <w:proofErr w:type="spellStart"/>
      <w:r w:rsidRPr="00694D78">
        <w:rPr>
          <w:rFonts w:asciiTheme="minorHAnsi" w:hAnsiTheme="minorHAnsi" w:cs="Arial"/>
          <w:i/>
          <w:iCs/>
          <w:color w:val="222222"/>
          <w:shd w:val="clear" w:color="auto" w:fill="FFFFFF"/>
        </w:rPr>
        <w:t>Intereconomics</w:t>
      </w:r>
      <w:proofErr w:type="spellEnd"/>
      <w:r w:rsidRPr="00694D78">
        <w:rPr>
          <w:rFonts w:asciiTheme="minorHAnsi" w:hAnsiTheme="minorHAnsi" w:cs="Arial"/>
          <w:color w:val="222222"/>
          <w:shd w:val="clear" w:color="auto" w:fill="FFFFFF"/>
        </w:rPr>
        <w:t>, </w:t>
      </w:r>
      <w:r w:rsidRPr="00694D78">
        <w:rPr>
          <w:rFonts w:asciiTheme="minorHAnsi" w:hAnsiTheme="minorHAnsi" w:cs="Arial"/>
          <w:i/>
          <w:iCs/>
          <w:color w:val="222222"/>
          <w:shd w:val="clear" w:color="auto" w:fill="FFFFFF"/>
        </w:rPr>
        <w:t>47</w:t>
      </w:r>
      <w:r w:rsidRPr="00694D78">
        <w:rPr>
          <w:rFonts w:asciiTheme="minorHAnsi" w:hAnsiTheme="minorHAnsi" w:cs="Arial"/>
          <w:color w:val="222222"/>
          <w:shd w:val="clear" w:color="auto" w:fill="FFFFFF"/>
        </w:rPr>
        <w:t>(2), 112-119.</w:t>
      </w:r>
      <w:r w:rsidRPr="00F1679D">
        <w:rPr>
          <w:rFonts w:asciiTheme="minorHAnsi" w:hAnsiTheme="minorHAnsi"/>
        </w:rPr>
        <w:t xml:space="preserve"> Retrieved from </w:t>
      </w:r>
      <w:hyperlink r:id="rId33" w:tgtFrame="_new" w:history="1">
        <w:r w:rsidRPr="00F1679D">
          <w:rPr>
            <w:rStyle w:val="Hyperlink"/>
          </w:rPr>
          <w:t>https://www.intereconomics.eu/contents/year/2012/number/2/article/the-impact-of-the-euro-crisis-on-switzerland.html</w:t>
        </w:r>
      </w:hyperlink>
    </w:p>
    <w:p w14:paraId="4A0E56B5" w14:textId="3FC1C7E7" w:rsidR="0099256C" w:rsidRDefault="0099256C" w:rsidP="009C3EC4">
      <w:pPr>
        <w:pStyle w:val="NormalWeb"/>
        <w:jc w:val="both"/>
        <w:rPr>
          <w:rFonts w:asciiTheme="minorHAnsi" w:hAnsiTheme="minorHAnsi" w:cstheme="minorHAnsi"/>
        </w:rPr>
      </w:pPr>
      <w:r w:rsidRPr="00B70EB1">
        <w:rPr>
          <w:rFonts w:asciiTheme="minorHAnsi" w:hAnsiTheme="minorHAnsi" w:cstheme="minorHAnsi"/>
        </w:rPr>
        <w:t>Six-group, (2021). SARON: (Swiss average rates). Ava</w:t>
      </w:r>
      <w:r w:rsidR="000F16B8" w:rsidRPr="00B70EB1">
        <w:rPr>
          <w:rFonts w:asciiTheme="minorHAnsi" w:hAnsiTheme="minorHAnsi" w:cstheme="minorHAnsi"/>
        </w:rPr>
        <w:t>i</w:t>
      </w:r>
      <w:r w:rsidRPr="00B70EB1">
        <w:rPr>
          <w:rFonts w:asciiTheme="minorHAnsi" w:hAnsiTheme="minorHAnsi" w:cstheme="minorHAnsi"/>
        </w:rPr>
        <w:t xml:space="preserve">lable at: </w:t>
      </w:r>
      <w:hyperlink r:id="rId34" w:history="1">
        <w:r w:rsidRPr="00B70EB1">
          <w:rPr>
            <w:rStyle w:val="Hyperlink"/>
            <w:rFonts w:cstheme="minorHAnsi"/>
          </w:rPr>
          <w:t>https://www.six-group.com/en/market-data/indices/switzerland/saron.html</w:t>
        </w:r>
      </w:hyperlink>
      <w:r w:rsidRPr="00B70EB1">
        <w:rPr>
          <w:rFonts w:asciiTheme="minorHAnsi" w:hAnsiTheme="minorHAnsi" w:cstheme="minorHAnsi"/>
        </w:rPr>
        <w:t>, assessed on 26.2.2025</w:t>
      </w:r>
    </w:p>
    <w:p w14:paraId="2D5A9BA1" w14:textId="20B9FD35" w:rsidR="007845A2" w:rsidRPr="00556D7E" w:rsidRDefault="001E5CF5" w:rsidP="009C3EC4">
      <w:pPr>
        <w:pStyle w:val="NormalWeb"/>
        <w:jc w:val="both"/>
        <w:rPr>
          <w:rFonts w:asciiTheme="minorHAnsi" w:hAnsiTheme="minorHAnsi" w:cstheme="minorHAnsi"/>
        </w:rPr>
      </w:pPr>
      <w:r w:rsidRPr="001E5CF5">
        <w:rPr>
          <w:rFonts w:asciiTheme="minorHAnsi" w:hAnsiTheme="minorHAnsi" w:cstheme="minorHAnsi"/>
        </w:rPr>
        <w:t xml:space="preserve">Statista. (2025). </w:t>
      </w:r>
      <w:r w:rsidRPr="001E5CF5">
        <w:rPr>
          <w:rStyle w:val="Emphasis"/>
          <w:rFonts w:asciiTheme="minorHAnsi" w:hAnsiTheme="minorHAnsi" w:cstheme="minorHAnsi"/>
        </w:rPr>
        <w:t>Geopolitical Risk Index worldwide from January 1985 to February 2025</w:t>
      </w:r>
      <w:r w:rsidRPr="001E5CF5">
        <w:rPr>
          <w:rFonts w:asciiTheme="minorHAnsi" w:hAnsiTheme="minorHAnsi" w:cstheme="minorHAnsi"/>
        </w:rPr>
        <w:t xml:space="preserve">. Retrieved from </w:t>
      </w:r>
      <w:hyperlink r:id="rId35" w:tgtFrame="_new" w:history="1">
        <w:r w:rsidRPr="001E5CF5">
          <w:rPr>
            <w:rStyle w:val="Hyperlink"/>
            <w:rFonts w:cstheme="minorHAnsi"/>
          </w:rPr>
          <w:t>https://www.statista.com/statistics/1445888/geopolitical-risk-index/</w:t>
        </w:r>
      </w:hyperlink>
      <w:r>
        <w:rPr>
          <w:rFonts w:asciiTheme="minorHAnsi" w:hAnsiTheme="minorHAnsi" w:cstheme="minorHAnsi"/>
        </w:rPr>
        <w:t>, assessed on 3.3.2025</w:t>
      </w:r>
    </w:p>
    <w:p w14:paraId="0811450F" w14:textId="0CA6332B" w:rsidR="007845A2" w:rsidRPr="00800B42" w:rsidRDefault="007845A2" w:rsidP="009C3EC4">
      <w:pPr>
        <w:pStyle w:val="NormalWeb"/>
        <w:jc w:val="both"/>
        <w:rPr>
          <w:rFonts w:asciiTheme="minorHAnsi" w:hAnsiTheme="minorHAnsi"/>
          <w:color w:val="000000" w:themeColor="text1"/>
        </w:rPr>
      </w:pPr>
      <w:r w:rsidRPr="00F1679D">
        <w:rPr>
          <w:rStyle w:val="Strong"/>
          <w:rFonts w:asciiTheme="minorHAnsi" w:hAnsiTheme="minorHAnsi"/>
          <w:b w:val="0"/>
          <w:bCs w:val="0"/>
        </w:rPr>
        <w:t>U.S. Energy Information Administration.</w:t>
      </w:r>
      <w:r w:rsidRPr="00F1679D">
        <w:rPr>
          <w:rFonts w:asciiTheme="minorHAnsi" w:hAnsiTheme="minorHAnsi"/>
        </w:rPr>
        <w:t xml:space="preserve"> </w:t>
      </w:r>
      <w:r w:rsidRPr="007845A2">
        <w:rPr>
          <w:rFonts w:asciiTheme="minorHAnsi" w:hAnsiTheme="minorHAnsi"/>
          <w:lang w:val="fr-FR"/>
        </w:rPr>
        <w:t xml:space="preserve">(2025). </w:t>
      </w:r>
      <w:proofErr w:type="spellStart"/>
      <w:r w:rsidRPr="009F3848">
        <w:rPr>
          <w:rStyle w:val="Emphasis"/>
          <w:rFonts w:asciiTheme="minorHAnsi" w:hAnsiTheme="minorHAnsi"/>
          <w:lang w:val="fr-FR"/>
        </w:rPr>
        <w:t>Crude</w:t>
      </w:r>
      <w:proofErr w:type="spellEnd"/>
      <w:r w:rsidRPr="009F3848">
        <w:rPr>
          <w:rStyle w:val="Emphasis"/>
          <w:rFonts w:asciiTheme="minorHAnsi" w:hAnsiTheme="minorHAnsi"/>
          <w:lang w:val="fr-FR"/>
        </w:rPr>
        <w:t xml:space="preserve"> </w:t>
      </w:r>
      <w:proofErr w:type="spellStart"/>
      <w:r w:rsidRPr="009F3848">
        <w:rPr>
          <w:rStyle w:val="Emphasis"/>
          <w:rFonts w:asciiTheme="minorHAnsi" w:hAnsiTheme="minorHAnsi"/>
          <w:lang w:val="fr-FR"/>
        </w:rPr>
        <w:t>oil</w:t>
      </w:r>
      <w:proofErr w:type="spellEnd"/>
      <w:r w:rsidRPr="009F3848">
        <w:rPr>
          <w:rStyle w:val="Emphasis"/>
          <w:rFonts w:asciiTheme="minorHAnsi" w:hAnsiTheme="minorHAnsi"/>
          <w:lang w:val="fr-FR"/>
        </w:rPr>
        <w:t xml:space="preserve"> </w:t>
      </w:r>
      <w:proofErr w:type="spellStart"/>
      <w:proofErr w:type="gramStart"/>
      <w:r w:rsidRPr="009F3848">
        <w:rPr>
          <w:rStyle w:val="Emphasis"/>
          <w:rFonts w:asciiTheme="minorHAnsi" w:hAnsiTheme="minorHAnsi"/>
          <w:lang w:val="fr-FR"/>
        </w:rPr>
        <w:t>prices</w:t>
      </w:r>
      <w:proofErr w:type="spellEnd"/>
      <w:r w:rsidRPr="009F3848">
        <w:rPr>
          <w:rStyle w:val="Emphasis"/>
          <w:rFonts w:asciiTheme="minorHAnsi" w:hAnsiTheme="minorHAnsi"/>
          <w:lang w:val="fr-FR"/>
        </w:rPr>
        <w:t>:</w:t>
      </w:r>
      <w:proofErr w:type="gramEnd"/>
      <w:r w:rsidRPr="009F3848">
        <w:rPr>
          <w:rStyle w:val="Emphasis"/>
          <w:rFonts w:asciiTheme="minorHAnsi" w:hAnsiTheme="minorHAnsi"/>
          <w:lang w:val="fr-FR"/>
        </w:rPr>
        <w:t xml:space="preserve"> Brent - Europe [MCOILBRENTEU]</w:t>
      </w:r>
      <w:r w:rsidRPr="009F3848">
        <w:rPr>
          <w:rFonts w:asciiTheme="minorHAnsi" w:hAnsiTheme="minorHAnsi"/>
          <w:lang w:val="fr-FR"/>
        </w:rPr>
        <w:t xml:space="preserve">. </w:t>
      </w:r>
      <w:r w:rsidRPr="00F1679D">
        <w:rPr>
          <w:rFonts w:asciiTheme="minorHAnsi" w:hAnsiTheme="minorHAnsi"/>
        </w:rPr>
        <w:t>FRED, Federal Reserve Bank of St. Louis</w:t>
      </w:r>
      <w:r>
        <w:rPr>
          <w:rStyle w:val="Strong"/>
          <w:rFonts w:asciiTheme="minorHAnsi" w:eastAsiaTheme="majorEastAsia" w:hAnsiTheme="minorHAnsi"/>
          <w:b w:val="0"/>
          <w:bCs w:val="0"/>
        </w:rPr>
        <w:t xml:space="preserve">. </w:t>
      </w:r>
      <w:r w:rsidRPr="00F1679D">
        <w:rPr>
          <w:rFonts w:asciiTheme="minorHAnsi" w:hAnsiTheme="minorHAnsi"/>
        </w:rPr>
        <w:t xml:space="preserve"> Retrieved from </w:t>
      </w:r>
      <w:hyperlink r:id="rId36" w:tgtFrame="_new" w:history="1">
        <w:r w:rsidRPr="00F1679D">
          <w:rPr>
            <w:rStyle w:val="Hyperlink"/>
          </w:rPr>
          <w:t>https://fred.stlouisfed.org/series/MCOILBRENTEU</w:t>
        </w:r>
      </w:hyperlink>
      <w:r w:rsidR="00800B42">
        <w:rPr>
          <w:rStyle w:val="Hyperlink"/>
          <w:rFonts w:eastAsiaTheme="majorEastAsia"/>
          <w:color w:val="000000" w:themeColor="text1"/>
          <w:u w:val="none"/>
        </w:rPr>
        <w:t xml:space="preserve">, </w:t>
      </w:r>
      <w:r w:rsidR="008A5819">
        <w:rPr>
          <w:rStyle w:val="Hyperlink"/>
          <w:rFonts w:eastAsiaTheme="majorEastAsia"/>
          <w:color w:val="000000" w:themeColor="text1"/>
          <w:u w:val="none"/>
        </w:rPr>
        <w:t xml:space="preserve">visited: </w:t>
      </w:r>
      <w:r w:rsidR="00800B42">
        <w:rPr>
          <w:rStyle w:val="Hyperlink"/>
          <w:rFonts w:eastAsiaTheme="majorEastAsia"/>
          <w:color w:val="000000" w:themeColor="text1"/>
          <w:u w:val="none"/>
        </w:rPr>
        <w:t>march 3</w:t>
      </w:r>
      <w:r w:rsidR="008A5819">
        <w:rPr>
          <w:rStyle w:val="Hyperlink"/>
          <w:rFonts w:eastAsiaTheme="majorEastAsia"/>
          <w:color w:val="000000" w:themeColor="text1"/>
          <w:u w:val="none"/>
        </w:rPr>
        <w:t>, 2025</w:t>
      </w:r>
    </w:p>
    <w:p w14:paraId="19931490" w14:textId="77777777" w:rsidR="007845A2" w:rsidRDefault="007845A2" w:rsidP="009C3EC4">
      <w:pPr>
        <w:pStyle w:val="NormalWeb"/>
        <w:jc w:val="both"/>
        <w:rPr>
          <w:rFonts w:asciiTheme="minorHAnsi" w:hAnsiTheme="minorHAnsi" w:cs="Arial"/>
          <w:color w:val="222222"/>
          <w:shd w:val="clear" w:color="auto" w:fill="FFFFFF"/>
        </w:rPr>
      </w:pPr>
      <w:r w:rsidRPr="00F758AB">
        <w:rPr>
          <w:rFonts w:asciiTheme="minorHAnsi" w:hAnsiTheme="minorHAnsi" w:cs="Arial"/>
          <w:color w:val="222222"/>
          <w:shd w:val="clear" w:color="auto" w:fill="FFFFFF"/>
        </w:rPr>
        <w:t xml:space="preserve">Wiseman, P., &amp; </w:t>
      </w:r>
      <w:proofErr w:type="spellStart"/>
      <w:r w:rsidRPr="00F758AB">
        <w:rPr>
          <w:rFonts w:asciiTheme="minorHAnsi" w:hAnsiTheme="minorHAnsi" w:cs="Arial"/>
          <w:color w:val="222222"/>
          <w:shd w:val="clear" w:color="auto" w:fill="FFFFFF"/>
        </w:rPr>
        <w:t>Mchugh</w:t>
      </w:r>
      <w:proofErr w:type="spellEnd"/>
      <w:r w:rsidRPr="00F758AB">
        <w:rPr>
          <w:rFonts w:asciiTheme="minorHAnsi" w:hAnsiTheme="minorHAnsi" w:cs="Arial"/>
          <w:color w:val="222222"/>
          <w:shd w:val="clear" w:color="auto" w:fill="FFFFFF"/>
        </w:rPr>
        <w:t>, D. (2022). </w:t>
      </w:r>
      <w:r w:rsidRPr="00F758AB">
        <w:rPr>
          <w:rFonts w:asciiTheme="minorHAnsi" w:hAnsiTheme="minorHAnsi" w:cs="Arial"/>
          <w:i/>
          <w:iCs/>
          <w:color w:val="222222"/>
          <w:shd w:val="clear" w:color="auto" w:fill="FFFFFF"/>
        </w:rPr>
        <w:t>Economic dangers from Russia’s invasion ripple across the globe. AP News</w:t>
      </w:r>
      <w:r w:rsidRPr="00F758AB">
        <w:rPr>
          <w:rFonts w:asciiTheme="minorHAnsi" w:hAnsiTheme="minorHAnsi" w:cs="Arial"/>
          <w:color w:val="222222"/>
          <w:shd w:val="clear" w:color="auto" w:fill="FFFFFF"/>
        </w:rPr>
        <w:t>.</w:t>
      </w:r>
    </w:p>
    <w:p w14:paraId="239531D2" w14:textId="55EC2A8A" w:rsidR="000B32F5" w:rsidRDefault="000B32F5" w:rsidP="009C3EC4">
      <w:pPr>
        <w:pStyle w:val="NormalWeb"/>
        <w:jc w:val="both"/>
        <w:rPr>
          <w:rFonts w:asciiTheme="minorHAnsi" w:hAnsiTheme="minorHAnsi" w:cstheme="minorHAnsi"/>
        </w:rPr>
      </w:pPr>
      <w:r w:rsidRPr="000B32F5">
        <w:rPr>
          <w:rFonts w:asciiTheme="minorHAnsi" w:hAnsiTheme="minorHAnsi" w:cstheme="minorHAnsi"/>
        </w:rPr>
        <w:t xml:space="preserve">World Bank. (2025). </w:t>
      </w:r>
      <w:r w:rsidRPr="000B32F5">
        <w:rPr>
          <w:rStyle w:val="Emphasis"/>
          <w:rFonts w:asciiTheme="minorHAnsi" w:hAnsiTheme="minorHAnsi" w:cstheme="minorHAnsi"/>
        </w:rPr>
        <w:t>Foreign direct investment, net inflows (</w:t>
      </w:r>
      <w:proofErr w:type="spellStart"/>
      <w:r w:rsidRPr="000B32F5">
        <w:rPr>
          <w:rStyle w:val="Emphasis"/>
          <w:rFonts w:asciiTheme="minorHAnsi" w:hAnsiTheme="minorHAnsi" w:cstheme="minorHAnsi"/>
        </w:rPr>
        <w:t>BoP</w:t>
      </w:r>
      <w:proofErr w:type="spellEnd"/>
      <w:r w:rsidRPr="000B32F5">
        <w:rPr>
          <w:rStyle w:val="Emphasis"/>
          <w:rFonts w:asciiTheme="minorHAnsi" w:hAnsiTheme="minorHAnsi" w:cstheme="minorHAnsi"/>
        </w:rPr>
        <w:t>, current US$) - Switzerland</w:t>
      </w:r>
      <w:r w:rsidRPr="000B32F5">
        <w:rPr>
          <w:rFonts w:asciiTheme="minorHAnsi" w:hAnsiTheme="minorHAnsi" w:cstheme="minorHAnsi"/>
        </w:rPr>
        <w:t xml:space="preserve">. World Development Indicators. Retrieved from </w:t>
      </w:r>
      <w:hyperlink r:id="rId37" w:tgtFrame="_new" w:history="1">
        <w:r w:rsidRPr="000B32F5">
          <w:rPr>
            <w:rStyle w:val="Hyperlink"/>
            <w:rFonts w:cstheme="minorHAnsi"/>
          </w:rPr>
          <w:t>https://data.worldbank.org/indicator/BX.KLT.DINV.CD.WD?locations=CH&amp;start=1983&amp;end=2023</w:t>
        </w:r>
      </w:hyperlink>
      <w:r>
        <w:rPr>
          <w:rFonts w:asciiTheme="minorHAnsi" w:hAnsiTheme="minorHAnsi" w:cstheme="minorHAnsi"/>
        </w:rPr>
        <w:t xml:space="preserve">, </w:t>
      </w:r>
      <w:r w:rsidR="00B70EB1">
        <w:rPr>
          <w:rFonts w:asciiTheme="minorHAnsi" w:hAnsiTheme="minorHAnsi" w:cstheme="minorHAnsi"/>
        </w:rPr>
        <w:t>assessed on 3.3.2025</w:t>
      </w:r>
    </w:p>
    <w:p w14:paraId="725FCD52" w14:textId="4BE15AF4" w:rsidR="0008511B" w:rsidRPr="0008511B" w:rsidRDefault="0008511B" w:rsidP="0008511B">
      <w:pPr>
        <w:pStyle w:val="NormalWeb"/>
        <w:jc w:val="both"/>
        <w:rPr>
          <w:rFonts w:asciiTheme="minorHAnsi" w:hAnsiTheme="minorHAnsi" w:cstheme="minorHAnsi"/>
          <w:color w:val="000000" w:themeColor="text1"/>
          <w:shd w:val="clear" w:color="auto" w:fill="FFFFFF"/>
        </w:rPr>
      </w:pPr>
      <w:r w:rsidRPr="0008511B">
        <w:rPr>
          <w:rFonts w:asciiTheme="minorHAnsi" w:hAnsiTheme="minorHAnsi" w:cstheme="minorHAnsi"/>
          <w:color w:val="000000" w:themeColor="text1"/>
          <w:shd w:val="clear" w:color="auto" w:fill="FFFFFF"/>
        </w:rPr>
        <w:t xml:space="preserve">World Bank, Inflation, consumer prices for the United States [FPCPITOTLZGUSA], retrieved from FRED, Federal Reserve Bank of St. Louis; </w:t>
      </w:r>
      <w:hyperlink r:id="rId38" w:history="1">
        <w:r w:rsidR="009D226F" w:rsidRPr="00081D92">
          <w:rPr>
            <w:rStyle w:val="Hyperlink"/>
            <w:rFonts w:cstheme="minorHAnsi"/>
            <w:shd w:val="clear" w:color="auto" w:fill="FFFFFF"/>
          </w:rPr>
          <w:t>https://fred.stlouisfed.org/series/FPCPITOTLZGUSA</w:t>
        </w:r>
      </w:hyperlink>
      <w:r w:rsidR="009D226F">
        <w:rPr>
          <w:rFonts w:asciiTheme="minorHAnsi" w:hAnsiTheme="minorHAnsi" w:cstheme="minorHAnsi"/>
          <w:color w:val="000000" w:themeColor="text1"/>
          <w:shd w:val="clear" w:color="auto" w:fill="FFFFFF"/>
        </w:rPr>
        <w:t xml:space="preserve"> </w:t>
      </w:r>
      <w:r w:rsidRPr="0008511B">
        <w:rPr>
          <w:rFonts w:asciiTheme="minorHAnsi" w:hAnsiTheme="minorHAnsi" w:cstheme="minorHAnsi"/>
          <w:color w:val="000000" w:themeColor="text1"/>
          <w:shd w:val="clear" w:color="auto" w:fill="FFFFFF"/>
        </w:rPr>
        <w:t>, </w:t>
      </w:r>
      <w:r w:rsidRPr="0008511B">
        <w:rPr>
          <w:rStyle w:val="cit-date"/>
          <w:rFonts w:asciiTheme="minorHAnsi" w:hAnsiTheme="minorHAnsi" w:cstheme="minorHAnsi"/>
          <w:color w:val="000000" w:themeColor="text1"/>
          <w:shd w:val="clear" w:color="auto" w:fill="FFFFFF"/>
        </w:rPr>
        <w:t>March 3, 2025</w:t>
      </w:r>
      <w:r w:rsidRPr="0008511B">
        <w:rPr>
          <w:rFonts w:asciiTheme="minorHAnsi" w:hAnsiTheme="minorHAnsi" w:cstheme="minorHAnsi"/>
          <w:color w:val="000000" w:themeColor="text1"/>
          <w:shd w:val="clear" w:color="auto" w:fill="FFFFFF"/>
        </w:rPr>
        <w:t>.</w:t>
      </w:r>
    </w:p>
    <w:p w14:paraId="3A88900F" w14:textId="77777777" w:rsidR="007845A2" w:rsidRPr="00F1679D" w:rsidRDefault="007845A2" w:rsidP="009C3EC4">
      <w:pPr>
        <w:pStyle w:val="NormalWeb"/>
        <w:jc w:val="both"/>
        <w:rPr>
          <w:rFonts w:asciiTheme="minorHAnsi" w:hAnsiTheme="minorHAnsi"/>
        </w:rPr>
      </w:pPr>
      <w:r w:rsidRPr="00F1679D">
        <w:rPr>
          <w:rStyle w:val="Strong"/>
          <w:rFonts w:asciiTheme="minorHAnsi" w:hAnsiTheme="minorHAnsi"/>
          <w:b w:val="0"/>
          <w:bCs w:val="0"/>
        </w:rPr>
        <w:lastRenderedPageBreak/>
        <w:t>xe.com</w:t>
      </w:r>
      <w:r w:rsidRPr="00F1679D">
        <w:rPr>
          <w:rFonts w:asciiTheme="minorHAnsi" w:hAnsiTheme="minorHAnsi"/>
        </w:rPr>
        <w:t xml:space="preserve">. </w:t>
      </w:r>
      <w:r w:rsidRPr="00F1679D">
        <w:rPr>
          <w:rStyle w:val="Emphasis"/>
          <w:rFonts w:asciiTheme="minorHAnsi" w:hAnsiTheme="minorHAnsi"/>
        </w:rPr>
        <w:t>Currencies</w:t>
      </w:r>
      <w:r w:rsidRPr="00F1679D">
        <w:rPr>
          <w:rFonts w:asciiTheme="minorHAnsi" w:hAnsiTheme="minorHAnsi"/>
        </w:rPr>
        <w:t xml:space="preserve">. Retrieved from </w:t>
      </w:r>
      <w:hyperlink r:id="rId39" w:tgtFrame="_new" w:history="1">
        <w:r w:rsidRPr="00F1679D">
          <w:rPr>
            <w:rStyle w:val="Hyperlink"/>
          </w:rPr>
          <w:t>https://www.xe.com/currencyconverter/convert/?Amount=1&amp;From=GBP&amp;To=CCC</w:t>
        </w:r>
      </w:hyperlink>
    </w:p>
    <w:p w14:paraId="240B6EAF" w14:textId="77777777" w:rsidR="007845A2" w:rsidRDefault="007845A2" w:rsidP="009C3EC4">
      <w:pPr>
        <w:pStyle w:val="NormalWeb"/>
        <w:jc w:val="both"/>
        <w:rPr>
          <w:rFonts w:asciiTheme="minorHAnsi" w:hAnsiTheme="minorHAnsi" w:cs="Arial"/>
          <w:color w:val="222222"/>
          <w:shd w:val="clear" w:color="auto" w:fill="FFFFFF"/>
        </w:rPr>
      </w:pPr>
      <w:r w:rsidRPr="003E23AF">
        <w:rPr>
          <w:rFonts w:asciiTheme="minorHAnsi" w:hAnsiTheme="minorHAnsi" w:cs="Arial"/>
          <w:color w:val="222222"/>
          <w:shd w:val="clear" w:color="auto" w:fill="FFFFFF"/>
        </w:rPr>
        <w:t xml:space="preserve">Yang, L., Cai, X. J., &amp; Hamori, S. (2018). What determines the long-term correlation between oil prices and exchange </w:t>
      </w:r>
      <w:proofErr w:type="gramStart"/>
      <w:r w:rsidRPr="003E23AF">
        <w:rPr>
          <w:rFonts w:asciiTheme="minorHAnsi" w:hAnsiTheme="minorHAnsi" w:cs="Arial"/>
          <w:color w:val="222222"/>
          <w:shd w:val="clear" w:color="auto" w:fill="FFFFFF"/>
        </w:rPr>
        <w:t>rates?.</w:t>
      </w:r>
      <w:proofErr w:type="gramEnd"/>
      <w:r w:rsidRPr="003E23AF">
        <w:rPr>
          <w:rFonts w:asciiTheme="minorHAnsi" w:hAnsiTheme="minorHAnsi" w:cs="Arial"/>
          <w:color w:val="222222"/>
          <w:shd w:val="clear" w:color="auto" w:fill="FFFFFF"/>
        </w:rPr>
        <w:t> </w:t>
      </w:r>
      <w:r w:rsidRPr="003E23AF">
        <w:rPr>
          <w:rFonts w:asciiTheme="minorHAnsi" w:hAnsiTheme="minorHAnsi" w:cs="Arial"/>
          <w:i/>
          <w:iCs/>
          <w:color w:val="222222"/>
          <w:shd w:val="clear" w:color="auto" w:fill="FFFFFF"/>
        </w:rPr>
        <w:t>The North American Journal of Economics and Finance</w:t>
      </w:r>
      <w:r w:rsidRPr="003E23AF">
        <w:rPr>
          <w:rFonts w:asciiTheme="minorHAnsi" w:hAnsiTheme="minorHAnsi" w:cs="Arial"/>
          <w:color w:val="222222"/>
          <w:shd w:val="clear" w:color="auto" w:fill="FFFFFF"/>
        </w:rPr>
        <w:t>, </w:t>
      </w:r>
      <w:r w:rsidRPr="003E23AF">
        <w:rPr>
          <w:rFonts w:asciiTheme="minorHAnsi" w:hAnsiTheme="minorHAnsi" w:cs="Arial"/>
          <w:i/>
          <w:iCs/>
          <w:color w:val="222222"/>
          <w:shd w:val="clear" w:color="auto" w:fill="FFFFFF"/>
        </w:rPr>
        <w:t>44</w:t>
      </w:r>
      <w:r w:rsidRPr="003E23AF">
        <w:rPr>
          <w:rFonts w:asciiTheme="minorHAnsi" w:hAnsiTheme="minorHAnsi" w:cs="Arial"/>
          <w:color w:val="222222"/>
          <w:shd w:val="clear" w:color="auto" w:fill="FFFFFF"/>
        </w:rPr>
        <w:t>, 140-152.</w:t>
      </w:r>
    </w:p>
    <w:p w14:paraId="65A2043E" w14:textId="77777777" w:rsidR="007845A2" w:rsidRPr="00F1679D" w:rsidRDefault="007845A2" w:rsidP="009C3EC4">
      <w:pPr>
        <w:pStyle w:val="NormalWeb"/>
        <w:jc w:val="both"/>
        <w:rPr>
          <w:rFonts w:asciiTheme="minorHAnsi" w:hAnsiTheme="minorHAnsi"/>
        </w:rPr>
      </w:pPr>
      <w:proofErr w:type="spellStart"/>
      <w:r w:rsidRPr="00450DBD">
        <w:rPr>
          <w:rFonts w:asciiTheme="minorHAnsi" w:hAnsiTheme="minorHAnsi" w:cs="Arial"/>
          <w:color w:val="222222"/>
          <w:shd w:val="clear" w:color="auto" w:fill="FFFFFF"/>
        </w:rPr>
        <w:t>Yeşin</w:t>
      </w:r>
      <w:proofErr w:type="spellEnd"/>
      <w:r w:rsidRPr="00450DBD">
        <w:rPr>
          <w:rFonts w:asciiTheme="minorHAnsi" w:hAnsiTheme="minorHAnsi" w:cs="Arial"/>
          <w:color w:val="222222"/>
          <w:shd w:val="clear" w:color="auto" w:fill="FFFFFF"/>
        </w:rPr>
        <w:t>, P. (2017). Capital flows and the Swiss franc. </w:t>
      </w:r>
      <w:r w:rsidRPr="00450DBD">
        <w:rPr>
          <w:rFonts w:asciiTheme="minorHAnsi" w:hAnsiTheme="minorHAnsi" w:cs="Arial"/>
          <w:i/>
          <w:iCs/>
          <w:color w:val="222222"/>
          <w:shd w:val="clear" w:color="auto" w:fill="FFFFFF"/>
        </w:rPr>
        <w:t>Swiss Journal of Economics and Statistics</w:t>
      </w:r>
      <w:r w:rsidRPr="00450DBD">
        <w:rPr>
          <w:rFonts w:asciiTheme="minorHAnsi" w:hAnsiTheme="minorHAnsi" w:cs="Arial"/>
          <w:color w:val="222222"/>
          <w:shd w:val="clear" w:color="auto" w:fill="FFFFFF"/>
        </w:rPr>
        <w:t>, </w:t>
      </w:r>
      <w:r w:rsidRPr="00450DBD">
        <w:rPr>
          <w:rFonts w:asciiTheme="minorHAnsi" w:hAnsiTheme="minorHAnsi" w:cs="Arial"/>
          <w:i/>
          <w:iCs/>
          <w:color w:val="222222"/>
          <w:shd w:val="clear" w:color="auto" w:fill="FFFFFF"/>
        </w:rPr>
        <w:t>153</w:t>
      </w:r>
      <w:r w:rsidRPr="00450DBD">
        <w:rPr>
          <w:rFonts w:asciiTheme="minorHAnsi" w:hAnsiTheme="minorHAnsi" w:cs="Arial"/>
          <w:color w:val="222222"/>
          <w:shd w:val="clear" w:color="auto" w:fill="FFFFFF"/>
        </w:rPr>
        <w:t>, 403-436.</w:t>
      </w:r>
      <w:r w:rsidRPr="00F1679D">
        <w:rPr>
          <w:rFonts w:asciiTheme="minorHAnsi" w:hAnsiTheme="minorHAnsi"/>
        </w:rPr>
        <w:t xml:space="preserve"> Retrieved from </w:t>
      </w:r>
      <w:hyperlink r:id="rId40" w:tgtFrame="_new" w:history="1">
        <w:r w:rsidRPr="00F1679D">
          <w:rPr>
            <w:rStyle w:val="Hyperlink"/>
          </w:rPr>
          <w:t>https://sjes.springeropen.com/articles/10.1007/BF03399513</w:t>
        </w:r>
      </w:hyperlink>
    </w:p>
    <w:p w14:paraId="1389A21B" w14:textId="77777777" w:rsidR="007845A2" w:rsidRPr="00F1679D" w:rsidRDefault="007845A2" w:rsidP="009C3EC4">
      <w:pPr>
        <w:ind w:left="709" w:hanging="709"/>
      </w:pPr>
    </w:p>
    <w:p w14:paraId="12C8DCB4" w14:textId="221CA8A6" w:rsidR="00D270CF" w:rsidRPr="006E2907" w:rsidRDefault="00D270CF" w:rsidP="009C3EC4">
      <w:pPr>
        <w:spacing w:line="240" w:lineRule="auto"/>
        <w:rPr>
          <w:b/>
          <w:lang w:val="en-GB"/>
        </w:rPr>
      </w:pPr>
    </w:p>
    <w:sectPr w:rsidR="00D270CF" w:rsidRPr="006E2907" w:rsidSect="00137178">
      <w:headerReference w:type="default" r:id="rId41"/>
      <w:pgSz w:w="11906" w:h="16838"/>
      <w:pgMar w:top="1701" w:right="1701" w:bottom="1701" w:left="1701" w:header="850" w:footer="0" w:gutter="0"/>
      <w:pgNumType w:start="1"/>
      <w:cols w:space="708"/>
      <w:formProt w:val="0"/>
      <w:titlePg/>
      <w:docGrid w:linePitch="326" w:charSpace="-6145"/>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A6D391C" w14:textId="77777777" w:rsidR="00DA6961" w:rsidRDefault="00DA6961" w:rsidP="005B7957">
      <w:r>
        <w:separator/>
      </w:r>
    </w:p>
  </w:endnote>
  <w:endnote w:type="continuationSeparator" w:id="0">
    <w:p w14:paraId="14C02087" w14:textId="77777777" w:rsidR="00DA6961" w:rsidRDefault="00DA6961" w:rsidP="005B79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3" w:usb1="10000000" w:usb2="00000000" w:usb3="00000000" w:csb0="80000001" w:csb1="00000000"/>
  </w:font>
  <w:font w:name="Times New Roman">
    <w:panose1 w:val="02020603050405020304"/>
    <w:charset w:val="00"/>
    <w:family w:val="roman"/>
    <w:pitch w:val="variable"/>
    <w:sig w:usb0="E0002EFF" w:usb1="C000785B" w:usb2="00000009" w:usb3="00000000" w:csb0="000001FF" w:csb1="00000000"/>
  </w:font>
  <w:font w:name="Aptos">
    <w:panose1 w:val="020B0004020202020204"/>
    <w:charset w:val="00"/>
    <w:family w:val="swiss"/>
    <w:pitch w:val="variable"/>
    <w:sig w:usb0="20000287" w:usb1="00000003" w:usb2="00000000" w:usb3="00000000" w:csb0="0000019F" w:csb1="00000000"/>
  </w:font>
  <w:font w:name="Calibri">
    <w:panose1 w:val="020F0502020204030204"/>
    <w:charset w:val="00"/>
    <w:family w:val="swiss"/>
    <w:pitch w:val="variable"/>
    <w:sig w:usb0="E4002EFF" w:usb1="C000247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NSimSun">
    <w:panose1 w:val="02010609030101010101"/>
    <w:charset w:val="86"/>
    <w:family w:val="modern"/>
    <w:pitch w:val="fixed"/>
    <w:sig w:usb0="00000203" w:usb1="288F0000" w:usb2="00000016" w:usb3="00000000" w:csb0="00040001" w:csb1="00000000"/>
  </w:font>
  <w:font w:name="Mangal">
    <w:panose1 w:val="02040503050203030202"/>
    <w:charset w:val="01"/>
    <w:family w:val="roman"/>
    <w:pitch w:val="variable"/>
    <w:sig w:usb0="0000A003" w:usb1="00000000" w:usb2="00000000" w:usb3="00000000" w:csb0="00000001" w:csb1="00000000"/>
  </w:font>
  <w:font w:name="Liberation Serif">
    <w:altName w:val="Times New Roman"/>
    <w:panose1 w:val="020B0604020202020204"/>
    <w:charset w:val="00"/>
    <w:family w:val="roman"/>
    <w:pitch w:val="variable"/>
    <w:sig w:usb0="E0000AFF" w:usb1="500078FF" w:usb2="00000021" w:usb3="00000000" w:csb0="000001BF" w:csb1="00000000"/>
  </w:font>
  <w:font w:name="Microsoft YaHei">
    <w:panose1 w:val="020B0503020204020204"/>
    <w:charset w:val="86"/>
    <w:family w:val="swiss"/>
    <w:pitch w:val="variable"/>
    <w:sig w:usb0="80000287" w:usb1="2ACF3C50" w:usb2="00000016" w:usb3="00000000" w:csb0="0004001F" w:csb1="00000000"/>
  </w:font>
  <w:font w:name="Liberation Sans">
    <w:altName w:val="Arial"/>
    <w:panose1 w:val="020B0604020202020204"/>
    <w:charset w:val="00"/>
    <w:family w:val="swiss"/>
    <w:pitch w:val="variable"/>
    <w:sig w:usb0="E0000AFF" w:usb1="500078FF" w:usb2="00000021" w:usb3="00000000" w:csb0="000001B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0002AFF" w:usb1="C000247B" w:usb2="00000009" w:usb3="00000000" w:csb0="000001FF" w:csb1="00000000"/>
  </w:font>
  <w:font w:name="Times New Roman (Body CS)">
    <w:altName w:val="Times New Roman"/>
    <w:panose1 w:val="020B0604020202020204"/>
    <w:charset w:val="00"/>
    <w:family w:val="roman"/>
    <w:notTrueType/>
    <w:pitch w:val="default"/>
  </w:font>
  <w:font w:name="Cambria Math">
    <w:panose1 w:val="02040503050406030204"/>
    <w:charset w:val="00"/>
    <w:family w:val="roman"/>
    <w:pitch w:val="variable"/>
    <w:sig w:usb0="E00002FF" w:usb1="420024FF" w:usb2="00000000" w:usb3="00000000" w:csb0="0000019F" w:csb1="00000000"/>
  </w:font>
  <w:font w:name="Helvetica">
    <w:panose1 w:val="00000000000000000000"/>
    <w:charset w:val="00"/>
    <w:family w:val="auto"/>
    <w:pitch w:val="variable"/>
    <w:sig w:usb0="E00002FF" w:usb1="5000785B" w:usb2="00000000" w:usb3="00000000" w:csb0="0000019F" w:csb1="00000000"/>
  </w:font>
  <w:font w:name="Arial">
    <w:panose1 w:val="020B0604020202020204"/>
    <w:charset w:val="00"/>
    <w:family w:val="swiss"/>
    <w:pitch w:val="variable"/>
    <w:sig w:usb0="E0002AFF" w:usb1="C0007843" w:usb2="00000009" w:usb3="00000000" w:csb0="000001F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F0AF42F" w14:textId="77777777" w:rsidR="00DA6961" w:rsidRDefault="00DA6961" w:rsidP="005B7957">
      <w:r>
        <w:separator/>
      </w:r>
    </w:p>
  </w:footnote>
  <w:footnote w:type="continuationSeparator" w:id="0">
    <w:p w14:paraId="3D4062A5" w14:textId="77777777" w:rsidR="00DA6961" w:rsidRDefault="00DA6961" w:rsidP="005B795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82FA33" w14:textId="77777777" w:rsidR="00306306" w:rsidRPr="005B7957" w:rsidRDefault="00306306" w:rsidP="005B7957">
    <w:pPr>
      <w:pStyle w:val="Header"/>
      <w:jc w:val="center"/>
    </w:pPr>
    <w:r w:rsidRPr="005B7957">
      <w:fldChar w:fldCharType="begin"/>
    </w:r>
    <w:r w:rsidRPr="005B7957">
      <w:instrText>PAGE</w:instrText>
    </w:r>
    <w:r w:rsidRPr="005B7957">
      <w:fldChar w:fldCharType="separate"/>
    </w:r>
    <w:r>
      <w:rPr>
        <w:noProof/>
      </w:rPr>
      <w:t>2</w:t>
    </w:r>
    <w:r w:rsidRPr="005B7957">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AD3C62DC"/>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5052D71A"/>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71D0967A"/>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2F0897AE"/>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F460C438"/>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45567200"/>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91C6C8CE"/>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6350831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849E4040"/>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948673C4"/>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A657592"/>
    <w:multiLevelType w:val="hybridMultilevel"/>
    <w:tmpl w:val="463A7DF8"/>
    <w:lvl w:ilvl="0" w:tplc="7B7EEC06">
      <w:start w:val="3"/>
      <w:numFmt w:val="bullet"/>
      <w:lvlText w:val="-"/>
      <w:lvlJc w:val="left"/>
      <w:pPr>
        <w:ind w:left="1080" w:hanging="360"/>
      </w:pPr>
      <w:rPr>
        <w:rFonts w:ascii="Aptos" w:eastAsiaTheme="minorHAnsi" w:hAnsi="Aptos" w:cstheme="minorBidi"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1" w15:restartNumberingAfterBreak="0">
    <w:nsid w:val="0C7C3269"/>
    <w:multiLevelType w:val="multilevel"/>
    <w:tmpl w:val="7436CF3C"/>
    <w:styleLink w:val="CurrentList1"/>
    <w:lvl w:ilvl="0">
      <w:start w:val="1"/>
      <w:numFmt w:val="decimal"/>
      <w:lvlText w:val="%1"/>
      <w:lvlJc w:val="left"/>
      <w:pPr>
        <w:ind w:left="0" w:firstLine="0"/>
      </w:pPr>
    </w:lvl>
    <w:lvl w:ilvl="1">
      <w:start w:val="1"/>
      <w:numFmt w:val="decimal"/>
      <w:lvlText w:val="%1.%2"/>
      <w:lvlJc w:val="left"/>
      <w:pPr>
        <w:ind w:left="2552" w:firstLine="0"/>
      </w:pPr>
    </w:lvl>
    <w:lvl w:ilvl="2">
      <w:start w:val="1"/>
      <w:numFmt w:val="decimal"/>
      <w:lvlText w:val="%1.%2.%3"/>
      <w:lvlJc w:val="left"/>
      <w:pPr>
        <w:ind w:left="0" w:firstLine="0"/>
      </w:pPr>
    </w:lvl>
    <w:lvl w:ilvl="3">
      <w:start w:val="1"/>
      <w:numFmt w:val="decimal"/>
      <w:lvlText w:val="%1.%2.%3.%4"/>
      <w:lvlJc w:val="left"/>
      <w:pPr>
        <w:ind w:left="0" w:firstLine="0"/>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2" w15:restartNumberingAfterBreak="0">
    <w:nsid w:val="18430631"/>
    <w:multiLevelType w:val="hybridMultilevel"/>
    <w:tmpl w:val="58A64DBE"/>
    <w:lvl w:ilvl="0" w:tplc="040B000F">
      <w:start w:val="1"/>
      <w:numFmt w:val="decimal"/>
      <w:lvlText w:val="%1."/>
      <w:lvlJc w:val="left"/>
      <w:pPr>
        <w:ind w:left="720" w:hanging="360"/>
      </w:pPr>
    </w:lvl>
    <w:lvl w:ilvl="1" w:tplc="040B0019">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13" w15:restartNumberingAfterBreak="0">
    <w:nsid w:val="1E3922F3"/>
    <w:multiLevelType w:val="hybridMultilevel"/>
    <w:tmpl w:val="2D242718"/>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25A90C6D"/>
    <w:multiLevelType w:val="multilevel"/>
    <w:tmpl w:val="5B80B794"/>
    <w:styleLink w:val="CurrentList2"/>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2C045ABE"/>
    <w:multiLevelType w:val="multilevel"/>
    <w:tmpl w:val="FE78DF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15:restartNumberingAfterBreak="0">
    <w:nsid w:val="2FBD3163"/>
    <w:multiLevelType w:val="multilevel"/>
    <w:tmpl w:val="E3A24C8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7" w15:restartNumberingAfterBreak="0">
    <w:nsid w:val="31815193"/>
    <w:multiLevelType w:val="hybridMultilevel"/>
    <w:tmpl w:val="DBCE0FFE"/>
    <w:lvl w:ilvl="0" w:tplc="0780173C">
      <w:start w:val="1"/>
      <w:numFmt w:val="decimal"/>
      <w:lvlText w:val="%1."/>
      <w:lvlJc w:val="left"/>
      <w:pPr>
        <w:ind w:left="720" w:hanging="360"/>
      </w:pPr>
      <w:rPr>
        <w:rFonts w:asciiTheme="minorHAnsi" w:hAnsiTheme="minorHAnsi" w:cstheme="minorBidi" w:hint="default"/>
        <w:color w:val="auto"/>
        <w:sz w:val="24"/>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8" w15:restartNumberingAfterBreak="0">
    <w:nsid w:val="34381802"/>
    <w:multiLevelType w:val="hybridMultilevel"/>
    <w:tmpl w:val="0320304C"/>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3C112152"/>
    <w:multiLevelType w:val="multilevel"/>
    <w:tmpl w:val="138C309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0" w15:restartNumberingAfterBreak="0">
    <w:nsid w:val="3CDA24D3"/>
    <w:multiLevelType w:val="hybridMultilevel"/>
    <w:tmpl w:val="1108B73A"/>
    <w:lvl w:ilvl="0" w:tplc="8CA89F98">
      <w:start w:val="2"/>
      <w:numFmt w:val="bullet"/>
      <w:lvlText w:val="-"/>
      <w:lvlJc w:val="left"/>
      <w:pPr>
        <w:ind w:left="360" w:hanging="360"/>
      </w:pPr>
      <w:rPr>
        <w:rFonts w:ascii="Calibri" w:eastAsia="NSimSun" w:hAnsi="Calibri" w:cs="Mangal" w:hint="default"/>
      </w:rPr>
    </w:lvl>
    <w:lvl w:ilvl="1" w:tplc="040B0003">
      <w:start w:val="1"/>
      <w:numFmt w:val="bullet"/>
      <w:lvlText w:val="o"/>
      <w:lvlJc w:val="left"/>
      <w:pPr>
        <w:ind w:left="1080" w:hanging="360"/>
      </w:pPr>
      <w:rPr>
        <w:rFonts w:ascii="Courier New" w:hAnsi="Courier New" w:cs="Courier New" w:hint="default"/>
      </w:rPr>
    </w:lvl>
    <w:lvl w:ilvl="2" w:tplc="040B0005" w:tentative="1">
      <w:start w:val="1"/>
      <w:numFmt w:val="bullet"/>
      <w:lvlText w:val=""/>
      <w:lvlJc w:val="left"/>
      <w:pPr>
        <w:ind w:left="1800" w:hanging="360"/>
      </w:pPr>
      <w:rPr>
        <w:rFonts w:ascii="Wingdings" w:hAnsi="Wingdings" w:hint="default"/>
      </w:rPr>
    </w:lvl>
    <w:lvl w:ilvl="3" w:tplc="040B0001" w:tentative="1">
      <w:start w:val="1"/>
      <w:numFmt w:val="bullet"/>
      <w:lvlText w:val=""/>
      <w:lvlJc w:val="left"/>
      <w:pPr>
        <w:ind w:left="2520" w:hanging="360"/>
      </w:pPr>
      <w:rPr>
        <w:rFonts w:ascii="Symbol" w:hAnsi="Symbol" w:hint="default"/>
      </w:rPr>
    </w:lvl>
    <w:lvl w:ilvl="4" w:tplc="040B0003" w:tentative="1">
      <w:start w:val="1"/>
      <w:numFmt w:val="bullet"/>
      <w:lvlText w:val="o"/>
      <w:lvlJc w:val="left"/>
      <w:pPr>
        <w:ind w:left="3240" w:hanging="360"/>
      </w:pPr>
      <w:rPr>
        <w:rFonts w:ascii="Courier New" w:hAnsi="Courier New" w:cs="Courier New" w:hint="default"/>
      </w:rPr>
    </w:lvl>
    <w:lvl w:ilvl="5" w:tplc="040B0005" w:tentative="1">
      <w:start w:val="1"/>
      <w:numFmt w:val="bullet"/>
      <w:lvlText w:val=""/>
      <w:lvlJc w:val="left"/>
      <w:pPr>
        <w:ind w:left="3960" w:hanging="360"/>
      </w:pPr>
      <w:rPr>
        <w:rFonts w:ascii="Wingdings" w:hAnsi="Wingdings" w:hint="default"/>
      </w:rPr>
    </w:lvl>
    <w:lvl w:ilvl="6" w:tplc="040B0001" w:tentative="1">
      <w:start w:val="1"/>
      <w:numFmt w:val="bullet"/>
      <w:lvlText w:val=""/>
      <w:lvlJc w:val="left"/>
      <w:pPr>
        <w:ind w:left="4680" w:hanging="360"/>
      </w:pPr>
      <w:rPr>
        <w:rFonts w:ascii="Symbol" w:hAnsi="Symbol" w:hint="default"/>
      </w:rPr>
    </w:lvl>
    <w:lvl w:ilvl="7" w:tplc="040B0003" w:tentative="1">
      <w:start w:val="1"/>
      <w:numFmt w:val="bullet"/>
      <w:lvlText w:val="o"/>
      <w:lvlJc w:val="left"/>
      <w:pPr>
        <w:ind w:left="5400" w:hanging="360"/>
      </w:pPr>
      <w:rPr>
        <w:rFonts w:ascii="Courier New" w:hAnsi="Courier New" w:cs="Courier New" w:hint="default"/>
      </w:rPr>
    </w:lvl>
    <w:lvl w:ilvl="8" w:tplc="040B0005" w:tentative="1">
      <w:start w:val="1"/>
      <w:numFmt w:val="bullet"/>
      <w:lvlText w:val=""/>
      <w:lvlJc w:val="left"/>
      <w:pPr>
        <w:ind w:left="6120" w:hanging="360"/>
      </w:pPr>
      <w:rPr>
        <w:rFonts w:ascii="Wingdings" w:hAnsi="Wingdings" w:hint="default"/>
      </w:rPr>
    </w:lvl>
  </w:abstractNum>
  <w:abstractNum w:abstractNumId="21" w15:restartNumberingAfterBreak="0">
    <w:nsid w:val="4E0674DE"/>
    <w:multiLevelType w:val="hybridMultilevel"/>
    <w:tmpl w:val="5FB2B0A8"/>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2" w15:restartNumberingAfterBreak="0">
    <w:nsid w:val="4EC653EF"/>
    <w:multiLevelType w:val="hybridMultilevel"/>
    <w:tmpl w:val="62D4C034"/>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3" w15:restartNumberingAfterBreak="0">
    <w:nsid w:val="51015300"/>
    <w:multiLevelType w:val="multilevel"/>
    <w:tmpl w:val="7B34D664"/>
    <w:lvl w:ilvl="0">
      <w:start w:val="1"/>
      <w:numFmt w:val="decimal"/>
      <w:pStyle w:val="Heading1"/>
      <w:lvlText w:val="%1"/>
      <w:lvlJc w:val="left"/>
      <w:pPr>
        <w:ind w:left="792" w:hanging="432"/>
      </w:pPr>
    </w:lvl>
    <w:lvl w:ilvl="1">
      <w:start w:val="1"/>
      <w:numFmt w:val="decimal"/>
      <w:pStyle w:val="Heading2"/>
      <w:lvlText w:val="%1.%2"/>
      <w:lvlJc w:val="left"/>
      <w:pPr>
        <w:ind w:left="936" w:hanging="576"/>
      </w:pPr>
    </w:lvl>
    <w:lvl w:ilvl="2">
      <w:start w:val="1"/>
      <w:numFmt w:val="decimal"/>
      <w:pStyle w:val="Heading3"/>
      <w:lvlText w:val="%1.%2.%3"/>
      <w:lvlJc w:val="left"/>
      <w:pPr>
        <w:ind w:left="1080" w:hanging="720"/>
      </w:pPr>
    </w:lvl>
    <w:lvl w:ilvl="3">
      <w:start w:val="1"/>
      <w:numFmt w:val="decimal"/>
      <w:pStyle w:val="Heading4"/>
      <w:lvlText w:val="%1.%2.%3.%4"/>
      <w:lvlJc w:val="left"/>
      <w:pPr>
        <w:ind w:left="1224" w:hanging="864"/>
      </w:pPr>
    </w:lvl>
    <w:lvl w:ilvl="4">
      <w:start w:val="1"/>
      <w:numFmt w:val="decimal"/>
      <w:pStyle w:val="Heading5"/>
      <w:lvlText w:val="%1.%2.%3.%4.%5"/>
      <w:lvlJc w:val="left"/>
      <w:pPr>
        <w:ind w:left="1368" w:hanging="1008"/>
      </w:pPr>
    </w:lvl>
    <w:lvl w:ilvl="5">
      <w:start w:val="1"/>
      <w:numFmt w:val="decimal"/>
      <w:pStyle w:val="Heading6"/>
      <w:lvlText w:val="%1.%2.%3.%4.%5.%6"/>
      <w:lvlJc w:val="left"/>
      <w:pPr>
        <w:ind w:left="1512" w:hanging="1152"/>
      </w:pPr>
    </w:lvl>
    <w:lvl w:ilvl="6">
      <w:start w:val="1"/>
      <w:numFmt w:val="decimal"/>
      <w:pStyle w:val="Heading7"/>
      <w:lvlText w:val="%1.%2.%3.%4.%5.%6.%7"/>
      <w:lvlJc w:val="left"/>
      <w:pPr>
        <w:ind w:left="1656" w:hanging="1296"/>
      </w:pPr>
    </w:lvl>
    <w:lvl w:ilvl="7">
      <w:start w:val="1"/>
      <w:numFmt w:val="decimal"/>
      <w:pStyle w:val="Heading8"/>
      <w:lvlText w:val="%1.%2.%3.%4.%5.%6.%7.%8"/>
      <w:lvlJc w:val="left"/>
      <w:pPr>
        <w:ind w:left="1800" w:hanging="1440"/>
      </w:pPr>
    </w:lvl>
    <w:lvl w:ilvl="8">
      <w:start w:val="1"/>
      <w:numFmt w:val="decimal"/>
      <w:pStyle w:val="Heading9"/>
      <w:lvlText w:val="%1.%2.%3.%4.%5.%6.%7.%8.%9"/>
      <w:lvlJc w:val="left"/>
      <w:pPr>
        <w:ind w:left="1944" w:hanging="1584"/>
      </w:pPr>
    </w:lvl>
  </w:abstractNum>
  <w:abstractNum w:abstractNumId="24" w15:restartNumberingAfterBreak="0">
    <w:nsid w:val="56780381"/>
    <w:multiLevelType w:val="multilevel"/>
    <w:tmpl w:val="BDD40A00"/>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5" w15:restartNumberingAfterBreak="0">
    <w:nsid w:val="7A945D43"/>
    <w:multiLevelType w:val="multilevel"/>
    <w:tmpl w:val="4F2A7F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 w15:restartNumberingAfterBreak="0">
    <w:nsid w:val="7CCA13F2"/>
    <w:multiLevelType w:val="multilevel"/>
    <w:tmpl w:val="D63C4824"/>
    <w:lvl w:ilvl="0">
      <w:start w:val="1"/>
      <w:numFmt w:val="decimal"/>
      <w:lvlText w:val="%1."/>
      <w:lvlJc w:val="left"/>
      <w:pPr>
        <w:tabs>
          <w:tab w:val="num" w:pos="397"/>
        </w:tabs>
        <w:ind w:left="754" w:hanging="754"/>
      </w:pPr>
    </w:lvl>
    <w:lvl w:ilvl="1">
      <w:start w:val="1"/>
      <w:numFmt w:val="decimal"/>
      <w:lvlText w:val="%2."/>
      <w:lvlJc w:val="left"/>
      <w:pPr>
        <w:tabs>
          <w:tab w:val="num" w:pos="794"/>
        </w:tabs>
        <w:ind w:left="1151" w:hanging="397"/>
      </w:pPr>
    </w:lvl>
    <w:lvl w:ilvl="2">
      <w:start w:val="1"/>
      <w:numFmt w:val="decimal"/>
      <w:lvlText w:val="%3."/>
      <w:lvlJc w:val="left"/>
      <w:pPr>
        <w:tabs>
          <w:tab w:val="num" w:pos="1191"/>
        </w:tabs>
        <w:ind w:left="1548" w:hanging="397"/>
      </w:pPr>
    </w:lvl>
    <w:lvl w:ilvl="3">
      <w:start w:val="1"/>
      <w:numFmt w:val="decimal"/>
      <w:lvlText w:val="%4."/>
      <w:lvlJc w:val="left"/>
      <w:pPr>
        <w:tabs>
          <w:tab w:val="num" w:pos="1588"/>
        </w:tabs>
        <w:ind w:left="1945" w:hanging="397"/>
      </w:pPr>
    </w:lvl>
    <w:lvl w:ilvl="4">
      <w:start w:val="1"/>
      <w:numFmt w:val="decimal"/>
      <w:lvlText w:val="%5."/>
      <w:lvlJc w:val="left"/>
      <w:pPr>
        <w:tabs>
          <w:tab w:val="num" w:pos="1985"/>
        </w:tabs>
        <w:ind w:left="2342" w:hanging="397"/>
      </w:pPr>
    </w:lvl>
    <w:lvl w:ilvl="5">
      <w:start w:val="1"/>
      <w:numFmt w:val="decimal"/>
      <w:lvlText w:val="%6."/>
      <w:lvlJc w:val="left"/>
      <w:pPr>
        <w:tabs>
          <w:tab w:val="num" w:pos="2381"/>
        </w:tabs>
        <w:ind w:left="2738" w:hanging="397"/>
      </w:pPr>
    </w:lvl>
    <w:lvl w:ilvl="6">
      <w:start w:val="1"/>
      <w:numFmt w:val="decimal"/>
      <w:lvlText w:val="%7."/>
      <w:lvlJc w:val="left"/>
      <w:pPr>
        <w:tabs>
          <w:tab w:val="num" w:pos="2778"/>
        </w:tabs>
        <w:ind w:left="3135" w:hanging="397"/>
      </w:pPr>
    </w:lvl>
    <w:lvl w:ilvl="7">
      <w:start w:val="1"/>
      <w:numFmt w:val="decimal"/>
      <w:lvlText w:val="%8."/>
      <w:lvlJc w:val="left"/>
      <w:pPr>
        <w:tabs>
          <w:tab w:val="num" w:pos="3175"/>
        </w:tabs>
        <w:ind w:left="3532" w:hanging="397"/>
      </w:pPr>
    </w:lvl>
    <w:lvl w:ilvl="8">
      <w:start w:val="1"/>
      <w:numFmt w:val="decimal"/>
      <w:lvlText w:val="%9."/>
      <w:lvlJc w:val="left"/>
      <w:pPr>
        <w:tabs>
          <w:tab w:val="num" w:pos="3572"/>
        </w:tabs>
        <w:ind w:left="3929" w:hanging="397"/>
      </w:pPr>
    </w:lvl>
  </w:abstractNum>
  <w:abstractNum w:abstractNumId="27" w15:restartNumberingAfterBreak="0">
    <w:nsid w:val="7FEB38F0"/>
    <w:multiLevelType w:val="hybridMultilevel"/>
    <w:tmpl w:val="E6AA9F38"/>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407508358">
    <w:abstractNumId w:val="23"/>
  </w:num>
  <w:num w:numId="2" w16cid:durableId="1743478941">
    <w:abstractNumId w:val="26"/>
  </w:num>
  <w:num w:numId="3" w16cid:durableId="1828086936">
    <w:abstractNumId w:val="9"/>
  </w:num>
  <w:num w:numId="4" w16cid:durableId="1742674779">
    <w:abstractNumId w:val="8"/>
  </w:num>
  <w:num w:numId="5" w16cid:durableId="221841467">
    <w:abstractNumId w:val="7"/>
  </w:num>
  <w:num w:numId="6" w16cid:durableId="1469281883">
    <w:abstractNumId w:val="6"/>
  </w:num>
  <w:num w:numId="7" w16cid:durableId="1971855878">
    <w:abstractNumId w:val="5"/>
  </w:num>
  <w:num w:numId="8" w16cid:durableId="2083479936">
    <w:abstractNumId w:val="4"/>
  </w:num>
  <w:num w:numId="9" w16cid:durableId="1484128776">
    <w:abstractNumId w:val="3"/>
  </w:num>
  <w:num w:numId="10" w16cid:durableId="829103868">
    <w:abstractNumId w:val="2"/>
  </w:num>
  <w:num w:numId="11" w16cid:durableId="59257506">
    <w:abstractNumId w:val="1"/>
  </w:num>
  <w:num w:numId="12" w16cid:durableId="649604560">
    <w:abstractNumId w:val="0"/>
  </w:num>
  <w:num w:numId="13" w16cid:durableId="368267609">
    <w:abstractNumId w:val="20"/>
  </w:num>
  <w:num w:numId="14" w16cid:durableId="1418135654">
    <w:abstractNumId w:val="12"/>
  </w:num>
  <w:num w:numId="15" w16cid:durableId="1926107494">
    <w:abstractNumId w:val="22"/>
  </w:num>
  <w:num w:numId="16" w16cid:durableId="1048265524">
    <w:abstractNumId w:val="21"/>
  </w:num>
  <w:num w:numId="17" w16cid:durableId="619995763">
    <w:abstractNumId w:val="18"/>
  </w:num>
  <w:num w:numId="18" w16cid:durableId="1944144915">
    <w:abstractNumId w:val="10"/>
  </w:num>
  <w:num w:numId="19" w16cid:durableId="1990673690">
    <w:abstractNumId w:val="13"/>
  </w:num>
  <w:num w:numId="20" w16cid:durableId="1102920089">
    <w:abstractNumId w:val="17"/>
  </w:num>
  <w:num w:numId="21" w16cid:durableId="80488701">
    <w:abstractNumId w:val="27"/>
  </w:num>
  <w:num w:numId="22" w16cid:durableId="877739679">
    <w:abstractNumId w:val="19"/>
  </w:num>
  <w:num w:numId="23" w16cid:durableId="155077701">
    <w:abstractNumId w:val="15"/>
  </w:num>
  <w:num w:numId="24" w16cid:durableId="2119328933">
    <w:abstractNumId w:val="16"/>
  </w:num>
  <w:num w:numId="25" w16cid:durableId="1260523951">
    <w:abstractNumId w:val="25"/>
  </w:num>
  <w:num w:numId="26" w16cid:durableId="1288269574">
    <w:abstractNumId w:val="24"/>
  </w:num>
  <w:num w:numId="27" w16cid:durableId="800029814">
    <w:abstractNumId w:val="11"/>
  </w:num>
  <w:num w:numId="28" w16cid:durableId="1692995151">
    <w:abstractNumId w:val="1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12"/>
  <w:activeWritingStyle w:appName="MSWord" w:lang="fi-FI" w:vendorID="64" w:dllVersion="6" w:nlCheck="1" w:checkStyle="0"/>
  <w:activeWritingStyle w:appName="MSWord" w:lang="en-US" w:vendorID="64" w:dllVersion="6" w:nlCheck="1" w:checkStyle="1"/>
  <w:activeWritingStyle w:appName="MSWord" w:lang="fr-BE" w:vendorID="64" w:dllVersion="6" w:nlCheck="1" w:checkStyle="0"/>
  <w:activeWritingStyle w:appName="MSWord" w:lang="en-US" w:vendorID="64" w:dllVersion="4096" w:nlCheck="1" w:checkStyle="0"/>
  <w:activeWritingStyle w:appName="MSWord" w:lang="fi-FI" w:vendorID="64" w:dllVersion="4096" w:nlCheck="1" w:checkStyle="0"/>
  <w:activeWritingStyle w:appName="MSWord" w:lang="fr-BE" w:vendorID="64" w:dllVersion="4096" w:nlCheck="1" w:checkStyle="0"/>
  <w:activeWritingStyle w:appName="MSWord" w:lang="en-GB" w:vendorID="64" w:dllVersion="4096" w:nlCheck="1" w:checkStyle="0"/>
  <w:activeWritingStyle w:appName="MSWord" w:lang="en-GB" w:vendorID="64" w:dllVersion="0" w:nlCheck="1" w:checkStyle="0"/>
  <w:activeWritingStyle w:appName="MSWord" w:lang="fr-FR" w:vendorID="64" w:dllVersion="0" w:nlCheck="1" w:checkStyle="0"/>
  <w:activeWritingStyle w:appName="MSWord" w:lang="en-US" w:vendorID="64" w:dllVersion="0" w:nlCheck="1" w:checkStyle="0"/>
  <w:activeWritingStyle w:appName="MSWord" w:lang="fi-FI" w:vendorID="64" w:dllVersion="0" w:nlCheck="1" w:checkStyle="0"/>
  <w:activeWritingStyle w:appName="MSWord" w:lang="fr-FR" w:vendorID="64" w:dllVersion="4096" w:nlCheck="1" w:checkStyle="0"/>
  <w:proofState w:spelling="clean" w:grammar="clean"/>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2"/>
  <w:documentProtection w:formatting="1" w:enforcement="0"/>
  <w:defaultTabStop w:val="643"/>
  <w:autoHyphenation/>
  <w:hyphenationZone w:val="425"/>
  <w:characterSpacingControl w:val="doNotCompres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845A2"/>
    <w:rsid w:val="00012990"/>
    <w:rsid w:val="0002499E"/>
    <w:rsid w:val="00025523"/>
    <w:rsid w:val="000266DB"/>
    <w:rsid w:val="000279EC"/>
    <w:rsid w:val="000450E8"/>
    <w:rsid w:val="000476D5"/>
    <w:rsid w:val="00050337"/>
    <w:rsid w:val="00053D41"/>
    <w:rsid w:val="00064BFF"/>
    <w:rsid w:val="000660D7"/>
    <w:rsid w:val="00073CFE"/>
    <w:rsid w:val="0008511B"/>
    <w:rsid w:val="00094D2E"/>
    <w:rsid w:val="000A1670"/>
    <w:rsid w:val="000B1DD8"/>
    <w:rsid w:val="000B32F5"/>
    <w:rsid w:val="000F16B8"/>
    <w:rsid w:val="00107014"/>
    <w:rsid w:val="00107DE3"/>
    <w:rsid w:val="0011027C"/>
    <w:rsid w:val="00110A87"/>
    <w:rsid w:val="001142BA"/>
    <w:rsid w:val="00123B3D"/>
    <w:rsid w:val="00137178"/>
    <w:rsid w:val="001511D8"/>
    <w:rsid w:val="00153D0D"/>
    <w:rsid w:val="00177168"/>
    <w:rsid w:val="0018000C"/>
    <w:rsid w:val="00182A7B"/>
    <w:rsid w:val="0018586A"/>
    <w:rsid w:val="001966BC"/>
    <w:rsid w:val="001A6879"/>
    <w:rsid w:val="001B3840"/>
    <w:rsid w:val="001B6610"/>
    <w:rsid w:val="001E5CF5"/>
    <w:rsid w:val="001E6E1B"/>
    <w:rsid w:val="001F1D71"/>
    <w:rsid w:val="001F4E08"/>
    <w:rsid w:val="001F6006"/>
    <w:rsid w:val="002072DA"/>
    <w:rsid w:val="00210516"/>
    <w:rsid w:val="002343EC"/>
    <w:rsid w:val="002349BC"/>
    <w:rsid w:val="00236D23"/>
    <w:rsid w:val="00240A36"/>
    <w:rsid w:val="00250536"/>
    <w:rsid w:val="00256FFA"/>
    <w:rsid w:val="0025707C"/>
    <w:rsid w:val="00277054"/>
    <w:rsid w:val="0027714C"/>
    <w:rsid w:val="00291CB5"/>
    <w:rsid w:val="00292367"/>
    <w:rsid w:val="002A4DFF"/>
    <w:rsid w:val="002B01CD"/>
    <w:rsid w:val="002B10E9"/>
    <w:rsid w:val="002B4B4D"/>
    <w:rsid w:val="002B6479"/>
    <w:rsid w:val="002D08ED"/>
    <w:rsid w:val="002D3E0B"/>
    <w:rsid w:val="002D782D"/>
    <w:rsid w:val="002D7C20"/>
    <w:rsid w:val="00306306"/>
    <w:rsid w:val="00316585"/>
    <w:rsid w:val="003222E2"/>
    <w:rsid w:val="00334A3D"/>
    <w:rsid w:val="00342119"/>
    <w:rsid w:val="00350470"/>
    <w:rsid w:val="0035628C"/>
    <w:rsid w:val="00364950"/>
    <w:rsid w:val="003659A4"/>
    <w:rsid w:val="00373A83"/>
    <w:rsid w:val="00391F6D"/>
    <w:rsid w:val="00395F7D"/>
    <w:rsid w:val="003A4B29"/>
    <w:rsid w:val="003A63C6"/>
    <w:rsid w:val="003A73A8"/>
    <w:rsid w:val="003B01EF"/>
    <w:rsid w:val="003D304D"/>
    <w:rsid w:val="003D5787"/>
    <w:rsid w:val="003F122F"/>
    <w:rsid w:val="003F462F"/>
    <w:rsid w:val="003F540E"/>
    <w:rsid w:val="003F60F8"/>
    <w:rsid w:val="00404B3E"/>
    <w:rsid w:val="00416E52"/>
    <w:rsid w:val="00453665"/>
    <w:rsid w:val="00463790"/>
    <w:rsid w:val="004719A5"/>
    <w:rsid w:val="00472AAE"/>
    <w:rsid w:val="00474DBA"/>
    <w:rsid w:val="00475F90"/>
    <w:rsid w:val="004766B2"/>
    <w:rsid w:val="00485142"/>
    <w:rsid w:val="00485995"/>
    <w:rsid w:val="00495760"/>
    <w:rsid w:val="004A3E76"/>
    <w:rsid w:val="004C168F"/>
    <w:rsid w:val="004C27F3"/>
    <w:rsid w:val="004F145E"/>
    <w:rsid w:val="005018E7"/>
    <w:rsid w:val="005026A3"/>
    <w:rsid w:val="00512C66"/>
    <w:rsid w:val="0051520B"/>
    <w:rsid w:val="00517BAB"/>
    <w:rsid w:val="00523B67"/>
    <w:rsid w:val="00545222"/>
    <w:rsid w:val="00546EB3"/>
    <w:rsid w:val="00547E53"/>
    <w:rsid w:val="00556D7E"/>
    <w:rsid w:val="005633D0"/>
    <w:rsid w:val="00583626"/>
    <w:rsid w:val="00595539"/>
    <w:rsid w:val="005A2B84"/>
    <w:rsid w:val="005A2CEF"/>
    <w:rsid w:val="005A3002"/>
    <w:rsid w:val="005A7754"/>
    <w:rsid w:val="005B16F6"/>
    <w:rsid w:val="005B4028"/>
    <w:rsid w:val="005B73ED"/>
    <w:rsid w:val="005B7957"/>
    <w:rsid w:val="005C0364"/>
    <w:rsid w:val="005C6E81"/>
    <w:rsid w:val="005C7B45"/>
    <w:rsid w:val="005D4BD8"/>
    <w:rsid w:val="005E48D7"/>
    <w:rsid w:val="005E6F15"/>
    <w:rsid w:val="00600278"/>
    <w:rsid w:val="00622AA3"/>
    <w:rsid w:val="00632E0D"/>
    <w:rsid w:val="00642D35"/>
    <w:rsid w:val="0064333B"/>
    <w:rsid w:val="006441A3"/>
    <w:rsid w:val="00644D50"/>
    <w:rsid w:val="006457C5"/>
    <w:rsid w:val="00653894"/>
    <w:rsid w:val="00655F0F"/>
    <w:rsid w:val="00664692"/>
    <w:rsid w:val="00664BEA"/>
    <w:rsid w:val="00676B4E"/>
    <w:rsid w:val="00676FF2"/>
    <w:rsid w:val="00691EDC"/>
    <w:rsid w:val="00695EA8"/>
    <w:rsid w:val="006A45CE"/>
    <w:rsid w:val="006B07C3"/>
    <w:rsid w:val="006C3B3D"/>
    <w:rsid w:val="006C5EEF"/>
    <w:rsid w:val="006E2907"/>
    <w:rsid w:val="006F608F"/>
    <w:rsid w:val="00705C70"/>
    <w:rsid w:val="00710409"/>
    <w:rsid w:val="00712A8E"/>
    <w:rsid w:val="00724E17"/>
    <w:rsid w:val="007270FD"/>
    <w:rsid w:val="00732D43"/>
    <w:rsid w:val="0074539C"/>
    <w:rsid w:val="0074650F"/>
    <w:rsid w:val="00756690"/>
    <w:rsid w:val="007577F9"/>
    <w:rsid w:val="00761C7F"/>
    <w:rsid w:val="00764EFA"/>
    <w:rsid w:val="0077556D"/>
    <w:rsid w:val="007845A2"/>
    <w:rsid w:val="00784878"/>
    <w:rsid w:val="00792EF4"/>
    <w:rsid w:val="007C26A0"/>
    <w:rsid w:val="007C530C"/>
    <w:rsid w:val="007C7E89"/>
    <w:rsid w:val="007F0363"/>
    <w:rsid w:val="007F33C8"/>
    <w:rsid w:val="007F6AFC"/>
    <w:rsid w:val="00800B42"/>
    <w:rsid w:val="00806E64"/>
    <w:rsid w:val="008072E3"/>
    <w:rsid w:val="00816547"/>
    <w:rsid w:val="008206AF"/>
    <w:rsid w:val="00821CEE"/>
    <w:rsid w:val="00822C7E"/>
    <w:rsid w:val="00825008"/>
    <w:rsid w:val="008273ED"/>
    <w:rsid w:val="00841A8C"/>
    <w:rsid w:val="00843BFD"/>
    <w:rsid w:val="00856264"/>
    <w:rsid w:val="00865E3C"/>
    <w:rsid w:val="00872E6E"/>
    <w:rsid w:val="00885D63"/>
    <w:rsid w:val="008927AB"/>
    <w:rsid w:val="008A5819"/>
    <w:rsid w:val="008A6369"/>
    <w:rsid w:val="008A7CAF"/>
    <w:rsid w:val="008B2D30"/>
    <w:rsid w:val="008B3754"/>
    <w:rsid w:val="008B7023"/>
    <w:rsid w:val="008C0442"/>
    <w:rsid w:val="008C1DE3"/>
    <w:rsid w:val="008C48A5"/>
    <w:rsid w:val="008C7BB0"/>
    <w:rsid w:val="008E17ED"/>
    <w:rsid w:val="008E39A0"/>
    <w:rsid w:val="008F45B4"/>
    <w:rsid w:val="008F60C4"/>
    <w:rsid w:val="009048EE"/>
    <w:rsid w:val="0091169D"/>
    <w:rsid w:val="00920CE2"/>
    <w:rsid w:val="00925B7B"/>
    <w:rsid w:val="00932541"/>
    <w:rsid w:val="00933B79"/>
    <w:rsid w:val="00943DB4"/>
    <w:rsid w:val="00950D51"/>
    <w:rsid w:val="00965FC4"/>
    <w:rsid w:val="009708CA"/>
    <w:rsid w:val="00981743"/>
    <w:rsid w:val="00984F58"/>
    <w:rsid w:val="00985178"/>
    <w:rsid w:val="00992557"/>
    <w:rsid w:val="0099256C"/>
    <w:rsid w:val="009A1A2C"/>
    <w:rsid w:val="009A1E06"/>
    <w:rsid w:val="009C21F4"/>
    <w:rsid w:val="009C3EC4"/>
    <w:rsid w:val="009D226F"/>
    <w:rsid w:val="009E07E0"/>
    <w:rsid w:val="009E4785"/>
    <w:rsid w:val="009F6808"/>
    <w:rsid w:val="00A04B13"/>
    <w:rsid w:val="00A0750F"/>
    <w:rsid w:val="00A141A7"/>
    <w:rsid w:val="00A3088A"/>
    <w:rsid w:val="00A426D9"/>
    <w:rsid w:val="00A44426"/>
    <w:rsid w:val="00A456FF"/>
    <w:rsid w:val="00A503D8"/>
    <w:rsid w:val="00A5059B"/>
    <w:rsid w:val="00A55737"/>
    <w:rsid w:val="00A62AD6"/>
    <w:rsid w:val="00A64DB2"/>
    <w:rsid w:val="00A674CC"/>
    <w:rsid w:val="00A7500F"/>
    <w:rsid w:val="00A7584A"/>
    <w:rsid w:val="00AA2F2F"/>
    <w:rsid w:val="00AC084A"/>
    <w:rsid w:val="00AC1866"/>
    <w:rsid w:val="00AD68AF"/>
    <w:rsid w:val="00AE0A30"/>
    <w:rsid w:val="00AE2C21"/>
    <w:rsid w:val="00B01ADA"/>
    <w:rsid w:val="00B01FAF"/>
    <w:rsid w:val="00B21A7F"/>
    <w:rsid w:val="00B22095"/>
    <w:rsid w:val="00B33772"/>
    <w:rsid w:val="00B407BB"/>
    <w:rsid w:val="00B4119A"/>
    <w:rsid w:val="00B423D6"/>
    <w:rsid w:val="00B547F3"/>
    <w:rsid w:val="00B64C6E"/>
    <w:rsid w:val="00B70EB1"/>
    <w:rsid w:val="00B718A3"/>
    <w:rsid w:val="00B9571E"/>
    <w:rsid w:val="00BA08F8"/>
    <w:rsid w:val="00BA62F2"/>
    <w:rsid w:val="00BC5B09"/>
    <w:rsid w:val="00BD403E"/>
    <w:rsid w:val="00BD55D7"/>
    <w:rsid w:val="00BE0135"/>
    <w:rsid w:val="00BE6D5F"/>
    <w:rsid w:val="00BF0AC7"/>
    <w:rsid w:val="00BF7F6B"/>
    <w:rsid w:val="00C0395A"/>
    <w:rsid w:val="00C24EB0"/>
    <w:rsid w:val="00C421FE"/>
    <w:rsid w:val="00C626FB"/>
    <w:rsid w:val="00C62E8F"/>
    <w:rsid w:val="00C66DDF"/>
    <w:rsid w:val="00C6761A"/>
    <w:rsid w:val="00C705FE"/>
    <w:rsid w:val="00CA12CC"/>
    <w:rsid w:val="00CB4366"/>
    <w:rsid w:val="00CB64E6"/>
    <w:rsid w:val="00CD01BE"/>
    <w:rsid w:val="00CD1096"/>
    <w:rsid w:val="00CD428C"/>
    <w:rsid w:val="00D10F59"/>
    <w:rsid w:val="00D23972"/>
    <w:rsid w:val="00D2512E"/>
    <w:rsid w:val="00D270CF"/>
    <w:rsid w:val="00D37F1F"/>
    <w:rsid w:val="00D45FE0"/>
    <w:rsid w:val="00D50ADF"/>
    <w:rsid w:val="00D5431B"/>
    <w:rsid w:val="00D558EB"/>
    <w:rsid w:val="00D55AE6"/>
    <w:rsid w:val="00D60EAC"/>
    <w:rsid w:val="00D87370"/>
    <w:rsid w:val="00D87BED"/>
    <w:rsid w:val="00D96881"/>
    <w:rsid w:val="00D96E5B"/>
    <w:rsid w:val="00DA500B"/>
    <w:rsid w:val="00DA57B5"/>
    <w:rsid w:val="00DA665F"/>
    <w:rsid w:val="00DA6961"/>
    <w:rsid w:val="00DA708B"/>
    <w:rsid w:val="00DB3D93"/>
    <w:rsid w:val="00DB5FAD"/>
    <w:rsid w:val="00DC053B"/>
    <w:rsid w:val="00DC3E4D"/>
    <w:rsid w:val="00DD1EAE"/>
    <w:rsid w:val="00DD2D93"/>
    <w:rsid w:val="00DD39B0"/>
    <w:rsid w:val="00DD791F"/>
    <w:rsid w:val="00DE1BEC"/>
    <w:rsid w:val="00DE5151"/>
    <w:rsid w:val="00DE6C53"/>
    <w:rsid w:val="00DF511F"/>
    <w:rsid w:val="00E1759A"/>
    <w:rsid w:val="00E201F3"/>
    <w:rsid w:val="00E21D8E"/>
    <w:rsid w:val="00E269AA"/>
    <w:rsid w:val="00E30018"/>
    <w:rsid w:val="00E31DFE"/>
    <w:rsid w:val="00E34EC5"/>
    <w:rsid w:val="00E4094A"/>
    <w:rsid w:val="00E43CA3"/>
    <w:rsid w:val="00E55123"/>
    <w:rsid w:val="00E71C02"/>
    <w:rsid w:val="00E8417B"/>
    <w:rsid w:val="00E861FD"/>
    <w:rsid w:val="00E92D58"/>
    <w:rsid w:val="00EA772F"/>
    <w:rsid w:val="00EB35B6"/>
    <w:rsid w:val="00EC1839"/>
    <w:rsid w:val="00EE33A3"/>
    <w:rsid w:val="00EE38A4"/>
    <w:rsid w:val="00EE661F"/>
    <w:rsid w:val="00EF0129"/>
    <w:rsid w:val="00EF1956"/>
    <w:rsid w:val="00EF7487"/>
    <w:rsid w:val="00F10357"/>
    <w:rsid w:val="00F15236"/>
    <w:rsid w:val="00F27A69"/>
    <w:rsid w:val="00F352C0"/>
    <w:rsid w:val="00F354EC"/>
    <w:rsid w:val="00F544F6"/>
    <w:rsid w:val="00F60130"/>
    <w:rsid w:val="00F64C3E"/>
    <w:rsid w:val="00F67585"/>
    <w:rsid w:val="00F731DD"/>
    <w:rsid w:val="00F7462F"/>
    <w:rsid w:val="00F74E97"/>
    <w:rsid w:val="00F80F8C"/>
    <w:rsid w:val="00F87BC4"/>
    <w:rsid w:val="00F90D05"/>
    <w:rsid w:val="00FA11EE"/>
    <w:rsid w:val="00FB3CD9"/>
    <w:rsid w:val="00FC33B7"/>
    <w:rsid w:val="00FC663D"/>
    <w:rsid w:val="00FE2F00"/>
    <w:rsid w:val="00FE38EA"/>
    <w:rsid w:val="00FE40A2"/>
    <w:rsid w:val="00FE47DD"/>
  </w:rsids>
  <m:mathPr>
    <m:mathFont m:val="Cambria Math"/>
    <m:brkBin m:val="before"/>
    <m:brkBinSub m:val="--"/>
    <m:smallFrac m:val="0"/>
    <m:dispDef/>
    <m:lMargin m:val="0"/>
    <m:rMargin m:val="0"/>
    <m:defJc m:val="centerGroup"/>
    <m:wrapIndent m:val="1440"/>
    <m:intLim m:val="subSup"/>
    <m:naryLim m:val="undOvr"/>
  </m:mathPr>
  <w:themeFontLang w:val="" w:eastAsia="" w:bidi=""/>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026"/>
    <o:shapelayout v:ext="edit">
      <o:idmap v:ext="edit" data="1"/>
    </o:shapelayout>
  </w:shapeDefaults>
  <w:decimalSymbol w:val=","/>
  <w:listSeparator w:val=","/>
  <w14:docId w14:val="4B7F4234"/>
  <w15:docId w15:val="{4A363E86-E0B2-4C40-87E1-B660A4CC6E3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Liberation Serif" w:eastAsia="NSimSun" w:hAnsi="Liberation Serif" w:cs="Mangal"/>
        <w:kern w:val="2"/>
        <w:sz w:val="24"/>
        <w:szCs w:val="24"/>
        <w:lang w:val="fi-FI" w:eastAsia="zh-CN" w:bidi="hi-IN"/>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qFormat="1"/>
    <w:lsdException w:name="Subtle Reference" w:uiPriority="31"/>
    <w:lsdException w:name="Intense Reference" w:uiPriority="32" w:qFormat="1"/>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441A3"/>
    <w:pPr>
      <w:spacing w:line="360" w:lineRule="auto"/>
      <w:jc w:val="both"/>
    </w:pPr>
    <w:rPr>
      <w:rFonts w:asciiTheme="minorHAnsi" w:hAnsiTheme="minorHAnsi"/>
    </w:rPr>
  </w:style>
  <w:style w:type="paragraph" w:styleId="Heading1">
    <w:name w:val="heading 1"/>
    <w:basedOn w:val="Normal"/>
    <w:next w:val="BodyText"/>
    <w:link w:val="Heading1Char"/>
    <w:autoRedefine/>
    <w:uiPriority w:val="9"/>
    <w:qFormat/>
    <w:rsid w:val="00B33772"/>
    <w:pPr>
      <w:keepNext/>
      <w:pageBreakBefore/>
      <w:numPr>
        <w:numId w:val="1"/>
      </w:numPr>
      <w:spacing w:after="240"/>
      <w:outlineLvl w:val="0"/>
    </w:pPr>
    <w:rPr>
      <w:rFonts w:eastAsia="Microsoft YaHei"/>
      <w:b/>
      <w:bCs/>
      <w:sz w:val="32"/>
      <w:szCs w:val="36"/>
      <w:lang w:val="en-US"/>
    </w:rPr>
  </w:style>
  <w:style w:type="paragraph" w:styleId="Heading2">
    <w:name w:val="heading 2"/>
    <w:basedOn w:val="Normal"/>
    <w:next w:val="BodyText"/>
    <w:link w:val="Heading2Char"/>
    <w:autoRedefine/>
    <w:uiPriority w:val="9"/>
    <w:qFormat/>
    <w:rsid w:val="00A674CC"/>
    <w:pPr>
      <w:keepNext/>
      <w:numPr>
        <w:ilvl w:val="1"/>
        <w:numId w:val="1"/>
      </w:numPr>
      <w:spacing w:after="240"/>
      <w:outlineLvl w:val="1"/>
    </w:pPr>
    <w:rPr>
      <w:rFonts w:eastAsia="Microsoft YaHei"/>
      <w:b/>
      <w:bCs/>
      <w:sz w:val="28"/>
      <w:szCs w:val="32"/>
    </w:rPr>
  </w:style>
  <w:style w:type="paragraph" w:styleId="Heading3">
    <w:name w:val="heading 3"/>
    <w:basedOn w:val="Normal"/>
    <w:next w:val="BodyText"/>
    <w:link w:val="Heading3Char"/>
    <w:autoRedefine/>
    <w:uiPriority w:val="9"/>
    <w:qFormat/>
    <w:rsid w:val="00A674CC"/>
    <w:pPr>
      <w:keepNext/>
      <w:numPr>
        <w:ilvl w:val="2"/>
        <w:numId w:val="1"/>
      </w:numPr>
      <w:spacing w:after="240"/>
      <w:outlineLvl w:val="2"/>
    </w:pPr>
    <w:rPr>
      <w:rFonts w:eastAsia="Microsoft YaHei"/>
      <w:b/>
      <w:bCs/>
      <w:szCs w:val="28"/>
    </w:rPr>
  </w:style>
  <w:style w:type="paragraph" w:styleId="Heading4">
    <w:name w:val="heading 4"/>
    <w:basedOn w:val="Normal"/>
    <w:next w:val="BodyText"/>
    <w:link w:val="Heading4Char"/>
    <w:uiPriority w:val="9"/>
    <w:qFormat/>
    <w:rsid w:val="00A674CC"/>
    <w:pPr>
      <w:keepNext/>
      <w:numPr>
        <w:ilvl w:val="3"/>
        <w:numId w:val="1"/>
      </w:numPr>
      <w:spacing w:after="240"/>
      <w:outlineLvl w:val="3"/>
    </w:pPr>
    <w:rPr>
      <w:rFonts w:eastAsia="Microsoft YaHei"/>
      <w:b/>
      <w:bCs/>
      <w:iCs/>
      <w:szCs w:val="27"/>
    </w:rPr>
  </w:style>
  <w:style w:type="paragraph" w:styleId="Heading5">
    <w:name w:val="heading 5"/>
    <w:basedOn w:val="Normal"/>
    <w:next w:val="BodyText"/>
    <w:link w:val="Heading5Char"/>
    <w:uiPriority w:val="9"/>
    <w:qFormat/>
    <w:rsid w:val="00A674CC"/>
    <w:pPr>
      <w:keepNext/>
      <w:numPr>
        <w:ilvl w:val="4"/>
        <w:numId w:val="1"/>
      </w:numPr>
      <w:spacing w:before="120" w:after="60"/>
      <w:outlineLvl w:val="4"/>
    </w:pPr>
    <w:rPr>
      <w:rFonts w:ascii="Liberation Sans" w:eastAsia="Microsoft YaHei" w:hAnsi="Liberation Sans"/>
      <w:b/>
      <w:bCs/>
    </w:rPr>
  </w:style>
  <w:style w:type="paragraph" w:styleId="Heading6">
    <w:name w:val="heading 6"/>
    <w:basedOn w:val="Normal"/>
    <w:next w:val="BodyText"/>
    <w:link w:val="Heading6Char"/>
    <w:uiPriority w:val="9"/>
    <w:qFormat/>
    <w:rsid w:val="00A674CC"/>
    <w:pPr>
      <w:keepNext/>
      <w:numPr>
        <w:ilvl w:val="5"/>
        <w:numId w:val="1"/>
      </w:numPr>
      <w:spacing w:before="60" w:after="60"/>
      <w:outlineLvl w:val="5"/>
    </w:pPr>
    <w:rPr>
      <w:rFonts w:ascii="Liberation Sans" w:eastAsia="Microsoft YaHei" w:hAnsi="Liberation Sans"/>
      <w:b/>
      <w:bCs/>
      <w:i/>
      <w:iCs/>
    </w:rPr>
  </w:style>
  <w:style w:type="paragraph" w:styleId="Heading7">
    <w:name w:val="heading 7"/>
    <w:basedOn w:val="Normal"/>
    <w:next w:val="BodyText"/>
    <w:link w:val="Heading7Char"/>
    <w:uiPriority w:val="9"/>
    <w:qFormat/>
    <w:rsid w:val="00A674CC"/>
    <w:pPr>
      <w:keepNext/>
      <w:numPr>
        <w:ilvl w:val="6"/>
        <w:numId w:val="1"/>
      </w:numPr>
      <w:spacing w:before="60" w:after="60"/>
      <w:outlineLvl w:val="6"/>
    </w:pPr>
    <w:rPr>
      <w:rFonts w:ascii="Liberation Sans" w:eastAsia="Microsoft YaHei" w:hAnsi="Liberation Sans"/>
      <w:b/>
      <w:bCs/>
      <w:sz w:val="22"/>
      <w:szCs w:val="22"/>
    </w:rPr>
  </w:style>
  <w:style w:type="paragraph" w:styleId="Heading8">
    <w:name w:val="heading 8"/>
    <w:basedOn w:val="Normal"/>
    <w:next w:val="BodyText"/>
    <w:link w:val="Heading8Char"/>
    <w:uiPriority w:val="9"/>
    <w:qFormat/>
    <w:rsid w:val="00A674CC"/>
    <w:pPr>
      <w:keepNext/>
      <w:numPr>
        <w:ilvl w:val="7"/>
        <w:numId w:val="1"/>
      </w:numPr>
      <w:spacing w:before="60" w:after="60"/>
      <w:outlineLvl w:val="7"/>
    </w:pPr>
    <w:rPr>
      <w:rFonts w:ascii="Liberation Sans" w:eastAsia="Microsoft YaHei" w:hAnsi="Liberation Sans"/>
      <w:b/>
      <w:bCs/>
      <w:i/>
      <w:iCs/>
      <w:sz w:val="22"/>
      <w:szCs w:val="22"/>
    </w:rPr>
  </w:style>
  <w:style w:type="paragraph" w:styleId="Heading9">
    <w:name w:val="heading 9"/>
    <w:basedOn w:val="Normal"/>
    <w:next w:val="BodyText"/>
    <w:link w:val="Heading9Char"/>
    <w:uiPriority w:val="9"/>
    <w:qFormat/>
    <w:rsid w:val="00A674CC"/>
    <w:pPr>
      <w:keepNext/>
      <w:numPr>
        <w:ilvl w:val="8"/>
        <w:numId w:val="1"/>
      </w:numPr>
      <w:spacing w:before="60" w:after="60"/>
      <w:outlineLvl w:val="8"/>
    </w:pPr>
    <w:rPr>
      <w:rFonts w:ascii="Liberation Sans" w:eastAsia="Microsoft YaHei" w:hAnsi="Liberation Sans"/>
      <w:b/>
      <w:bCs/>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NumberingSymbols">
    <w:name w:val="Numbering Symbols"/>
  </w:style>
  <w:style w:type="paragraph" w:styleId="ListParagraph">
    <w:name w:val="List Paragraph"/>
    <w:basedOn w:val="Normal"/>
    <w:uiPriority w:val="34"/>
    <w:qFormat/>
    <w:rsid w:val="00655F0F"/>
    <w:pPr>
      <w:ind w:left="720"/>
      <w:contextualSpacing/>
    </w:pPr>
    <w:rPr>
      <w:szCs w:val="21"/>
    </w:rPr>
  </w:style>
  <w:style w:type="paragraph" w:styleId="BodyText">
    <w:name w:val="Body Text"/>
    <w:basedOn w:val="Normal"/>
    <w:link w:val="BodyTextChar"/>
    <w:rsid w:val="005B7957"/>
    <w:pPr>
      <w:tabs>
        <w:tab w:val="left" w:pos="1770"/>
      </w:tabs>
    </w:pPr>
    <w:rPr>
      <w:lang w:val="fr-BE"/>
    </w:rPr>
  </w:style>
  <w:style w:type="paragraph" w:styleId="List">
    <w:name w:val="List"/>
    <w:basedOn w:val="BodyText"/>
  </w:style>
  <w:style w:type="paragraph" w:customStyle="1" w:styleId="Index">
    <w:name w:val="Index"/>
    <w:basedOn w:val="Normal"/>
    <w:pPr>
      <w:suppressLineNumbers/>
    </w:pPr>
  </w:style>
  <w:style w:type="paragraph" w:customStyle="1" w:styleId="Heading10">
    <w:name w:val="Heading 10"/>
    <w:basedOn w:val="Normal"/>
    <w:next w:val="BodyText"/>
    <w:rsid w:val="00B407BB"/>
    <w:pPr>
      <w:keepNext/>
      <w:spacing w:before="60" w:after="60"/>
      <w:outlineLvl w:val="8"/>
    </w:pPr>
    <w:rPr>
      <w:rFonts w:ascii="Liberation Sans" w:eastAsia="Microsoft YaHei" w:hAnsi="Liberation Sans"/>
      <w:b/>
      <w:bCs/>
      <w:sz w:val="21"/>
      <w:szCs w:val="21"/>
    </w:rPr>
  </w:style>
  <w:style w:type="paragraph" w:styleId="Title">
    <w:name w:val="Title"/>
    <w:basedOn w:val="Normal"/>
    <w:next w:val="BodyText"/>
    <w:link w:val="TitleChar"/>
    <w:uiPriority w:val="10"/>
    <w:qFormat/>
    <w:rsid w:val="00B407BB"/>
    <w:pPr>
      <w:keepNext/>
      <w:spacing w:before="240" w:after="120"/>
      <w:jc w:val="center"/>
    </w:pPr>
    <w:rPr>
      <w:rFonts w:ascii="Times New Roman" w:eastAsia="Microsoft YaHei" w:hAnsi="Times New Roman"/>
      <w:b/>
      <w:bCs/>
      <w:szCs w:val="56"/>
    </w:rPr>
  </w:style>
  <w:style w:type="paragraph" w:customStyle="1" w:styleId="UserIndexHeading">
    <w:name w:val="User Index Heading"/>
    <w:basedOn w:val="Normal"/>
    <w:rsid w:val="00B407BB"/>
    <w:pPr>
      <w:keepNext/>
      <w:suppressLineNumbers/>
      <w:spacing w:before="240" w:after="120"/>
    </w:pPr>
    <w:rPr>
      <w:rFonts w:ascii="Times New Roman" w:eastAsia="Microsoft YaHei" w:hAnsi="Times New Roman"/>
      <w:b/>
      <w:bCs/>
      <w:szCs w:val="32"/>
    </w:rPr>
  </w:style>
  <w:style w:type="paragraph" w:customStyle="1" w:styleId="TableIndexHeading">
    <w:name w:val="Table Index Heading"/>
    <w:basedOn w:val="Normal"/>
    <w:rsid w:val="00B407BB"/>
    <w:pPr>
      <w:keepNext/>
      <w:suppressLineNumbers/>
      <w:spacing w:before="240" w:after="120"/>
    </w:pPr>
    <w:rPr>
      <w:rFonts w:ascii="Times New Roman" w:eastAsia="Microsoft YaHei" w:hAnsi="Times New Roman"/>
      <w:b/>
      <w:bCs/>
      <w:szCs w:val="32"/>
    </w:rPr>
  </w:style>
  <w:style w:type="paragraph" w:styleId="Subtitle">
    <w:name w:val="Subtitle"/>
    <w:basedOn w:val="Normal"/>
    <w:next w:val="BodyText"/>
    <w:link w:val="SubtitleChar"/>
    <w:uiPriority w:val="11"/>
    <w:qFormat/>
    <w:rsid w:val="00B407BB"/>
    <w:pPr>
      <w:keepNext/>
      <w:spacing w:before="60" w:after="120"/>
      <w:jc w:val="center"/>
    </w:pPr>
    <w:rPr>
      <w:rFonts w:ascii="Times New Roman" w:eastAsia="Microsoft YaHei" w:hAnsi="Times New Roman"/>
      <w:i/>
      <w:szCs w:val="36"/>
    </w:rPr>
  </w:style>
  <w:style w:type="paragraph" w:customStyle="1" w:styleId="ObjectIndexHeading">
    <w:name w:val="Object Index Heading"/>
    <w:basedOn w:val="Normal"/>
    <w:rsid w:val="00B407BB"/>
    <w:pPr>
      <w:keepNext/>
      <w:suppressLineNumbers/>
      <w:spacing w:before="240" w:after="120"/>
    </w:pPr>
    <w:rPr>
      <w:rFonts w:ascii="Times New Roman" w:eastAsia="Microsoft YaHei" w:hAnsi="Times New Roman"/>
      <w:b/>
      <w:bCs/>
      <w:szCs w:val="32"/>
    </w:rPr>
  </w:style>
  <w:style w:type="paragraph" w:styleId="IndexHeading">
    <w:name w:val="index heading"/>
    <w:basedOn w:val="Normal"/>
    <w:rsid w:val="00B407BB"/>
    <w:pPr>
      <w:keepNext/>
      <w:suppressLineNumbers/>
      <w:spacing w:before="240" w:after="120"/>
    </w:pPr>
    <w:rPr>
      <w:rFonts w:ascii="Times New Roman" w:eastAsia="Microsoft YaHei" w:hAnsi="Times New Roman"/>
      <w:b/>
      <w:bCs/>
      <w:szCs w:val="32"/>
    </w:rPr>
  </w:style>
  <w:style w:type="paragraph" w:styleId="TableofAuthorities">
    <w:name w:val="table of authorities"/>
    <w:basedOn w:val="Normal"/>
    <w:rsid w:val="00B407BB"/>
    <w:pPr>
      <w:keepNext/>
      <w:suppressLineNumbers/>
      <w:spacing w:before="240" w:after="120"/>
    </w:pPr>
    <w:rPr>
      <w:rFonts w:ascii="Times New Roman" w:eastAsia="Microsoft YaHei" w:hAnsi="Times New Roman"/>
      <w:b/>
      <w:bCs/>
      <w:szCs w:val="32"/>
    </w:rPr>
  </w:style>
  <w:style w:type="paragraph" w:styleId="TOAHeading">
    <w:name w:val="toa heading"/>
    <w:basedOn w:val="Normal"/>
    <w:rsid w:val="00B407BB"/>
    <w:pPr>
      <w:keepNext/>
      <w:suppressLineNumbers/>
      <w:spacing w:before="240" w:after="120"/>
    </w:pPr>
    <w:rPr>
      <w:rFonts w:ascii="Times New Roman" w:eastAsia="Microsoft YaHei" w:hAnsi="Times New Roman"/>
      <w:b/>
      <w:bCs/>
      <w:szCs w:val="32"/>
    </w:rPr>
  </w:style>
  <w:style w:type="paragraph" w:customStyle="1" w:styleId="FigureIndexHeading">
    <w:name w:val="Figure Index Heading"/>
    <w:basedOn w:val="Normal"/>
    <w:rsid w:val="00B407BB"/>
    <w:pPr>
      <w:keepNext/>
      <w:suppressLineNumbers/>
      <w:spacing w:before="240" w:after="120"/>
    </w:pPr>
    <w:rPr>
      <w:rFonts w:ascii="Times New Roman" w:eastAsia="Microsoft YaHei" w:hAnsi="Times New Roman"/>
      <w:b/>
      <w:bCs/>
      <w:szCs w:val="32"/>
    </w:rPr>
  </w:style>
  <w:style w:type="paragraph" w:customStyle="1" w:styleId="HorizontalLine">
    <w:name w:val="Horizontal Line"/>
    <w:basedOn w:val="Normal"/>
    <w:next w:val="BodyText"/>
    <w:pPr>
      <w:suppressLineNumbers/>
      <w:pBdr>
        <w:bottom w:val="double" w:sz="2" w:space="0" w:color="808080"/>
      </w:pBdr>
      <w:spacing w:after="283"/>
    </w:pPr>
    <w:rPr>
      <w:sz w:val="12"/>
      <w:szCs w:val="12"/>
    </w:rPr>
  </w:style>
  <w:style w:type="paragraph" w:customStyle="1" w:styleId="Figure">
    <w:name w:val="Figure"/>
    <w:basedOn w:val="Normal"/>
    <w:next w:val="Normal"/>
    <w:autoRedefine/>
    <w:qFormat/>
    <w:rsid w:val="00453665"/>
    <w:pPr>
      <w:spacing w:line="240" w:lineRule="auto"/>
      <w:ind w:left="992" w:hanging="992"/>
    </w:pPr>
    <w:rPr>
      <w:bCs/>
      <w:sz w:val="22"/>
    </w:rPr>
  </w:style>
  <w:style w:type="paragraph" w:customStyle="1" w:styleId="Table">
    <w:name w:val="Table"/>
    <w:basedOn w:val="Normal"/>
    <w:autoRedefine/>
    <w:qFormat/>
    <w:rsid w:val="00B407BB"/>
    <w:pPr>
      <w:keepNext/>
      <w:widowControl w:val="0"/>
      <w:suppressLineNumbers/>
      <w:spacing w:line="240" w:lineRule="auto"/>
    </w:pPr>
    <w:rPr>
      <w:b/>
      <w:bCs/>
      <w:iCs/>
      <w:sz w:val="22"/>
    </w:rPr>
  </w:style>
  <w:style w:type="paragraph" w:customStyle="1" w:styleId="TableContents">
    <w:name w:val="Table Contents"/>
    <w:basedOn w:val="Normal"/>
    <w:pPr>
      <w:suppressLineNumbers/>
    </w:pPr>
  </w:style>
  <w:style w:type="paragraph" w:styleId="Header">
    <w:name w:val="header"/>
    <w:basedOn w:val="Normal"/>
    <w:link w:val="HeaderChar"/>
    <w:uiPriority w:val="99"/>
    <w:pPr>
      <w:suppressLineNumbers/>
      <w:tabs>
        <w:tab w:val="center" w:pos="4252"/>
        <w:tab w:val="right" w:pos="8504"/>
      </w:tabs>
    </w:pPr>
  </w:style>
  <w:style w:type="character" w:customStyle="1" w:styleId="BodyTextChar">
    <w:name w:val="Body Text Char"/>
    <w:basedOn w:val="DefaultParagraphFont"/>
    <w:link w:val="BodyText"/>
    <w:rsid w:val="00B407BB"/>
    <w:rPr>
      <w:rFonts w:asciiTheme="minorHAnsi" w:hAnsiTheme="minorHAnsi"/>
      <w:lang w:val="fr-BE"/>
    </w:rPr>
  </w:style>
  <w:style w:type="numbering" w:customStyle="1" w:styleId="Numbering123">
    <w:name w:val="Numbering 123"/>
    <w:qFormat/>
  </w:style>
  <w:style w:type="paragraph" w:styleId="Footer">
    <w:name w:val="footer"/>
    <w:basedOn w:val="Normal"/>
    <w:link w:val="FooterChar"/>
    <w:uiPriority w:val="99"/>
    <w:unhideWhenUsed/>
    <w:rsid w:val="002B10E9"/>
    <w:pPr>
      <w:tabs>
        <w:tab w:val="center" w:pos="4513"/>
        <w:tab w:val="right" w:pos="9026"/>
      </w:tabs>
      <w:spacing w:line="240" w:lineRule="auto"/>
    </w:pPr>
    <w:rPr>
      <w:szCs w:val="21"/>
    </w:rPr>
  </w:style>
  <w:style w:type="character" w:customStyle="1" w:styleId="FooterChar">
    <w:name w:val="Footer Char"/>
    <w:basedOn w:val="DefaultParagraphFont"/>
    <w:link w:val="Footer"/>
    <w:uiPriority w:val="99"/>
    <w:rsid w:val="002B10E9"/>
    <w:rPr>
      <w:rFonts w:ascii="Times New Roman" w:hAnsi="Times New Roman"/>
      <w:szCs w:val="21"/>
    </w:rPr>
  </w:style>
  <w:style w:type="paragraph" w:styleId="TOC1">
    <w:name w:val="toc 1"/>
    <w:basedOn w:val="Normal"/>
    <w:next w:val="Normal"/>
    <w:autoRedefine/>
    <w:uiPriority w:val="39"/>
    <w:unhideWhenUsed/>
    <w:rsid w:val="00A44426"/>
    <w:pPr>
      <w:tabs>
        <w:tab w:val="left" w:pos="440"/>
        <w:tab w:val="right" w:pos="8494"/>
      </w:tabs>
      <w:spacing w:before="100"/>
    </w:pPr>
    <w:rPr>
      <w:rFonts w:ascii="Calibri" w:hAnsi="Calibri"/>
      <w:szCs w:val="21"/>
    </w:rPr>
  </w:style>
  <w:style w:type="paragraph" w:styleId="TOC2">
    <w:name w:val="toc 2"/>
    <w:basedOn w:val="Normal"/>
    <w:next w:val="Normal"/>
    <w:autoRedefine/>
    <w:uiPriority w:val="39"/>
    <w:unhideWhenUsed/>
    <w:rsid w:val="00B407BB"/>
    <w:pPr>
      <w:tabs>
        <w:tab w:val="left" w:pos="880"/>
        <w:tab w:val="right" w:pos="8494"/>
      </w:tabs>
      <w:ind w:left="284"/>
    </w:pPr>
    <w:rPr>
      <w:szCs w:val="21"/>
    </w:rPr>
  </w:style>
  <w:style w:type="paragraph" w:styleId="TOC3">
    <w:name w:val="toc 3"/>
    <w:basedOn w:val="Normal"/>
    <w:next w:val="Normal"/>
    <w:autoRedefine/>
    <w:uiPriority w:val="39"/>
    <w:unhideWhenUsed/>
    <w:rsid w:val="005018E7"/>
    <w:pPr>
      <w:tabs>
        <w:tab w:val="left" w:pos="1276"/>
        <w:tab w:val="right" w:pos="8494"/>
      </w:tabs>
      <w:ind w:left="567"/>
    </w:pPr>
    <w:rPr>
      <w:szCs w:val="21"/>
    </w:rPr>
  </w:style>
  <w:style w:type="character" w:styleId="Hyperlink">
    <w:name w:val="Hyperlink"/>
    <w:basedOn w:val="DefaultParagraphFont"/>
    <w:uiPriority w:val="99"/>
    <w:unhideWhenUsed/>
    <w:rsid w:val="00495760"/>
    <w:rPr>
      <w:rFonts w:asciiTheme="minorHAnsi" w:hAnsiTheme="minorHAnsi"/>
      <w:color w:val="002060"/>
      <w:sz w:val="24"/>
      <w:u w:val="single"/>
    </w:rPr>
  </w:style>
  <w:style w:type="paragraph" w:customStyle="1" w:styleId="abstract">
    <w:name w:val="abstract"/>
    <w:basedOn w:val="Normal"/>
    <w:link w:val="abstractChar"/>
    <w:qFormat/>
    <w:rsid w:val="005B7957"/>
    <w:pPr>
      <w:spacing w:line="240" w:lineRule="auto"/>
    </w:pPr>
    <w:rPr>
      <w:rFonts w:eastAsia="Times New Roman" w:cs="Times New Roman"/>
      <w:kern w:val="0"/>
      <w:sz w:val="22"/>
      <w:szCs w:val="22"/>
      <w:lang w:eastAsia="en-US" w:bidi="ar-SA"/>
    </w:rPr>
  </w:style>
  <w:style w:type="paragraph" w:customStyle="1" w:styleId="code">
    <w:name w:val="code"/>
    <w:basedOn w:val="Normal"/>
    <w:link w:val="codeChar"/>
    <w:qFormat/>
    <w:rsid w:val="005B7957"/>
    <w:pPr>
      <w:spacing w:line="240" w:lineRule="auto"/>
      <w:ind w:left="641"/>
    </w:pPr>
    <w:rPr>
      <w:rFonts w:ascii="Courier New" w:hAnsi="Courier New" w:cs="Courier New"/>
      <w:sz w:val="22"/>
    </w:rPr>
  </w:style>
  <w:style w:type="character" w:customStyle="1" w:styleId="abstractChar">
    <w:name w:val="abstract Char"/>
    <w:basedOn w:val="DefaultParagraphFont"/>
    <w:link w:val="abstract"/>
    <w:rsid w:val="005B7957"/>
    <w:rPr>
      <w:rFonts w:asciiTheme="minorHAnsi" w:eastAsia="Times New Roman" w:hAnsiTheme="minorHAnsi" w:cs="Times New Roman"/>
      <w:kern w:val="0"/>
      <w:sz w:val="22"/>
      <w:szCs w:val="22"/>
      <w:lang w:eastAsia="en-US" w:bidi="ar-SA"/>
    </w:rPr>
  </w:style>
  <w:style w:type="paragraph" w:customStyle="1" w:styleId="RefAppendheading">
    <w:name w:val="Ref+Append heading"/>
    <w:basedOn w:val="Heading1"/>
    <w:link w:val="RefAppendheadingChar"/>
    <w:qFormat/>
    <w:rsid w:val="005B7957"/>
    <w:pPr>
      <w:numPr>
        <w:numId w:val="0"/>
      </w:numPr>
      <w:ind w:left="426" w:hanging="426"/>
    </w:pPr>
  </w:style>
  <w:style w:type="character" w:customStyle="1" w:styleId="codeChar">
    <w:name w:val="code Char"/>
    <w:basedOn w:val="DefaultParagraphFont"/>
    <w:link w:val="code"/>
    <w:rsid w:val="005B7957"/>
    <w:rPr>
      <w:rFonts w:ascii="Courier New" w:hAnsi="Courier New" w:cs="Courier New"/>
      <w:sz w:val="22"/>
    </w:rPr>
  </w:style>
  <w:style w:type="paragraph" w:customStyle="1" w:styleId="Appendname">
    <w:name w:val="Append name"/>
    <w:basedOn w:val="Heading2"/>
    <w:next w:val="Normal"/>
    <w:link w:val="AppendnameChar"/>
    <w:autoRedefine/>
    <w:qFormat/>
    <w:rsid w:val="00F544F6"/>
    <w:pPr>
      <w:numPr>
        <w:ilvl w:val="0"/>
        <w:numId w:val="0"/>
      </w:numPr>
      <w:jc w:val="left"/>
    </w:pPr>
  </w:style>
  <w:style w:type="character" w:customStyle="1" w:styleId="Heading1Char">
    <w:name w:val="Heading 1 Char"/>
    <w:basedOn w:val="DefaultParagraphFont"/>
    <w:link w:val="Heading1"/>
    <w:uiPriority w:val="9"/>
    <w:rsid w:val="00B33772"/>
    <w:rPr>
      <w:rFonts w:asciiTheme="minorHAnsi" w:eastAsia="Microsoft YaHei" w:hAnsiTheme="minorHAnsi"/>
      <w:b/>
      <w:bCs/>
      <w:sz w:val="32"/>
      <w:szCs w:val="36"/>
      <w:lang w:val="en-US"/>
    </w:rPr>
  </w:style>
  <w:style w:type="character" w:customStyle="1" w:styleId="RefAppendheadingChar">
    <w:name w:val="Ref+Append heading Char"/>
    <w:basedOn w:val="Heading1Char"/>
    <w:link w:val="RefAppendheading"/>
    <w:rsid w:val="005B7957"/>
    <w:rPr>
      <w:rFonts w:asciiTheme="minorHAnsi" w:eastAsia="Microsoft YaHei" w:hAnsiTheme="minorHAnsi"/>
      <w:b/>
      <w:bCs/>
      <w:sz w:val="32"/>
      <w:szCs w:val="36"/>
      <w:lang w:val="en-US"/>
    </w:rPr>
  </w:style>
  <w:style w:type="paragraph" w:styleId="Quote">
    <w:name w:val="Quote"/>
    <w:basedOn w:val="BodyText"/>
    <w:next w:val="Normal"/>
    <w:link w:val="QuoteChar"/>
    <w:autoRedefine/>
    <w:uiPriority w:val="29"/>
    <w:qFormat/>
    <w:rsid w:val="00F544F6"/>
    <w:pPr>
      <w:spacing w:line="240" w:lineRule="auto"/>
      <w:ind w:left="567"/>
    </w:pPr>
    <w:rPr>
      <w:i/>
    </w:rPr>
  </w:style>
  <w:style w:type="character" w:customStyle="1" w:styleId="Heading2Char">
    <w:name w:val="Heading 2 Char"/>
    <w:basedOn w:val="DefaultParagraphFont"/>
    <w:link w:val="Heading2"/>
    <w:uiPriority w:val="9"/>
    <w:rsid w:val="00F87BC4"/>
    <w:rPr>
      <w:rFonts w:asciiTheme="minorHAnsi" w:eastAsia="Microsoft YaHei" w:hAnsiTheme="minorHAnsi"/>
      <w:b/>
      <w:bCs/>
      <w:sz w:val="28"/>
      <w:szCs w:val="32"/>
    </w:rPr>
  </w:style>
  <w:style w:type="character" w:customStyle="1" w:styleId="AppendnameChar">
    <w:name w:val="Append name Char"/>
    <w:basedOn w:val="Heading2Char"/>
    <w:link w:val="Appendname"/>
    <w:rsid w:val="00F544F6"/>
    <w:rPr>
      <w:rFonts w:asciiTheme="minorHAnsi" w:eastAsia="Microsoft YaHei" w:hAnsiTheme="minorHAnsi"/>
      <w:b/>
      <w:bCs/>
      <w:sz w:val="28"/>
      <w:szCs w:val="32"/>
    </w:rPr>
  </w:style>
  <w:style w:type="character" w:customStyle="1" w:styleId="QuoteChar">
    <w:name w:val="Quote Char"/>
    <w:basedOn w:val="DefaultParagraphFont"/>
    <w:link w:val="Quote"/>
    <w:uiPriority w:val="29"/>
    <w:rsid w:val="00F544F6"/>
    <w:rPr>
      <w:rFonts w:asciiTheme="minorHAnsi" w:hAnsiTheme="minorHAnsi"/>
      <w:i/>
      <w:lang w:val="fr-BE"/>
    </w:rPr>
  </w:style>
  <w:style w:type="paragraph" w:styleId="FootnoteText">
    <w:name w:val="footnote text"/>
    <w:basedOn w:val="Normal"/>
    <w:link w:val="FootnoteTextChar"/>
    <w:uiPriority w:val="99"/>
    <w:semiHidden/>
    <w:unhideWhenUsed/>
    <w:rsid w:val="005B7957"/>
    <w:pPr>
      <w:spacing w:line="240" w:lineRule="auto"/>
    </w:pPr>
    <w:rPr>
      <w:sz w:val="20"/>
      <w:szCs w:val="18"/>
    </w:rPr>
  </w:style>
  <w:style w:type="character" w:customStyle="1" w:styleId="FootnoteTextChar">
    <w:name w:val="Footnote Text Char"/>
    <w:basedOn w:val="DefaultParagraphFont"/>
    <w:link w:val="FootnoteText"/>
    <w:uiPriority w:val="99"/>
    <w:semiHidden/>
    <w:rsid w:val="005B7957"/>
    <w:rPr>
      <w:rFonts w:asciiTheme="minorHAnsi" w:hAnsiTheme="minorHAnsi"/>
      <w:sz w:val="20"/>
      <w:szCs w:val="18"/>
    </w:rPr>
  </w:style>
  <w:style w:type="character" w:styleId="FootnoteReference">
    <w:name w:val="footnote reference"/>
    <w:basedOn w:val="DefaultParagraphFont"/>
    <w:uiPriority w:val="99"/>
    <w:semiHidden/>
    <w:unhideWhenUsed/>
    <w:rsid w:val="005B7957"/>
    <w:rPr>
      <w:vertAlign w:val="superscript"/>
    </w:rPr>
  </w:style>
  <w:style w:type="paragraph" w:styleId="Bibliography">
    <w:name w:val="Bibliography"/>
    <w:basedOn w:val="Normal"/>
    <w:next w:val="Normal"/>
    <w:autoRedefine/>
    <w:uiPriority w:val="37"/>
    <w:unhideWhenUsed/>
    <w:rsid w:val="005B7957"/>
    <w:pPr>
      <w:ind w:left="709" w:hanging="709"/>
    </w:pPr>
    <w:rPr>
      <w:szCs w:val="21"/>
    </w:rPr>
  </w:style>
  <w:style w:type="paragraph" w:customStyle="1" w:styleId="1A-frontpageName-Nimi">
    <w:name w:val="1A-frontpage_Name-Nimi"/>
    <w:qFormat/>
    <w:rsid w:val="00A7500F"/>
    <w:pPr>
      <w:spacing w:after="360"/>
      <w:jc w:val="center"/>
    </w:pPr>
    <w:rPr>
      <w:rFonts w:asciiTheme="minorHAnsi" w:hAnsiTheme="minorHAnsi"/>
      <w:sz w:val="32"/>
      <w:szCs w:val="32"/>
    </w:rPr>
  </w:style>
  <w:style w:type="paragraph" w:customStyle="1" w:styleId="3A-frontpagesubtitle-Alaotsikko">
    <w:name w:val="3A-frontpage_subtitle- Alaotsikko"/>
    <w:qFormat/>
    <w:rsid w:val="00A7500F"/>
    <w:pPr>
      <w:spacing w:before="240"/>
      <w:jc w:val="center"/>
    </w:pPr>
    <w:rPr>
      <w:rFonts w:asciiTheme="minorHAnsi" w:hAnsiTheme="minorHAnsi"/>
      <w:sz w:val="28"/>
    </w:rPr>
  </w:style>
  <w:style w:type="paragraph" w:customStyle="1" w:styleId="4A-FrontpageSchool-jne">
    <w:name w:val="4A-Frontpage_School-jne"/>
    <w:qFormat/>
    <w:rsid w:val="00A7500F"/>
    <w:pPr>
      <w:jc w:val="right"/>
    </w:pPr>
    <w:rPr>
      <w:rFonts w:asciiTheme="minorHAnsi" w:hAnsiTheme="minorHAnsi"/>
    </w:rPr>
  </w:style>
  <w:style w:type="paragraph" w:customStyle="1" w:styleId="5A-frontpageVaasavuosiluku">
    <w:name w:val="5A-frontpage_Vaasa &amp; vuosiluku"/>
    <w:qFormat/>
    <w:rsid w:val="00A7500F"/>
    <w:pPr>
      <w:jc w:val="center"/>
    </w:pPr>
    <w:rPr>
      <w:rFonts w:asciiTheme="minorHAnsi" w:hAnsiTheme="minorHAnsi"/>
    </w:rPr>
  </w:style>
  <w:style w:type="character" w:styleId="PlaceholderText">
    <w:name w:val="Placeholder Text"/>
    <w:basedOn w:val="DefaultParagraphFont"/>
    <w:uiPriority w:val="99"/>
    <w:semiHidden/>
    <w:rsid w:val="00642D35"/>
    <w:rPr>
      <w:color w:val="808080"/>
    </w:rPr>
  </w:style>
  <w:style w:type="paragraph" w:customStyle="1" w:styleId="Image">
    <w:name w:val="Image"/>
    <w:basedOn w:val="Figure"/>
    <w:next w:val="Normal"/>
    <w:qFormat/>
    <w:rsid w:val="00E43CA3"/>
    <w:rPr>
      <w:b/>
    </w:rPr>
  </w:style>
  <w:style w:type="paragraph" w:customStyle="1" w:styleId="Headingsmall">
    <w:name w:val="Heading small"/>
    <w:basedOn w:val="Normal"/>
    <w:link w:val="HeadingsmallChar"/>
    <w:qFormat/>
    <w:rsid w:val="00137178"/>
    <w:pPr>
      <w:spacing w:line="240" w:lineRule="auto"/>
      <w:jc w:val="left"/>
    </w:pPr>
    <w:rPr>
      <w:b/>
      <w:sz w:val="28"/>
    </w:rPr>
  </w:style>
  <w:style w:type="table" w:styleId="TableGrid">
    <w:name w:val="Table Grid"/>
    <w:basedOn w:val="TableNormal"/>
    <w:uiPriority w:val="59"/>
    <w:rsid w:val="00137178"/>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smallChar">
    <w:name w:val="Heading small Char"/>
    <w:basedOn w:val="DefaultParagraphFont"/>
    <w:link w:val="Headingsmall"/>
    <w:rsid w:val="00137178"/>
    <w:rPr>
      <w:rFonts w:asciiTheme="minorHAnsi" w:hAnsiTheme="minorHAnsi"/>
      <w:b/>
      <w:sz w:val="28"/>
    </w:rPr>
  </w:style>
  <w:style w:type="paragraph" w:styleId="Caption">
    <w:name w:val="caption"/>
    <w:basedOn w:val="Normal"/>
    <w:next w:val="Normal"/>
    <w:autoRedefine/>
    <w:uiPriority w:val="35"/>
    <w:unhideWhenUsed/>
    <w:qFormat/>
    <w:rsid w:val="00453665"/>
    <w:pPr>
      <w:keepNext/>
      <w:tabs>
        <w:tab w:val="left" w:pos="992"/>
      </w:tabs>
      <w:spacing w:before="120" w:after="200" w:line="240" w:lineRule="auto"/>
      <w:ind w:left="992" w:hanging="992"/>
    </w:pPr>
    <w:rPr>
      <w:b/>
      <w:iCs/>
      <w:szCs w:val="16"/>
    </w:rPr>
  </w:style>
  <w:style w:type="paragraph" w:styleId="TableofFigures">
    <w:name w:val="table of figures"/>
    <w:basedOn w:val="Normal"/>
    <w:next w:val="Normal"/>
    <w:autoRedefine/>
    <w:uiPriority w:val="99"/>
    <w:unhideWhenUsed/>
    <w:rsid w:val="00453665"/>
    <w:pPr>
      <w:tabs>
        <w:tab w:val="right" w:leader="dot" w:pos="8494"/>
      </w:tabs>
    </w:pPr>
    <w:rPr>
      <w:szCs w:val="21"/>
    </w:rPr>
  </w:style>
  <w:style w:type="paragraph" w:styleId="Index1">
    <w:name w:val="index 1"/>
    <w:basedOn w:val="Normal"/>
    <w:next w:val="Normal"/>
    <w:autoRedefine/>
    <w:uiPriority w:val="99"/>
    <w:semiHidden/>
    <w:unhideWhenUsed/>
    <w:rsid w:val="00107014"/>
    <w:pPr>
      <w:spacing w:line="240" w:lineRule="auto"/>
      <w:ind w:left="240" w:hanging="240"/>
    </w:pPr>
    <w:rPr>
      <w:szCs w:val="21"/>
    </w:rPr>
  </w:style>
  <w:style w:type="character" w:styleId="UnresolvedMention">
    <w:name w:val="Unresolved Mention"/>
    <w:basedOn w:val="DefaultParagraphFont"/>
    <w:uiPriority w:val="99"/>
    <w:semiHidden/>
    <w:unhideWhenUsed/>
    <w:rsid w:val="00495760"/>
    <w:rPr>
      <w:color w:val="605E5C"/>
      <w:shd w:val="clear" w:color="auto" w:fill="E1DFDD"/>
    </w:rPr>
  </w:style>
  <w:style w:type="character" w:customStyle="1" w:styleId="Heading3Char">
    <w:name w:val="Heading 3 Char"/>
    <w:basedOn w:val="DefaultParagraphFont"/>
    <w:link w:val="Heading3"/>
    <w:uiPriority w:val="9"/>
    <w:rsid w:val="007845A2"/>
    <w:rPr>
      <w:rFonts w:asciiTheme="minorHAnsi" w:eastAsia="Microsoft YaHei" w:hAnsiTheme="minorHAnsi"/>
      <w:b/>
      <w:bCs/>
      <w:szCs w:val="28"/>
    </w:rPr>
  </w:style>
  <w:style w:type="character" w:customStyle="1" w:styleId="Heading4Char">
    <w:name w:val="Heading 4 Char"/>
    <w:basedOn w:val="DefaultParagraphFont"/>
    <w:link w:val="Heading4"/>
    <w:uiPriority w:val="9"/>
    <w:rsid w:val="007845A2"/>
    <w:rPr>
      <w:rFonts w:asciiTheme="minorHAnsi" w:eastAsia="Microsoft YaHei" w:hAnsiTheme="minorHAnsi"/>
      <w:b/>
      <w:bCs/>
      <w:iCs/>
      <w:szCs w:val="27"/>
    </w:rPr>
  </w:style>
  <w:style w:type="character" w:customStyle="1" w:styleId="Heading5Char">
    <w:name w:val="Heading 5 Char"/>
    <w:basedOn w:val="DefaultParagraphFont"/>
    <w:link w:val="Heading5"/>
    <w:uiPriority w:val="9"/>
    <w:rsid w:val="007845A2"/>
    <w:rPr>
      <w:rFonts w:ascii="Liberation Sans" w:eastAsia="Microsoft YaHei" w:hAnsi="Liberation Sans"/>
      <w:b/>
      <w:bCs/>
    </w:rPr>
  </w:style>
  <w:style w:type="character" w:customStyle="1" w:styleId="Heading6Char">
    <w:name w:val="Heading 6 Char"/>
    <w:basedOn w:val="DefaultParagraphFont"/>
    <w:link w:val="Heading6"/>
    <w:uiPriority w:val="9"/>
    <w:rsid w:val="007845A2"/>
    <w:rPr>
      <w:rFonts w:ascii="Liberation Sans" w:eastAsia="Microsoft YaHei" w:hAnsi="Liberation Sans"/>
      <w:b/>
      <w:bCs/>
      <w:i/>
      <w:iCs/>
    </w:rPr>
  </w:style>
  <w:style w:type="character" w:customStyle="1" w:styleId="Heading7Char">
    <w:name w:val="Heading 7 Char"/>
    <w:basedOn w:val="DefaultParagraphFont"/>
    <w:link w:val="Heading7"/>
    <w:uiPriority w:val="9"/>
    <w:rsid w:val="007845A2"/>
    <w:rPr>
      <w:rFonts w:ascii="Liberation Sans" w:eastAsia="Microsoft YaHei" w:hAnsi="Liberation Sans"/>
      <w:b/>
      <w:bCs/>
      <w:sz w:val="22"/>
      <w:szCs w:val="22"/>
    </w:rPr>
  </w:style>
  <w:style w:type="character" w:customStyle="1" w:styleId="Heading8Char">
    <w:name w:val="Heading 8 Char"/>
    <w:basedOn w:val="DefaultParagraphFont"/>
    <w:link w:val="Heading8"/>
    <w:uiPriority w:val="9"/>
    <w:rsid w:val="007845A2"/>
    <w:rPr>
      <w:rFonts w:ascii="Liberation Sans" w:eastAsia="Microsoft YaHei" w:hAnsi="Liberation Sans"/>
      <w:b/>
      <w:bCs/>
      <w:i/>
      <w:iCs/>
      <w:sz w:val="22"/>
      <w:szCs w:val="22"/>
    </w:rPr>
  </w:style>
  <w:style w:type="character" w:customStyle="1" w:styleId="Heading9Char">
    <w:name w:val="Heading 9 Char"/>
    <w:basedOn w:val="DefaultParagraphFont"/>
    <w:link w:val="Heading9"/>
    <w:uiPriority w:val="9"/>
    <w:rsid w:val="007845A2"/>
    <w:rPr>
      <w:rFonts w:ascii="Liberation Sans" w:eastAsia="Microsoft YaHei" w:hAnsi="Liberation Sans"/>
      <w:b/>
      <w:bCs/>
      <w:sz w:val="21"/>
      <w:szCs w:val="21"/>
    </w:rPr>
  </w:style>
  <w:style w:type="character" w:customStyle="1" w:styleId="TitleChar">
    <w:name w:val="Title Char"/>
    <w:basedOn w:val="DefaultParagraphFont"/>
    <w:link w:val="Title"/>
    <w:uiPriority w:val="10"/>
    <w:rsid w:val="007845A2"/>
    <w:rPr>
      <w:rFonts w:ascii="Times New Roman" w:eastAsia="Microsoft YaHei" w:hAnsi="Times New Roman"/>
      <w:b/>
      <w:bCs/>
      <w:szCs w:val="56"/>
    </w:rPr>
  </w:style>
  <w:style w:type="character" w:customStyle="1" w:styleId="SubtitleChar">
    <w:name w:val="Subtitle Char"/>
    <w:basedOn w:val="DefaultParagraphFont"/>
    <w:link w:val="Subtitle"/>
    <w:uiPriority w:val="11"/>
    <w:rsid w:val="007845A2"/>
    <w:rPr>
      <w:rFonts w:ascii="Times New Roman" w:eastAsia="Microsoft YaHei" w:hAnsi="Times New Roman"/>
      <w:i/>
      <w:szCs w:val="36"/>
    </w:rPr>
  </w:style>
  <w:style w:type="character" w:styleId="IntenseEmphasis">
    <w:name w:val="Intense Emphasis"/>
    <w:basedOn w:val="DefaultParagraphFont"/>
    <w:uiPriority w:val="21"/>
    <w:qFormat/>
    <w:rsid w:val="007845A2"/>
    <w:rPr>
      <w:i/>
      <w:iCs/>
      <w:color w:val="2E74B5" w:themeColor="accent1" w:themeShade="BF"/>
    </w:rPr>
  </w:style>
  <w:style w:type="paragraph" w:styleId="IntenseQuote">
    <w:name w:val="Intense Quote"/>
    <w:basedOn w:val="Normal"/>
    <w:next w:val="Normal"/>
    <w:link w:val="IntenseQuoteChar"/>
    <w:uiPriority w:val="30"/>
    <w:qFormat/>
    <w:rsid w:val="007845A2"/>
    <w:pPr>
      <w:pBdr>
        <w:top w:val="single" w:sz="4" w:space="10" w:color="2E74B5" w:themeColor="accent1" w:themeShade="BF"/>
        <w:bottom w:val="single" w:sz="4" w:space="10" w:color="2E74B5" w:themeColor="accent1" w:themeShade="BF"/>
      </w:pBdr>
      <w:spacing w:before="360" w:after="360" w:line="278" w:lineRule="auto"/>
      <w:ind w:left="864" w:right="864"/>
      <w:jc w:val="center"/>
    </w:pPr>
    <w:rPr>
      <w:rFonts w:eastAsiaTheme="minorHAnsi" w:cstheme="minorBidi"/>
      <w:i/>
      <w:iCs/>
      <w:color w:val="2E74B5" w:themeColor="accent1" w:themeShade="BF"/>
      <w:lang w:val="en-US" w:eastAsia="en-US" w:bidi="ar-SA"/>
      <w14:ligatures w14:val="standardContextual"/>
    </w:rPr>
  </w:style>
  <w:style w:type="character" w:customStyle="1" w:styleId="IntenseQuoteChar">
    <w:name w:val="Intense Quote Char"/>
    <w:basedOn w:val="DefaultParagraphFont"/>
    <w:link w:val="IntenseQuote"/>
    <w:uiPriority w:val="30"/>
    <w:rsid w:val="007845A2"/>
    <w:rPr>
      <w:rFonts w:asciiTheme="minorHAnsi" w:eastAsiaTheme="minorHAnsi" w:hAnsiTheme="minorHAnsi" w:cstheme="minorBidi"/>
      <w:i/>
      <w:iCs/>
      <w:color w:val="2E74B5" w:themeColor="accent1" w:themeShade="BF"/>
      <w:lang w:val="en-US" w:eastAsia="en-US" w:bidi="ar-SA"/>
      <w14:ligatures w14:val="standardContextual"/>
    </w:rPr>
  </w:style>
  <w:style w:type="character" w:styleId="IntenseReference">
    <w:name w:val="Intense Reference"/>
    <w:basedOn w:val="DefaultParagraphFont"/>
    <w:uiPriority w:val="32"/>
    <w:qFormat/>
    <w:rsid w:val="007845A2"/>
    <w:rPr>
      <w:b/>
      <w:bCs/>
      <w:smallCaps/>
      <w:color w:val="2E74B5" w:themeColor="accent1" w:themeShade="BF"/>
      <w:spacing w:val="5"/>
    </w:rPr>
  </w:style>
  <w:style w:type="paragraph" w:styleId="NormalWeb">
    <w:name w:val="Normal (Web)"/>
    <w:basedOn w:val="Normal"/>
    <w:uiPriority w:val="99"/>
    <w:unhideWhenUsed/>
    <w:rsid w:val="007845A2"/>
    <w:pPr>
      <w:spacing w:before="100" w:beforeAutospacing="1" w:after="100" w:afterAutospacing="1" w:line="240" w:lineRule="auto"/>
      <w:jc w:val="left"/>
    </w:pPr>
    <w:rPr>
      <w:rFonts w:ascii="Times New Roman" w:eastAsia="Times New Roman" w:hAnsi="Times New Roman" w:cs="Times New Roman"/>
      <w:kern w:val="0"/>
      <w:lang w:val="en-US" w:eastAsia="en-GB" w:bidi="ar-SA"/>
    </w:rPr>
  </w:style>
  <w:style w:type="character" w:styleId="FollowedHyperlink">
    <w:name w:val="FollowedHyperlink"/>
    <w:basedOn w:val="DefaultParagraphFont"/>
    <w:uiPriority w:val="99"/>
    <w:semiHidden/>
    <w:unhideWhenUsed/>
    <w:rsid w:val="007845A2"/>
    <w:rPr>
      <w:color w:val="954F72" w:themeColor="followedHyperlink"/>
      <w:u w:val="single"/>
    </w:rPr>
  </w:style>
  <w:style w:type="character" w:customStyle="1" w:styleId="apple-converted-space">
    <w:name w:val="apple-converted-space"/>
    <w:basedOn w:val="DefaultParagraphFont"/>
    <w:rsid w:val="007845A2"/>
  </w:style>
  <w:style w:type="character" w:styleId="CommentReference">
    <w:name w:val="annotation reference"/>
    <w:basedOn w:val="DefaultParagraphFont"/>
    <w:uiPriority w:val="99"/>
    <w:semiHidden/>
    <w:unhideWhenUsed/>
    <w:rsid w:val="007845A2"/>
    <w:rPr>
      <w:sz w:val="16"/>
      <w:szCs w:val="16"/>
    </w:rPr>
  </w:style>
  <w:style w:type="paragraph" w:styleId="CommentText">
    <w:name w:val="annotation text"/>
    <w:basedOn w:val="Normal"/>
    <w:link w:val="CommentTextChar"/>
    <w:uiPriority w:val="99"/>
    <w:semiHidden/>
    <w:unhideWhenUsed/>
    <w:rsid w:val="007845A2"/>
    <w:pPr>
      <w:spacing w:after="160" w:line="240" w:lineRule="auto"/>
      <w:jc w:val="left"/>
    </w:pPr>
    <w:rPr>
      <w:rFonts w:eastAsiaTheme="minorHAnsi" w:cstheme="minorBidi"/>
      <w:sz w:val="20"/>
      <w:szCs w:val="20"/>
      <w:lang w:val="en-US" w:eastAsia="en-US" w:bidi="ar-SA"/>
      <w14:ligatures w14:val="standardContextual"/>
    </w:rPr>
  </w:style>
  <w:style w:type="character" w:customStyle="1" w:styleId="CommentTextChar">
    <w:name w:val="Comment Text Char"/>
    <w:basedOn w:val="DefaultParagraphFont"/>
    <w:link w:val="CommentText"/>
    <w:uiPriority w:val="99"/>
    <w:semiHidden/>
    <w:rsid w:val="007845A2"/>
    <w:rPr>
      <w:rFonts w:asciiTheme="minorHAnsi" w:eastAsiaTheme="minorHAnsi" w:hAnsiTheme="minorHAnsi" w:cstheme="minorBidi"/>
      <w:sz w:val="20"/>
      <w:szCs w:val="20"/>
      <w:lang w:val="en-US" w:eastAsia="en-US" w:bidi="ar-SA"/>
      <w14:ligatures w14:val="standardContextual"/>
    </w:rPr>
  </w:style>
  <w:style w:type="paragraph" w:styleId="CommentSubject">
    <w:name w:val="annotation subject"/>
    <w:basedOn w:val="CommentText"/>
    <w:next w:val="CommentText"/>
    <w:link w:val="CommentSubjectChar"/>
    <w:uiPriority w:val="99"/>
    <w:semiHidden/>
    <w:unhideWhenUsed/>
    <w:rsid w:val="007845A2"/>
    <w:rPr>
      <w:b/>
      <w:bCs/>
    </w:rPr>
  </w:style>
  <w:style w:type="character" w:customStyle="1" w:styleId="CommentSubjectChar">
    <w:name w:val="Comment Subject Char"/>
    <w:basedOn w:val="CommentTextChar"/>
    <w:link w:val="CommentSubject"/>
    <w:uiPriority w:val="99"/>
    <w:semiHidden/>
    <w:rsid w:val="007845A2"/>
    <w:rPr>
      <w:rFonts w:asciiTheme="minorHAnsi" w:eastAsiaTheme="minorHAnsi" w:hAnsiTheme="minorHAnsi" w:cstheme="minorBidi"/>
      <w:b/>
      <w:bCs/>
      <w:sz w:val="20"/>
      <w:szCs w:val="20"/>
      <w:lang w:val="en-US" w:eastAsia="en-US" w:bidi="ar-SA"/>
      <w14:ligatures w14:val="standardContextual"/>
    </w:rPr>
  </w:style>
  <w:style w:type="paragraph" w:styleId="BalloonText">
    <w:name w:val="Balloon Text"/>
    <w:basedOn w:val="Normal"/>
    <w:link w:val="BalloonTextChar"/>
    <w:uiPriority w:val="99"/>
    <w:semiHidden/>
    <w:unhideWhenUsed/>
    <w:rsid w:val="007845A2"/>
    <w:pPr>
      <w:spacing w:line="240" w:lineRule="auto"/>
      <w:jc w:val="left"/>
    </w:pPr>
    <w:rPr>
      <w:rFonts w:ascii="Segoe UI" w:eastAsiaTheme="minorHAnsi" w:hAnsi="Segoe UI" w:cs="Segoe UI"/>
      <w:sz w:val="18"/>
      <w:szCs w:val="18"/>
      <w:lang w:val="en-US" w:eastAsia="en-US" w:bidi="ar-SA"/>
      <w14:ligatures w14:val="standardContextual"/>
    </w:rPr>
  </w:style>
  <w:style w:type="character" w:customStyle="1" w:styleId="BalloonTextChar">
    <w:name w:val="Balloon Text Char"/>
    <w:basedOn w:val="DefaultParagraphFont"/>
    <w:link w:val="BalloonText"/>
    <w:uiPriority w:val="99"/>
    <w:semiHidden/>
    <w:rsid w:val="007845A2"/>
    <w:rPr>
      <w:rFonts w:ascii="Segoe UI" w:eastAsiaTheme="minorHAnsi" w:hAnsi="Segoe UI" w:cs="Segoe UI"/>
      <w:sz w:val="18"/>
      <w:szCs w:val="18"/>
      <w:lang w:val="en-US" w:eastAsia="en-US" w:bidi="ar-SA"/>
      <w14:ligatures w14:val="standardContextual"/>
    </w:rPr>
  </w:style>
  <w:style w:type="paragraph" w:styleId="Revision">
    <w:name w:val="Revision"/>
    <w:hidden/>
    <w:uiPriority w:val="99"/>
    <w:semiHidden/>
    <w:rsid w:val="007845A2"/>
    <w:rPr>
      <w:rFonts w:asciiTheme="minorHAnsi" w:eastAsiaTheme="minorHAnsi" w:hAnsiTheme="minorHAnsi" w:cstheme="minorBidi"/>
      <w:lang w:val="en-US" w:eastAsia="en-US" w:bidi="ar-SA"/>
      <w14:ligatures w14:val="standardContextual"/>
    </w:rPr>
  </w:style>
  <w:style w:type="character" w:customStyle="1" w:styleId="katex-mathml">
    <w:name w:val="katex-mathml"/>
    <w:basedOn w:val="DefaultParagraphFont"/>
    <w:rsid w:val="007845A2"/>
  </w:style>
  <w:style w:type="character" w:customStyle="1" w:styleId="mord">
    <w:name w:val="mord"/>
    <w:basedOn w:val="DefaultParagraphFont"/>
    <w:rsid w:val="007845A2"/>
  </w:style>
  <w:style w:type="character" w:styleId="Strong">
    <w:name w:val="Strong"/>
    <w:basedOn w:val="DefaultParagraphFont"/>
    <w:uiPriority w:val="22"/>
    <w:qFormat/>
    <w:rsid w:val="007845A2"/>
    <w:rPr>
      <w:b/>
      <w:bCs/>
    </w:rPr>
  </w:style>
  <w:style w:type="character" w:customStyle="1" w:styleId="cit-date">
    <w:name w:val="cit-date"/>
    <w:basedOn w:val="DefaultParagraphFont"/>
    <w:rsid w:val="007845A2"/>
  </w:style>
  <w:style w:type="character" w:styleId="Emphasis">
    <w:name w:val="Emphasis"/>
    <w:basedOn w:val="DefaultParagraphFont"/>
    <w:uiPriority w:val="20"/>
    <w:qFormat/>
    <w:rsid w:val="007845A2"/>
    <w:rPr>
      <w:i/>
      <w:iCs/>
    </w:rPr>
  </w:style>
  <w:style w:type="character" w:customStyle="1" w:styleId="mopen">
    <w:name w:val="mopen"/>
    <w:basedOn w:val="DefaultParagraphFont"/>
    <w:rsid w:val="007845A2"/>
  </w:style>
  <w:style w:type="character" w:customStyle="1" w:styleId="mbin">
    <w:name w:val="mbin"/>
    <w:basedOn w:val="DefaultParagraphFont"/>
    <w:rsid w:val="007845A2"/>
  </w:style>
  <w:style w:type="character" w:customStyle="1" w:styleId="mclose">
    <w:name w:val="mclose"/>
    <w:basedOn w:val="DefaultParagraphFont"/>
    <w:rsid w:val="007845A2"/>
  </w:style>
  <w:style w:type="character" w:customStyle="1" w:styleId="HeaderChar">
    <w:name w:val="Header Char"/>
    <w:basedOn w:val="DefaultParagraphFont"/>
    <w:link w:val="Header"/>
    <w:uiPriority w:val="99"/>
    <w:rsid w:val="007845A2"/>
    <w:rPr>
      <w:rFonts w:asciiTheme="minorHAnsi" w:hAnsiTheme="minorHAnsi"/>
    </w:rPr>
  </w:style>
  <w:style w:type="character" w:customStyle="1" w:styleId="vlist-s">
    <w:name w:val="vlist-s"/>
    <w:basedOn w:val="DefaultParagraphFont"/>
    <w:rsid w:val="007845A2"/>
  </w:style>
  <w:style w:type="character" w:customStyle="1" w:styleId="mrel">
    <w:name w:val="mrel"/>
    <w:basedOn w:val="DefaultParagraphFont"/>
    <w:rsid w:val="007845A2"/>
  </w:style>
  <w:style w:type="character" w:customStyle="1" w:styleId="mop">
    <w:name w:val="mop"/>
    <w:basedOn w:val="DefaultParagraphFont"/>
    <w:rsid w:val="007845A2"/>
  </w:style>
  <w:style w:type="numbering" w:customStyle="1" w:styleId="CurrentList1">
    <w:name w:val="Current List1"/>
    <w:uiPriority w:val="99"/>
    <w:rsid w:val="00A674CC"/>
    <w:pPr>
      <w:numPr>
        <w:numId w:val="27"/>
      </w:numPr>
    </w:pPr>
  </w:style>
  <w:style w:type="numbering" w:customStyle="1" w:styleId="CurrentList2">
    <w:name w:val="Current List2"/>
    <w:uiPriority w:val="99"/>
    <w:rsid w:val="00A674CC"/>
    <w:pPr>
      <w:numPr>
        <w:numId w:val="28"/>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55038619">
      <w:bodyDiv w:val="1"/>
      <w:marLeft w:val="0"/>
      <w:marRight w:val="0"/>
      <w:marTop w:val="0"/>
      <w:marBottom w:val="0"/>
      <w:divBdr>
        <w:top w:val="none" w:sz="0" w:space="0" w:color="auto"/>
        <w:left w:val="none" w:sz="0" w:space="0" w:color="auto"/>
        <w:bottom w:val="none" w:sz="0" w:space="0" w:color="auto"/>
        <w:right w:val="none" w:sz="0" w:space="0" w:color="auto"/>
      </w:divBdr>
    </w:div>
    <w:div w:id="379482315">
      <w:bodyDiv w:val="1"/>
      <w:marLeft w:val="0"/>
      <w:marRight w:val="0"/>
      <w:marTop w:val="0"/>
      <w:marBottom w:val="0"/>
      <w:divBdr>
        <w:top w:val="none" w:sz="0" w:space="0" w:color="auto"/>
        <w:left w:val="none" w:sz="0" w:space="0" w:color="auto"/>
        <w:bottom w:val="none" w:sz="0" w:space="0" w:color="auto"/>
        <w:right w:val="none" w:sz="0" w:space="0" w:color="auto"/>
      </w:divBdr>
    </w:div>
    <w:div w:id="465004116">
      <w:bodyDiv w:val="1"/>
      <w:marLeft w:val="0"/>
      <w:marRight w:val="0"/>
      <w:marTop w:val="0"/>
      <w:marBottom w:val="0"/>
      <w:divBdr>
        <w:top w:val="none" w:sz="0" w:space="0" w:color="auto"/>
        <w:left w:val="none" w:sz="0" w:space="0" w:color="auto"/>
        <w:bottom w:val="none" w:sz="0" w:space="0" w:color="auto"/>
        <w:right w:val="none" w:sz="0" w:space="0" w:color="auto"/>
      </w:divBdr>
      <w:divsChild>
        <w:div w:id="1940914981">
          <w:marLeft w:val="0"/>
          <w:marRight w:val="0"/>
          <w:marTop w:val="0"/>
          <w:marBottom w:val="0"/>
          <w:divBdr>
            <w:top w:val="none" w:sz="0" w:space="0" w:color="auto"/>
            <w:left w:val="none" w:sz="0" w:space="0" w:color="auto"/>
            <w:bottom w:val="none" w:sz="0" w:space="0" w:color="auto"/>
            <w:right w:val="none" w:sz="0" w:space="0" w:color="auto"/>
          </w:divBdr>
        </w:div>
        <w:div w:id="524516209">
          <w:marLeft w:val="0"/>
          <w:marRight w:val="0"/>
          <w:marTop w:val="0"/>
          <w:marBottom w:val="0"/>
          <w:divBdr>
            <w:top w:val="none" w:sz="0" w:space="0" w:color="auto"/>
            <w:left w:val="none" w:sz="0" w:space="0" w:color="auto"/>
            <w:bottom w:val="none" w:sz="0" w:space="0" w:color="auto"/>
            <w:right w:val="none" w:sz="0" w:space="0" w:color="auto"/>
          </w:divBdr>
        </w:div>
        <w:div w:id="1108237804">
          <w:marLeft w:val="0"/>
          <w:marRight w:val="0"/>
          <w:marTop w:val="0"/>
          <w:marBottom w:val="0"/>
          <w:divBdr>
            <w:top w:val="none" w:sz="0" w:space="0" w:color="auto"/>
            <w:left w:val="none" w:sz="0" w:space="0" w:color="auto"/>
            <w:bottom w:val="none" w:sz="0" w:space="0" w:color="auto"/>
            <w:right w:val="none" w:sz="0" w:space="0" w:color="auto"/>
          </w:divBdr>
        </w:div>
        <w:div w:id="1011419107">
          <w:marLeft w:val="0"/>
          <w:marRight w:val="0"/>
          <w:marTop w:val="0"/>
          <w:marBottom w:val="0"/>
          <w:divBdr>
            <w:top w:val="none" w:sz="0" w:space="0" w:color="auto"/>
            <w:left w:val="none" w:sz="0" w:space="0" w:color="auto"/>
            <w:bottom w:val="none" w:sz="0" w:space="0" w:color="auto"/>
            <w:right w:val="none" w:sz="0" w:space="0" w:color="auto"/>
          </w:divBdr>
        </w:div>
        <w:div w:id="562370284">
          <w:marLeft w:val="0"/>
          <w:marRight w:val="0"/>
          <w:marTop w:val="0"/>
          <w:marBottom w:val="0"/>
          <w:divBdr>
            <w:top w:val="none" w:sz="0" w:space="0" w:color="auto"/>
            <w:left w:val="none" w:sz="0" w:space="0" w:color="auto"/>
            <w:bottom w:val="none" w:sz="0" w:space="0" w:color="auto"/>
            <w:right w:val="none" w:sz="0" w:space="0" w:color="auto"/>
          </w:divBdr>
        </w:div>
        <w:div w:id="1806388674">
          <w:marLeft w:val="0"/>
          <w:marRight w:val="0"/>
          <w:marTop w:val="0"/>
          <w:marBottom w:val="0"/>
          <w:divBdr>
            <w:top w:val="none" w:sz="0" w:space="0" w:color="auto"/>
            <w:left w:val="none" w:sz="0" w:space="0" w:color="auto"/>
            <w:bottom w:val="none" w:sz="0" w:space="0" w:color="auto"/>
            <w:right w:val="none" w:sz="0" w:space="0" w:color="auto"/>
          </w:divBdr>
        </w:div>
        <w:div w:id="710495776">
          <w:marLeft w:val="0"/>
          <w:marRight w:val="0"/>
          <w:marTop w:val="0"/>
          <w:marBottom w:val="0"/>
          <w:divBdr>
            <w:top w:val="none" w:sz="0" w:space="0" w:color="auto"/>
            <w:left w:val="none" w:sz="0" w:space="0" w:color="auto"/>
            <w:bottom w:val="none" w:sz="0" w:space="0" w:color="auto"/>
            <w:right w:val="none" w:sz="0" w:space="0" w:color="auto"/>
          </w:divBdr>
        </w:div>
        <w:div w:id="783888067">
          <w:marLeft w:val="0"/>
          <w:marRight w:val="0"/>
          <w:marTop w:val="0"/>
          <w:marBottom w:val="0"/>
          <w:divBdr>
            <w:top w:val="none" w:sz="0" w:space="0" w:color="auto"/>
            <w:left w:val="none" w:sz="0" w:space="0" w:color="auto"/>
            <w:bottom w:val="none" w:sz="0" w:space="0" w:color="auto"/>
            <w:right w:val="none" w:sz="0" w:space="0" w:color="auto"/>
          </w:divBdr>
        </w:div>
        <w:div w:id="311252598">
          <w:marLeft w:val="0"/>
          <w:marRight w:val="0"/>
          <w:marTop w:val="0"/>
          <w:marBottom w:val="0"/>
          <w:divBdr>
            <w:top w:val="none" w:sz="0" w:space="0" w:color="auto"/>
            <w:left w:val="none" w:sz="0" w:space="0" w:color="auto"/>
            <w:bottom w:val="none" w:sz="0" w:space="0" w:color="auto"/>
            <w:right w:val="none" w:sz="0" w:space="0" w:color="auto"/>
          </w:divBdr>
        </w:div>
        <w:div w:id="199125415">
          <w:marLeft w:val="0"/>
          <w:marRight w:val="0"/>
          <w:marTop w:val="0"/>
          <w:marBottom w:val="0"/>
          <w:divBdr>
            <w:top w:val="none" w:sz="0" w:space="0" w:color="auto"/>
            <w:left w:val="none" w:sz="0" w:space="0" w:color="auto"/>
            <w:bottom w:val="none" w:sz="0" w:space="0" w:color="auto"/>
            <w:right w:val="none" w:sz="0" w:space="0" w:color="auto"/>
          </w:divBdr>
        </w:div>
        <w:div w:id="1597515426">
          <w:marLeft w:val="0"/>
          <w:marRight w:val="0"/>
          <w:marTop w:val="0"/>
          <w:marBottom w:val="0"/>
          <w:divBdr>
            <w:top w:val="none" w:sz="0" w:space="0" w:color="auto"/>
            <w:left w:val="none" w:sz="0" w:space="0" w:color="auto"/>
            <w:bottom w:val="none" w:sz="0" w:space="0" w:color="auto"/>
            <w:right w:val="none" w:sz="0" w:space="0" w:color="auto"/>
          </w:divBdr>
        </w:div>
        <w:div w:id="668408970">
          <w:marLeft w:val="0"/>
          <w:marRight w:val="0"/>
          <w:marTop w:val="0"/>
          <w:marBottom w:val="0"/>
          <w:divBdr>
            <w:top w:val="none" w:sz="0" w:space="0" w:color="auto"/>
            <w:left w:val="none" w:sz="0" w:space="0" w:color="auto"/>
            <w:bottom w:val="none" w:sz="0" w:space="0" w:color="auto"/>
            <w:right w:val="none" w:sz="0" w:space="0" w:color="auto"/>
          </w:divBdr>
        </w:div>
        <w:div w:id="1773084311">
          <w:marLeft w:val="0"/>
          <w:marRight w:val="0"/>
          <w:marTop w:val="0"/>
          <w:marBottom w:val="0"/>
          <w:divBdr>
            <w:top w:val="none" w:sz="0" w:space="0" w:color="auto"/>
            <w:left w:val="none" w:sz="0" w:space="0" w:color="auto"/>
            <w:bottom w:val="none" w:sz="0" w:space="0" w:color="auto"/>
            <w:right w:val="none" w:sz="0" w:space="0" w:color="auto"/>
          </w:divBdr>
        </w:div>
        <w:div w:id="588122997">
          <w:marLeft w:val="0"/>
          <w:marRight w:val="0"/>
          <w:marTop w:val="0"/>
          <w:marBottom w:val="0"/>
          <w:divBdr>
            <w:top w:val="none" w:sz="0" w:space="0" w:color="auto"/>
            <w:left w:val="none" w:sz="0" w:space="0" w:color="auto"/>
            <w:bottom w:val="none" w:sz="0" w:space="0" w:color="auto"/>
            <w:right w:val="none" w:sz="0" w:space="0" w:color="auto"/>
          </w:divBdr>
        </w:div>
        <w:div w:id="75321942">
          <w:marLeft w:val="0"/>
          <w:marRight w:val="0"/>
          <w:marTop w:val="0"/>
          <w:marBottom w:val="0"/>
          <w:divBdr>
            <w:top w:val="none" w:sz="0" w:space="0" w:color="auto"/>
            <w:left w:val="none" w:sz="0" w:space="0" w:color="auto"/>
            <w:bottom w:val="none" w:sz="0" w:space="0" w:color="auto"/>
            <w:right w:val="none" w:sz="0" w:space="0" w:color="auto"/>
          </w:divBdr>
        </w:div>
        <w:div w:id="1531065718">
          <w:marLeft w:val="0"/>
          <w:marRight w:val="0"/>
          <w:marTop w:val="0"/>
          <w:marBottom w:val="0"/>
          <w:divBdr>
            <w:top w:val="none" w:sz="0" w:space="0" w:color="auto"/>
            <w:left w:val="none" w:sz="0" w:space="0" w:color="auto"/>
            <w:bottom w:val="none" w:sz="0" w:space="0" w:color="auto"/>
            <w:right w:val="none" w:sz="0" w:space="0" w:color="auto"/>
          </w:divBdr>
        </w:div>
        <w:div w:id="267742926">
          <w:marLeft w:val="0"/>
          <w:marRight w:val="0"/>
          <w:marTop w:val="0"/>
          <w:marBottom w:val="0"/>
          <w:divBdr>
            <w:top w:val="none" w:sz="0" w:space="0" w:color="auto"/>
            <w:left w:val="none" w:sz="0" w:space="0" w:color="auto"/>
            <w:bottom w:val="none" w:sz="0" w:space="0" w:color="auto"/>
            <w:right w:val="none" w:sz="0" w:space="0" w:color="auto"/>
          </w:divBdr>
        </w:div>
        <w:div w:id="1845245525">
          <w:marLeft w:val="0"/>
          <w:marRight w:val="0"/>
          <w:marTop w:val="0"/>
          <w:marBottom w:val="0"/>
          <w:divBdr>
            <w:top w:val="none" w:sz="0" w:space="0" w:color="auto"/>
            <w:left w:val="none" w:sz="0" w:space="0" w:color="auto"/>
            <w:bottom w:val="none" w:sz="0" w:space="0" w:color="auto"/>
            <w:right w:val="none" w:sz="0" w:space="0" w:color="auto"/>
          </w:divBdr>
        </w:div>
        <w:div w:id="1882206638">
          <w:marLeft w:val="0"/>
          <w:marRight w:val="0"/>
          <w:marTop w:val="0"/>
          <w:marBottom w:val="0"/>
          <w:divBdr>
            <w:top w:val="none" w:sz="0" w:space="0" w:color="auto"/>
            <w:left w:val="none" w:sz="0" w:space="0" w:color="auto"/>
            <w:bottom w:val="none" w:sz="0" w:space="0" w:color="auto"/>
            <w:right w:val="none" w:sz="0" w:space="0" w:color="auto"/>
          </w:divBdr>
        </w:div>
        <w:div w:id="2024739346">
          <w:marLeft w:val="0"/>
          <w:marRight w:val="0"/>
          <w:marTop w:val="0"/>
          <w:marBottom w:val="0"/>
          <w:divBdr>
            <w:top w:val="none" w:sz="0" w:space="0" w:color="auto"/>
            <w:left w:val="none" w:sz="0" w:space="0" w:color="auto"/>
            <w:bottom w:val="none" w:sz="0" w:space="0" w:color="auto"/>
            <w:right w:val="none" w:sz="0" w:space="0" w:color="auto"/>
          </w:divBdr>
        </w:div>
        <w:div w:id="1524175647">
          <w:marLeft w:val="0"/>
          <w:marRight w:val="0"/>
          <w:marTop w:val="0"/>
          <w:marBottom w:val="0"/>
          <w:divBdr>
            <w:top w:val="none" w:sz="0" w:space="0" w:color="auto"/>
            <w:left w:val="none" w:sz="0" w:space="0" w:color="auto"/>
            <w:bottom w:val="none" w:sz="0" w:space="0" w:color="auto"/>
            <w:right w:val="none" w:sz="0" w:space="0" w:color="auto"/>
          </w:divBdr>
        </w:div>
      </w:divsChild>
    </w:div>
    <w:div w:id="743455496">
      <w:bodyDiv w:val="1"/>
      <w:marLeft w:val="0"/>
      <w:marRight w:val="0"/>
      <w:marTop w:val="0"/>
      <w:marBottom w:val="0"/>
      <w:divBdr>
        <w:top w:val="none" w:sz="0" w:space="0" w:color="auto"/>
        <w:left w:val="none" w:sz="0" w:space="0" w:color="auto"/>
        <w:bottom w:val="none" w:sz="0" w:space="0" w:color="auto"/>
        <w:right w:val="none" w:sz="0" w:space="0" w:color="auto"/>
      </w:divBdr>
    </w:div>
    <w:div w:id="1135684834">
      <w:bodyDiv w:val="1"/>
      <w:marLeft w:val="0"/>
      <w:marRight w:val="0"/>
      <w:marTop w:val="0"/>
      <w:marBottom w:val="0"/>
      <w:divBdr>
        <w:top w:val="none" w:sz="0" w:space="0" w:color="auto"/>
        <w:left w:val="none" w:sz="0" w:space="0" w:color="auto"/>
        <w:bottom w:val="none" w:sz="0" w:space="0" w:color="auto"/>
        <w:right w:val="none" w:sz="0" w:space="0" w:color="auto"/>
      </w:divBdr>
    </w:div>
    <w:div w:id="1252544125">
      <w:bodyDiv w:val="1"/>
      <w:marLeft w:val="0"/>
      <w:marRight w:val="0"/>
      <w:marTop w:val="0"/>
      <w:marBottom w:val="0"/>
      <w:divBdr>
        <w:top w:val="none" w:sz="0" w:space="0" w:color="auto"/>
        <w:left w:val="none" w:sz="0" w:space="0" w:color="auto"/>
        <w:bottom w:val="none" w:sz="0" w:space="0" w:color="auto"/>
        <w:right w:val="none" w:sz="0" w:space="0" w:color="auto"/>
      </w:divBdr>
    </w:div>
    <w:div w:id="1373458322">
      <w:bodyDiv w:val="1"/>
      <w:marLeft w:val="0"/>
      <w:marRight w:val="0"/>
      <w:marTop w:val="0"/>
      <w:marBottom w:val="0"/>
      <w:divBdr>
        <w:top w:val="none" w:sz="0" w:space="0" w:color="auto"/>
        <w:left w:val="none" w:sz="0" w:space="0" w:color="auto"/>
        <w:bottom w:val="none" w:sz="0" w:space="0" w:color="auto"/>
        <w:right w:val="none" w:sz="0" w:space="0" w:color="auto"/>
      </w:divBdr>
    </w:div>
    <w:div w:id="1497264970">
      <w:bodyDiv w:val="1"/>
      <w:marLeft w:val="0"/>
      <w:marRight w:val="0"/>
      <w:marTop w:val="0"/>
      <w:marBottom w:val="0"/>
      <w:divBdr>
        <w:top w:val="none" w:sz="0" w:space="0" w:color="auto"/>
        <w:left w:val="none" w:sz="0" w:space="0" w:color="auto"/>
        <w:bottom w:val="none" w:sz="0" w:space="0" w:color="auto"/>
        <w:right w:val="none" w:sz="0" w:space="0" w:color="auto"/>
      </w:divBdr>
    </w:div>
    <w:div w:id="1638025321">
      <w:bodyDiv w:val="1"/>
      <w:marLeft w:val="0"/>
      <w:marRight w:val="0"/>
      <w:marTop w:val="0"/>
      <w:marBottom w:val="0"/>
      <w:divBdr>
        <w:top w:val="none" w:sz="0" w:space="0" w:color="auto"/>
        <w:left w:val="none" w:sz="0" w:space="0" w:color="auto"/>
        <w:bottom w:val="none" w:sz="0" w:space="0" w:color="auto"/>
        <w:right w:val="none" w:sz="0" w:space="0" w:color="auto"/>
      </w:divBdr>
    </w:div>
    <w:div w:id="1646736909">
      <w:bodyDiv w:val="1"/>
      <w:marLeft w:val="0"/>
      <w:marRight w:val="0"/>
      <w:marTop w:val="0"/>
      <w:marBottom w:val="0"/>
      <w:divBdr>
        <w:top w:val="none" w:sz="0" w:space="0" w:color="auto"/>
        <w:left w:val="none" w:sz="0" w:space="0" w:color="auto"/>
        <w:bottom w:val="none" w:sz="0" w:space="0" w:color="auto"/>
        <w:right w:val="none" w:sz="0" w:space="0" w:color="auto"/>
      </w:divBdr>
    </w:div>
    <w:div w:id="1671562619">
      <w:bodyDiv w:val="1"/>
      <w:marLeft w:val="0"/>
      <w:marRight w:val="0"/>
      <w:marTop w:val="0"/>
      <w:marBottom w:val="0"/>
      <w:divBdr>
        <w:top w:val="none" w:sz="0" w:space="0" w:color="auto"/>
        <w:left w:val="none" w:sz="0" w:space="0" w:color="auto"/>
        <w:bottom w:val="none" w:sz="0" w:space="0" w:color="auto"/>
        <w:right w:val="none" w:sz="0" w:space="0" w:color="auto"/>
      </w:divBdr>
    </w:div>
    <w:div w:id="1706297852">
      <w:bodyDiv w:val="1"/>
      <w:marLeft w:val="0"/>
      <w:marRight w:val="0"/>
      <w:marTop w:val="0"/>
      <w:marBottom w:val="0"/>
      <w:divBdr>
        <w:top w:val="none" w:sz="0" w:space="0" w:color="auto"/>
        <w:left w:val="none" w:sz="0" w:space="0" w:color="auto"/>
        <w:bottom w:val="none" w:sz="0" w:space="0" w:color="auto"/>
        <w:right w:val="none" w:sz="0" w:space="0" w:color="auto"/>
      </w:divBdr>
    </w:div>
    <w:div w:id="1822118785">
      <w:bodyDiv w:val="1"/>
      <w:marLeft w:val="0"/>
      <w:marRight w:val="0"/>
      <w:marTop w:val="0"/>
      <w:marBottom w:val="0"/>
      <w:divBdr>
        <w:top w:val="none" w:sz="0" w:space="0" w:color="auto"/>
        <w:left w:val="none" w:sz="0" w:space="0" w:color="auto"/>
        <w:bottom w:val="none" w:sz="0" w:space="0" w:color="auto"/>
        <w:right w:val="none" w:sz="0" w:space="0" w:color="auto"/>
      </w:divBdr>
    </w:div>
    <w:div w:id="1848011019">
      <w:bodyDiv w:val="1"/>
      <w:marLeft w:val="0"/>
      <w:marRight w:val="0"/>
      <w:marTop w:val="0"/>
      <w:marBottom w:val="0"/>
      <w:divBdr>
        <w:top w:val="none" w:sz="0" w:space="0" w:color="auto"/>
        <w:left w:val="none" w:sz="0" w:space="0" w:color="auto"/>
        <w:bottom w:val="none" w:sz="0" w:space="0" w:color="auto"/>
        <w:right w:val="none" w:sz="0" w:space="0" w:color="auto"/>
      </w:divBdr>
    </w:div>
    <w:div w:id="1912695913">
      <w:bodyDiv w:val="1"/>
      <w:marLeft w:val="0"/>
      <w:marRight w:val="0"/>
      <w:marTop w:val="0"/>
      <w:marBottom w:val="0"/>
      <w:divBdr>
        <w:top w:val="none" w:sz="0" w:space="0" w:color="auto"/>
        <w:left w:val="none" w:sz="0" w:space="0" w:color="auto"/>
        <w:bottom w:val="none" w:sz="0" w:space="0" w:color="auto"/>
        <w:right w:val="none" w:sz="0" w:space="0" w:color="auto"/>
      </w:divBdr>
    </w:div>
    <w:div w:id="2066954292">
      <w:bodyDiv w:val="1"/>
      <w:marLeft w:val="0"/>
      <w:marRight w:val="0"/>
      <w:marTop w:val="0"/>
      <w:marBottom w:val="0"/>
      <w:divBdr>
        <w:top w:val="none" w:sz="0" w:space="0" w:color="auto"/>
        <w:left w:val="none" w:sz="0" w:space="0" w:color="auto"/>
        <w:bottom w:val="none" w:sz="0" w:space="0" w:color="auto"/>
        <w:right w:val="none" w:sz="0" w:space="0" w:color="auto"/>
      </w:divBdr>
    </w:div>
    <w:div w:id="2067026220">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3" Type="http://schemas.openxmlformats.org/officeDocument/2006/relationships/image" Target="media/image2.png"/><Relationship Id="rId18" Type="http://schemas.openxmlformats.org/officeDocument/2006/relationships/hyperlink" Target="https://ux-tauri.unisg.ch/RePEc/usg/auswrt/AW_67-02__01_Baltensperger-Kugler.pdf" TargetMode="External"/><Relationship Id="rId26" Type="http://schemas.openxmlformats.org/officeDocument/2006/relationships/hyperlink" Target="https://www.juliusbaer.com/en/insights/market-insights/market-outlook/swiss-franc-will-the-record-strength-last/" TargetMode="External"/><Relationship Id="rId39" Type="http://schemas.openxmlformats.org/officeDocument/2006/relationships/hyperlink" Target="https://www.xe.com/currencyconverter/convert/?Amount=1&amp;From=GBP&amp;To=CCC" TargetMode="External"/><Relationship Id="rId21" Type="http://schemas.openxmlformats.org/officeDocument/2006/relationships/hyperlink" Target="https://www.imf.org/external/pubs/ft/wp/wp9867.pdf" TargetMode="External"/><Relationship Id="rId34" Type="http://schemas.openxmlformats.org/officeDocument/2006/relationships/hyperlink" Target="https://www.six-group.com/en/market-data/indices/switzerland/saron.html" TargetMode="External"/><Relationship Id="rId42" Type="http://schemas.openxmlformats.org/officeDocument/2006/relationships/fontTable" Target="fontTable.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image" Target="media/image5.png"/><Relationship Id="rId20" Type="http://schemas.openxmlformats.org/officeDocument/2006/relationships/hyperlink" Target="https://fred.stlouisfed.org/series/DEXSZUS" TargetMode="External"/><Relationship Id="rId29" Type="http://schemas.openxmlformats.org/officeDocument/2006/relationships/hyperlink" Target="https://www.researchgate.net/profile/Ruth-Endam-Mbah/publication/359512955_Russian-Ukraine_2022_War_A_Review_of_the_Economic_Impact_of_Russian-Ukraine_Crisis_on_the_USA/links/6241fcdd21077329f2dd2c3d/Russian-Ukraine-2022-War-A-Review-of-the-Economic-Impact-of-Russian-Ukraine-Crisis-on-the-USA.pdf" TargetMode="External"/><Relationship Id="rId41"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www.bfs.admin.ch/bfs/en/home/statistics/prices/consumer-price-index.html" TargetMode="External"/><Relationship Id="rId32" Type="http://schemas.openxmlformats.org/officeDocument/2006/relationships/hyperlink" Target="https://www.intereconomics.eu/contents/year/2015/number/2/article/currency-interventions-effective-policy-tool-or-shortsighted-gamble.html" TargetMode="External"/><Relationship Id="rId37" Type="http://schemas.openxmlformats.org/officeDocument/2006/relationships/hyperlink" Target="https://data.worldbank.org/indicator/BX.KLT.DINV.CD.WD?locations=CH&amp;start=1983&amp;end=2023" TargetMode="External"/><Relationship Id="rId40" Type="http://schemas.openxmlformats.org/officeDocument/2006/relationships/hyperlink" Target="https://sjes.springeropen.com/articles/10.1007/BF03399513" TargetMode="External"/><Relationship Id="rId5" Type="http://schemas.openxmlformats.org/officeDocument/2006/relationships/customXml" Target="../customXml/item5.xml"/><Relationship Id="rId15" Type="http://schemas.openxmlformats.org/officeDocument/2006/relationships/image" Target="media/image4.png"/><Relationship Id="rId23" Type="http://schemas.openxmlformats.org/officeDocument/2006/relationships/hyperlink" Target="https://www.eda.admin.ch/aboutswitzerland/en/home/politik-geschichte/politisches-system.html" TargetMode="External"/><Relationship Id="rId28" Type="http://schemas.openxmlformats.org/officeDocument/2006/relationships/hyperlink" Target="https://link.springer.com/book/10.1007/978-3-030-63266-3" TargetMode="External"/><Relationship Id="rId36" Type="http://schemas.openxmlformats.org/officeDocument/2006/relationships/hyperlink" Target="https://fred.stlouisfed.org/series/MCOILBRENTEU" TargetMode="External"/><Relationship Id="rId10" Type="http://schemas.openxmlformats.org/officeDocument/2006/relationships/footnotes" Target="footnotes.xml"/><Relationship Id="rId19" Type="http://schemas.openxmlformats.org/officeDocument/2006/relationships/hyperlink" Target="https://www.epflpress.org/articles/207/le-franc-suisse-l-histoire-d-un-succes" TargetMode="External"/><Relationship Id="rId31" Type="http://schemas.openxmlformats.org/officeDocument/2006/relationships/hyperlink" Target="https://globaleurope.eu/europes-future/the-economic-impact-of-the-strong-franc-on-the-swiss-economy/" TargetMode="External"/><Relationship Id="rId4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yperlink" Target="https://www.snb.ch/en/the-snb/mandates-goals/statistics/statistics-pub/current_interest_exchange_rates" TargetMode="External"/><Relationship Id="rId27" Type="http://schemas.openxmlformats.org/officeDocument/2006/relationships/hyperlink" Target="https://www.elibrary.imf.org/display/book/9781589061774/9781589061774.xml" TargetMode="External"/><Relationship Id="rId30" Type="http://schemas.openxmlformats.org/officeDocument/2006/relationships/hyperlink" Target="https://www.researchgate.net/profile/Peter-Moser/publication/24051183_Why_is_Swiss_Politics_so_Stable/links/57bd4f5570ae37ee394b39c0/Why-is-Swiss-Politics-so-Stable.pdf" TargetMode="External"/><Relationship Id="rId35" Type="http://schemas.openxmlformats.org/officeDocument/2006/relationships/hyperlink" Target="https://www.statista.com/statistics/1445888/geopolitical-risk-index/" TargetMode="External"/><Relationship Id="rId43" Type="http://schemas.openxmlformats.org/officeDocument/2006/relationships/glossaryDocument" Target="glossary/document.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image" Target="media/image1.jpeg"/><Relationship Id="rId17" Type="http://schemas.openxmlformats.org/officeDocument/2006/relationships/hyperlink" Target="https://www.econstor.eu/bitstream/10419/231244/1/aussenwirtschaft-v68-i01-p019-028.pdf" TargetMode="External"/><Relationship Id="rId25" Type="http://schemas.openxmlformats.org/officeDocument/2006/relationships/hyperlink" Target="https://www.forbes.com/feeds/currencies/currency_sz_chf.html" TargetMode="External"/><Relationship Id="rId33" Type="http://schemas.openxmlformats.org/officeDocument/2006/relationships/hyperlink" Target="https://www.intereconomics.eu/contents/year/2012/number/2/article/the-impact-of-the-euro-crisis-on-switzerland.html" TargetMode="External"/><Relationship Id="rId38" Type="http://schemas.openxmlformats.org/officeDocument/2006/relationships/hyperlink" Target="https://fred.stlouisfed.org/series/FPCPITOTLZGUSA"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90CF6DDE7AC256449CEA9B1E5AD87357"/>
        <w:category>
          <w:name w:val="General"/>
          <w:gallery w:val="placeholder"/>
        </w:category>
        <w:types>
          <w:type w:val="bbPlcHdr"/>
        </w:types>
        <w:behaviors>
          <w:behavior w:val="content"/>
        </w:behaviors>
        <w:guid w:val="{4D211F85-A11F-1040-B0A8-A1A8B1AD7CBB}"/>
      </w:docPartPr>
      <w:docPartBody>
        <w:p w:rsidR="000078C6" w:rsidRDefault="000078C6">
          <w:pPr>
            <w:pStyle w:val="90CF6DDE7AC256449CEA9B1E5AD87357"/>
          </w:pPr>
          <w:r w:rsidRPr="006D5695">
            <w:rPr>
              <w:rStyle w:val="PlaceholderText"/>
            </w:rPr>
            <w:t>[Author]</w:t>
          </w:r>
        </w:p>
      </w:docPartBody>
    </w:docPart>
    <w:docPart>
      <w:docPartPr>
        <w:name w:val="1E4DDAF8CE32EF4CB30CC58F26BEF7AD"/>
        <w:category>
          <w:name w:val="General"/>
          <w:gallery w:val="placeholder"/>
        </w:category>
        <w:types>
          <w:type w:val="bbPlcHdr"/>
        </w:types>
        <w:behaviors>
          <w:behavior w:val="content"/>
        </w:behaviors>
        <w:guid w:val="{CD69D00B-F9A7-8145-862C-F7E6D47B759E}"/>
      </w:docPartPr>
      <w:docPartBody>
        <w:p w:rsidR="000078C6" w:rsidRDefault="000078C6">
          <w:pPr>
            <w:pStyle w:val="1E4DDAF8CE32EF4CB30CC58F26BEF7AD"/>
          </w:pPr>
          <w:r w:rsidRPr="00693CC6">
            <w:rPr>
              <w:rStyle w:val="PlaceholderText"/>
            </w:rPr>
            <w:t>[Category]</w:t>
          </w:r>
        </w:p>
      </w:docPartBody>
    </w:docPart>
    <w:docPart>
      <w:docPartPr>
        <w:name w:val="4651E6F01023B84DBFE3C06B240BA756"/>
        <w:category>
          <w:name w:val="General"/>
          <w:gallery w:val="placeholder"/>
        </w:category>
        <w:types>
          <w:type w:val="bbPlcHdr"/>
        </w:types>
        <w:behaviors>
          <w:behavior w:val="content"/>
        </w:behaviors>
        <w:guid w:val="{4DCC31B1-F19F-6A46-9B73-A51C4E1B41E7}"/>
      </w:docPartPr>
      <w:docPartBody>
        <w:p w:rsidR="000078C6" w:rsidRDefault="000078C6">
          <w:pPr>
            <w:pStyle w:val="4651E6F01023B84DBFE3C06B240BA756"/>
          </w:pPr>
          <w:r w:rsidRPr="006D5695">
            <w:rPr>
              <w:rStyle w:val="PlaceholderText"/>
            </w:rPr>
            <w:t>[Author]</w:t>
          </w:r>
        </w:p>
      </w:docPartBody>
    </w:docPart>
    <w:docPart>
      <w:docPartPr>
        <w:name w:val="62C45F2DB256D947A3DFB3635E54C644"/>
        <w:category>
          <w:name w:val="General"/>
          <w:gallery w:val="placeholder"/>
        </w:category>
        <w:types>
          <w:type w:val="bbPlcHdr"/>
        </w:types>
        <w:behaviors>
          <w:behavior w:val="content"/>
        </w:behaviors>
        <w:guid w:val="{C33D1A96-582C-C34F-A278-C0E04083D818}"/>
      </w:docPartPr>
      <w:docPartBody>
        <w:p w:rsidR="000078C6" w:rsidRDefault="000078C6">
          <w:pPr>
            <w:pStyle w:val="62C45F2DB256D947A3DFB3635E54C644"/>
          </w:pPr>
          <w:r w:rsidRPr="00693CC6">
            <w:rPr>
              <w:rStyle w:val="PlaceholderText"/>
            </w:rPr>
            <w:t>[Category]</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3" w:usb1="10000000" w:usb2="00000000" w:usb3="00000000" w:csb0="80000001" w:csb1="00000000"/>
  </w:font>
  <w:font w:name="Times New Roman">
    <w:panose1 w:val="02020603050405020304"/>
    <w:charset w:val="00"/>
    <w:family w:val="roman"/>
    <w:pitch w:val="variable"/>
    <w:sig w:usb0="E0002EFF" w:usb1="C000785B" w:usb2="00000009" w:usb3="00000000" w:csb0="000001FF" w:csb1="00000000"/>
  </w:font>
  <w:font w:name="Aptos">
    <w:panose1 w:val="020B0004020202020204"/>
    <w:charset w:val="00"/>
    <w:family w:val="swiss"/>
    <w:pitch w:val="variable"/>
    <w:sig w:usb0="20000287" w:usb1="00000003" w:usb2="00000000" w:usb3="00000000" w:csb0="0000019F" w:csb1="00000000"/>
  </w:font>
  <w:font w:name="Calibri">
    <w:panose1 w:val="020F0502020204030204"/>
    <w:charset w:val="00"/>
    <w:family w:val="swiss"/>
    <w:pitch w:val="variable"/>
    <w:sig w:usb0="E4002EFF" w:usb1="C000247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NSimSun">
    <w:panose1 w:val="02010609030101010101"/>
    <w:charset w:val="86"/>
    <w:family w:val="modern"/>
    <w:pitch w:val="fixed"/>
    <w:sig w:usb0="00000203" w:usb1="288F0000" w:usb2="00000016" w:usb3="00000000" w:csb0="00040001" w:csb1="00000000"/>
  </w:font>
  <w:font w:name="Mangal">
    <w:panose1 w:val="02040503050203030202"/>
    <w:charset w:val="01"/>
    <w:family w:val="roman"/>
    <w:pitch w:val="variable"/>
    <w:sig w:usb0="0000A003" w:usb1="00000000" w:usb2="00000000" w:usb3="00000000" w:csb0="00000001" w:csb1="00000000"/>
  </w:font>
  <w:font w:name="Liberation Serif">
    <w:altName w:val="Times New Roman"/>
    <w:panose1 w:val="020B0604020202020204"/>
    <w:charset w:val="00"/>
    <w:family w:val="roman"/>
    <w:pitch w:val="variable"/>
    <w:sig w:usb0="E0000AFF" w:usb1="500078FF" w:usb2="00000021" w:usb3="00000000" w:csb0="000001BF" w:csb1="00000000"/>
  </w:font>
  <w:font w:name="Microsoft YaHei">
    <w:panose1 w:val="020B0503020204020204"/>
    <w:charset w:val="86"/>
    <w:family w:val="swiss"/>
    <w:pitch w:val="variable"/>
    <w:sig w:usb0="80000287" w:usb1="2ACF3C50" w:usb2="00000016" w:usb3="00000000" w:csb0="0004001F" w:csb1="00000000"/>
  </w:font>
  <w:font w:name="Liberation Sans">
    <w:altName w:val="Arial"/>
    <w:panose1 w:val="020B0604020202020204"/>
    <w:charset w:val="00"/>
    <w:family w:val="swiss"/>
    <w:pitch w:val="variable"/>
    <w:sig w:usb0="E0000AFF" w:usb1="500078FF" w:usb2="00000021" w:usb3="00000000" w:csb0="000001B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0002AFF" w:usb1="C000247B" w:usb2="00000009" w:usb3="00000000" w:csb0="000001FF" w:csb1="00000000"/>
  </w:font>
  <w:font w:name="Times New Roman (Body CS)">
    <w:altName w:val="Times New Roman"/>
    <w:panose1 w:val="020B0604020202020204"/>
    <w:charset w:val="00"/>
    <w:family w:val="roman"/>
    <w:notTrueType/>
    <w:pitch w:val="default"/>
  </w:font>
  <w:font w:name="Cambria Math">
    <w:panose1 w:val="02040503050406030204"/>
    <w:charset w:val="00"/>
    <w:family w:val="roman"/>
    <w:pitch w:val="variable"/>
    <w:sig w:usb0="E00002FF" w:usb1="420024FF" w:usb2="00000000" w:usb3="00000000" w:csb0="0000019F" w:csb1="00000000"/>
  </w:font>
  <w:font w:name="Helvetica">
    <w:panose1 w:val="00000000000000000000"/>
    <w:charset w:val="00"/>
    <w:family w:val="auto"/>
    <w:pitch w:val="variable"/>
    <w:sig w:usb0="E00002FF" w:usb1="5000785B" w:usb2="00000000" w:usb3="00000000" w:csb0="0000019F" w:csb1="00000000"/>
  </w:font>
  <w:font w:name="Arial">
    <w:panose1 w:val="020B0604020202020204"/>
    <w:charset w:val="00"/>
    <w:family w:val="swiss"/>
    <w:pitch w:val="variable"/>
    <w:sig w:usb0="E0002AFF" w:usb1="C0007843" w:usb2="00000009" w:usb3="00000000" w:csb0="000001FF" w:csb1="00000000"/>
  </w:font>
  <w:font w:name="Aptos Display">
    <w:panose1 w:val="020B0004020202020204"/>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77278"/>
    <w:rsid w:val="000078C6"/>
    <w:rsid w:val="00652CA3"/>
    <w:rsid w:val="00665FF0"/>
    <w:rsid w:val="00B77278"/>
    <w:rsid w:val="00D6532E"/>
    <w:rsid w:val="00FC33DE"/>
    <w:rsid w:val="00FC4964"/>
    <w:rsid w:val="00FF2712"/>
  </w:rsids>
  <m:mathPr>
    <m:mathFont m:val="Cambria Math"/>
    <m:brkBin m:val="before"/>
    <m:brkBinSub m:val="--"/>
    <m:smallFrac m:val="0"/>
    <m:dispDef/>
    <m:lMargin m:val="0"/>
    <m:rMargin m:val="0"/>
    <m:defJc m:val="centerGroup"/>
    <m:wrapIndent m:val="1440"/>
    <m:intLim m:val="subSup"/>
    <m:naryLim m:val="undOvr"/>
  </m:mathPr>
  <w:themeFontLang w:val="fi-FI"/>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fi-FI"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B77278"/>
    <w:rPr>
      <w:color w:val="808080"/>
    </w:rPr>
  </w:style>
  <w:style w:type="paragraph" w:customStyle="1" w:styleId="90CF6DDE7AC256449CEA9B1E5AD87357">
    <w:name w:val="90CF6DDE7AC256449CEA9B1E5AD87357"/>
  </w:style>
  <w:style w:type="paragraph" w:customStyle="1" w:styleId="1E4DDAF8CE32EF4CB30CC58F26BEF7AD">
    <w:name w:val="1E4DDAF8CE32EF4CB30CC58F26BEF7AD"/>
  </w:style>
  <w:style w:type="paragraph" w:customStyle="1" w:styleId="4651E6F01023B84DBFE3C06B240BA756">
    <w:name w:val="4651E6F01023B84DBFE3C06B240BA756"/>
  </w:style>
  <w:style w:type="paragraph" w:customStyle="1" w:styleId="62C45F2DB256D947A3DFB3635E54C644">
    <w:name w:val="62C45F2DB256D947A3DFB3635E54C644"/>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9F0EBEE5-E0C5-1D4C-AE24-7D1617B39FCE}">
  <we:reference id="e3b93a0b-ccfa-4110-a55c-43ea778c55ae" version="2.0.0.0" store="EXCatalog" storeType="EXCatalog"/>
  <we:alternateReferences>
    <we:reference id="WA200003915" version="2.0.0.0" store="en-US"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The Swiss franc (CHF) has long been regarded as a stable currency, often strengthening during periods of global and financial uncertainty. This study examines the key factors influencing the Swiss franc’s valuation, focusing on its response to different macroeconomic shocks. The motivation behind this work lies in the recurring appreciation of the franc, particularly during global crises. This study investigates whether the franc’s movements align with traditional exchange rate theories and whether its role as a “safe haven” is supported by existing empirical evidence. To analyse the franc’s reaction to different economic disturbances, a Vector Autoregressive (VAR) model is employed. The model allows for the examination of dynamic interactions between the exchange rate and classic macroeconomic variables, such as interest rates, inflation, and foreign direct investment, but additionally between not so common factors, such as oil prices and geopolitical risk index (GPR). The Impulse Response Function (IRF) is applied to assess how the franc responds to shocks in these variables over time. The findings reveal that the franc appreciates in response to inflationary pressures in the United States and slight appreciation in response to geopolitical risks is found as well. A response to shocks in oil prices is slightly positive as well, which challenges the classical assumption on small open economies. The response to Foreign direct investment innovation is not significant, which supports previous studies. These results indicate that the Swiss authorities should continue trying to keep their interest levels stable, since it is beneficial for future stable inflation rates. Given that the franc tends to appreciate over time, and significantly during crisis periods, excessive currency strength could harm Swiss exports and economic competitiveness. This research contributes to the broader understanding of exchange rate dynamics by providing empirical insights into the Swiss franc’s behaviour. The study underscores the importance of considering external economic shocks when assessing exchange rate stability and highlights the need for proactive monetary policy responses to ensure long-term economic equilibrium.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ma:contentTypeID="0x0101005DA8D003F8C0FC41A5E752A5645CDC61" ma:contentTypeVersion="18" ma:contentTypeDescription="Create a new document." ma:contentTypeScope="" ma:versionID="af3c99c34aaa9cc971b04ecb5806bfd2">
  <xsd:schema xmlns:xsd="http://www.w3.org/2001/XMLSchema" xmlns:xs="http://www.w3.org/2001/XMLSchema" xmlns:p="http://schemas.microsoft.com/office/2006/metadata/properties" xmlns:ns3="609fc6c4-70c2-403c-97c1-4ea81d74f1b9" xmlns:ns4="400c954e-2651-4eac-be8d-4c327fccad56" targetNamespace="http://schemas.microsoft.com/office/2006/metadata/properties" ma:root="true" ma:fieldsID="f6ba478c3a53813c3048fe573c074ab2" ns3:_="" ns4:_="">
    <xsd:import namespace="609fc6c4-70c2-403c-97c1-4ea81d74f1b9"/>
    <xsd:import namespace="400c954e-2651-4eac-be8d-4c327fccad56"/>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3:MediaServiceLocation" minOccurs="0"/>
                <xsd:element ref="ns3:_activity" minOccurs="0"/>
                <xsd:element ref="ns3:MediaLengthInSeconds" minOccurs="0"/>
                <xsd:element ref="ns3:MediaServiceObjectDetectorVersions" minOccurs="0"/>
                <xsd:element ref="ns3:MediaServiceSystemTag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9fc6c4-70c2-403c-97c1-4ea81d74f1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_activity" ma:index="21" nillable="true" ma:displayName="_activity" ma:hidden="true" ma:internalName="_activity">
      <xsd:simpleType>
        <xsd:restriction base="dms:Note"/>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00c954e-2651-4eac-be8d-4c327fccad56"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_activity xmlns="609fc6c4-70c2-403c-97c1-4ea81d74f1b9" xsi:nil="true"/>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DCB7749F-355B-4D10-84EA-57F4B42D7744}">
  <ds:schemaRefs>
    <ds:schemaRef ds:uri="http://schemas.openxmlformats.org/officeDocument/2006/bibliography"/>
  </ds:schemaRefs>
</ds:datastoreItem>
</file>

<file path=customXml/itemProps3.xml><?xml version="1.0" encoding="utf-8"?>
<ds:datastoreItem xmlns:ds="http://schemas.openxmlformats.org/officeDocument/2006/customXml" ds:itemID="{D3573160-CEAC-47C8-8863-A4987A66EE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9fc6c4-70c2-403c-97c1-4ea81d74f1b9"/>
    <ds:schemaRef ds:uri="400c954e-2651-4eac-be8d-4c327fccad5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BF536A14-0541-4C67-98AD-112BF52D199F}">
  <ds:schemaRefs>
    <ds:schemaRef ds:uri="http://schemas.microsoft.com/office/2006/metadata/properties"/>
    <ds:schemaRef ds:uri="http://schemas.microsoft.com/office/infopath/2007/PartnerControls"/>
    <ds:schemaRef ds:uri="609fc6c4-70c2-403c-97c1-4ea81d74f1b9"/>
  </ds:schemaRefs>
</ds:datastoreItem>
</file>

<file path=customXml/itemProps5.xml><?xml version="1.0" encoding="utf-8"?>
<ds:datastoreItem xmlns:ds="http://schemas.openxmlformats.org/officeDocument/2006/customXml" ds:itemID="{8B6F709B-CED5-4F55-B74A-8A13CCCAC9E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52</Pages>
  <Words>14087</Words>
  <Characters>80300</Characters>
  <Application>Microsoft Office Word</Application>
  <DocSecurity>0</DocSecurity>
  <Lines>669</Lines>
  <Paragraphs>188</Paragraphs>
  <ScaleCrop>false</ScaleCrop>
  <HeadingPairs>
    <vt:vector size="2" baseType="variant">
      <vt:variant>
        <vt:lpstr>Title</vt:lpstr>
      </vt:variant>
      <vt:variant>
        <vt:i4>1</vt:i4>
      </vt:variant>
    </vt:vector>
  </HeadingPairs>
  <TitlesOfParts>
    <vt:vector size="1" baseType="lpstr">
      <vt:lpstr>Title</vt:lpstr>
    </vt:vector>
  </TitlesOfParts>
  <Company>University of Vaasa</Company>
  <LinksUpToDate>false</LinksUpToDate>
  <CharactersWithSpaces>94199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dc:title>
  <dc:subject>Bachelor’s thesis</dc:subject>
  <dc:creator>Valtteri Raikisto</dc:creator>
  <cp:keywords>Finto:</cp:keywords>
  <dc:description/>
  <cp:lastModifiedBy>Valtteri Raikisto</cp:lastModifiedBy>
  <cp:revision>2</cp:revision>
  <cp:lastPrinted>2025-03-03T13:13:00Z</cp:lastPrinted>
  <dcterms:created xsi:type="dcterms:W3CDTF">2025-03-14T09:10:00Z</dcterms:created>
  <dcterms:modified xsi:type="dcterms:W3CDTF">2025-03-14T09:10:00Z</dcterms:modified>
  <cp:category>School of Accounting and Finance</cp:category>
  <dc:language>fi-FI</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upervisor">
    <vt:lpwstr>Etunimi Sukunimi</vt:lpwstr>
  </property>
  <property fmtid="{D5CDD505-2E9C-101B-9397-08002B2CF9AE}" pid="3" name="Academic School">
    <vt:lpwstr>Akateeminen yksikkö</vt:lpwstr>
  </property>
  <property fmtid="{D5CDD505-2E9C-101B-9397-08002B2CF9AE}" pid="4" name="Year">
    <vt:lpwstr>20XX</vt:lpwstr>
  </property>
  <property fmtid="{D5CDD505-2E9C-101B-9397-08002B2CF9AE}" pid="5" name="Degree" linkTarget="_Toc1035577">
    <vt:lpwstr>UNIVERSITY OF VAASA.School of Accounting and Finance..Author:.Valtteri Raikisto..Title of the thesis: .Navigating turbulence: Swiss Franc's Resilience as a Safe-Haven Currency..Degree:.Bachelor of Science (Economics and Business Administration)..Discipli</vt:lpwstr>
  </property>
  <property fmtid="{D5CDD505-2E9C-101B-9397-08002B2CF9AE}" pid="6" name="ContentTypeId">
    <vt:lpwstr>0x0101005DA8D003F8C0FC41A5E752A5645CDC61</vt:lpwstr>
  </property>
  <property fmtid="{D5CDD505-2E9C-101B-9397-08002B2CF9AE}" pid="7" name="GrammarlyDocumentId">
    <vt:lpwstr>7c68a5e5fa7d56343be6d9468e823c8ad476c64cc717efa5a352009a70caba43</vt:lpwstr>
  </property>
</Properties>
</file>